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40"/>
  </p:notesMasterIdLst>
  <p:handoutMasterIdLst>
    <p:handoutMasterId r:id="rId41"/>
  </p:handoutMasterIdLst>
  <p:sldIdLst>
    <p:sldId id="261" r:id="rId6"/>
    <p:sldId id="352" r:id="rId7"/>
    <p:sldId id="355" r:id="rId8"/>
    <p:sldId id="356" r:id="rId9"/>
    <p:sldId id="357" r:id="rId10"/>
    <p:sldId id="358" r:id="rId11"/>
    <p:sldId id="359" r:id="rId12"/>
    <p:sldId id="360" r:id="rId13"/>
    <p:sldId id="387" r:id="rId14"/>
    <p:sldId id="353" r:id="rId15"/>
    <p:sldId id="362" r:id="rId16"/>
    <p:sldId id="363" r:id="rId17"/>
    <p:sldId id="364" r:id="rId18"/>
    <p:sldId id="365" r:id="rId19"/>
    <p:sldId id="370" r:id="rId20"/>
    <p:sldId id="371" r:id="rId21"/>
    <p:sldId id="366" r:id="rId22"/>
    <p:sldId id="389" r:id="rId23"/>
    <p:sldId id="388" r:id="rId24"/>
    <p:sldId id="385" r:id="rId25"/>
    <p:sldId id="386" r:id="rId26"/>
    <p:sldId id="374" r:id="rId27"/>
    <p:sldId id="375" r:id="rId28"/>
    <p:sldId id="376" r:id="rId29"/>
    <p:sldId id="391" r:id="rId30"/>
    <p:sldId id="390" r:id="rId31"/>
    <p:sldId id="378" r:id="rId32"/>
    <p:sldId id="379" r:id="rId33"/>
    <p:sldId id="384" r:id="rId34"/>
    <p:sldId id="382" r:id="rId35"/>
    <p:sldId id="354" r:id="rId36"/>
    <p:sldId id="380" r:id="rId37"/>
    <p:sldId id="330" r:id="rId38"/>
    <p:sldId id="345" r:id="rId3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039750CE-996A-4B7B-86A5-F61146F9954C}">
          <p14:sldIdLst>
            <p14:sldId id="261"/>
          </p14:sldIdLst>
        </p14:section>
        <p14:section name="Partie 1" id="{3AF3BBA9-B903-42B7-AB4A-EE3C25632EF4}">
          <p14:sldIdLst>
            <p14:sldId id="352"/>
            <p14:sldId id="355"/>
            <p14:sldId id="356"/>
            <p14:sldId id="357"/>
            <p14:sldId id="358"/>
            <p14:sldId id="359"/>
            <p14:sldId id="360"/>
            <p14:sldId id="387"/>
          </p14:sldIdLst>
        </p14:section>
        <p14:section name="Partie 2" id="{D827A947-0781-4658-AF0F-8EC66874A98D}">
          <p14:sldIdLst>
            <p14:sldId id="353"/>
            <p14:sldId id="362"/>
            <p14:sldId id="363"/>
            <p14:sldId id="364"/>
            <p14:sldId id="365"/>
            <p14:sldId id="370"/>
            <p14:sldId id="371"/>
            <p14:sldId id="366"/>
            <p14:sldId id="389"/>
            <p14:sldId id="388"/>
            <p14:sldId id="385"/>
            <p14:sldId id="386"/>
            <p14:sldId id="374"/>
            <p14:sldId id="375"/>
            <p14:sldId id="376"/>
            <p14:sldId id="391"/>
            <p14:sldId id="390"/>
            <p14:sldId id="378"/>
            <p14:sldId id="379"/>
            <p14:sldId id="384"/>
            <p14:sldId id="382"/>
          </p14:sldIdLst>
        </p14:section>
        <p14:section name="Partie 3" id="{919AF899-DF78-4AA2-8C18-E4D28ACE4E06}">
          <p14:sldIdLst>
            <p14:sldId id="354"/>
            <p14:sldId id="380"/>
            <p14:sldId id="330"/>
            <p14:sldId id="345"/>
          </p14:sldIdLst>
        </p14:section>
      </p14:sectionLst>
    </p:ext>
    <p:ext uri="{EFAFB233-063F-42B5-8137-9DF3F51BA10A}">
      <p15:sldGuideLst xmlns:p15="http://schemas.microsoft.com/office/powerpoint/2012/main">
        <p15:guide id="1" pos="1345"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7B9D4D-5976-FC7D-1EC7-EE1CE3297483}" name="Kim Bélanger-Baillargeon" initials="KB" userId="S::kim.belanger-baillargeon@educaloi.qc.ca::61e8c17a-4f44-4a20-848f-58a57c92f1ad" providerId="AD"/>
  <p188:author id="{225241AD-CD7C-A054-63B0-0F0735D21BBB}" name="Élise Nadeau" initials="ÉN" userId="S::elise.nadeau@educaloi.qc.ca::dff9807e-c8a5-4641-b6fc-021b27044577" providerId="AD"/>
  <p188:author id="{38726FCE-2C29-B1CC-4022-FC91C66EE091}" name="Nicole Jetté Nicole Jetté" initials="NJNJ" userId="f7a32e0981d8130a" providerId="Windows Live"/>
  <p188:author id="{FBAF20DB-AF6C-C843-B715-502B16893765}" name="Kim Bélanger-Baillargeon" initials="KBB" userId="Kim Bélanger-Baillargeon" providerId="None"/>
  <p188:author id="{EF5646FF-DB30-8D61-5791-6AD9CFC0CA21}" name="Élise Nadeau" initials="ÉN" userId="Élise Nadeau"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072F37-357B-45F8-8FEC-520BF9C4B881}" v="37" dt="2023-02-28T19:49:12.37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1"/>
    <p:restoredTop sz="64630" autoAdjust="0"/>
  </p:normalViewPr>
  <p:slideViewPr>
    <p:cSldViewPr snapToGrid="0">
      <p:cViewPr>
        <p:scale>
          <a:sx n="41" d="100"/>
          <a:sy n="41" d="100"/>
        </p:scale>
        <p:origin x="636" y="510"/>
      </p:cViewPr>
      <p:guideLst>
        <p:guide pos="1345"/>
        <p:guide orient="horz" pos="2160"/>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94962A8-AB16-0548-9308-5B14FF13DB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a:extLst>
              <a:ext uri="{FF2B5EF4-FFF2-40B4-BE49-F238E27FC236}">
                <a16:creationId xmlns:a16="http://schemas.microsoft.com/office/drawing/2014/main" id="{D2536926-FFD8-9846-9BD6-A5CD028AB4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614BFB-3A7E-794B-A563-F40BFC9A3E53}" type="datetimeFigureOut">
              <a:rPr lang="fr-CA" smtClean="0"/>
              <a:t>2023-04-14</a:t>
            </a:fld>
            <a:endParaRPr lang="fr-CA"/>
          </a:p>
        </p:txBody>
      </p:sp>
      <p:sp>
        <p:nvSpPr>
          <p:cNvPr id="4" name="Espace réservé du pied de page 3">
            <a:extLst>
              <a:ext uri="{FF2B5EF4-FFF2-40B4-BE49-F238E27FC236}">
                <a16:creationId xmlns:a16="http://schemas.microsoft.com/office/drawing/2014/main" id="{73657343-073C-7E4F-B6F5-CE01CA4342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a:extLst>
              <a:ext uri="{FF2B5EF4-FFF2-40B4-BE49-F238E27FC236}">
                <a16:creationId xmlns:a16="http://schemas.microsoft.com/office/drawing/2014/main" id="{F362B5C3-E8DB-A142-886B-2D72DCACEBC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4AA471-BAE5-1445-A09A-EAAA37DD3523}" type="slidenum">
              <a:rPr lang="fr-CA" smtClean="0"/>
              <a:t>‹N°›</a:t>
            </a:fld>
            <a:endParaRPr lang="fr-CA"/>
          </a:p>
        </p:txBody>
      </p:sp>
    </p:spTree>
    <p:extLst>
      <p:ext uri="{BB962C8B-B14F-4D97-AF65-F5344CB8AC3E}">
        <p14:creationId xmlns:p14="http://schemas.microsoft.com/office/powerpoint/2010/main" val="2755855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AAEFE7-DFD9-4236-8297-21257DBA0BB6}" type="datetimeFigureOut">
              <a:rPr lang="fr-CA" smtClean="0"/>
              <a:t>2023-04-14</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C799D8-CF1A-4970-BB24-D57ECCEF09D1}" type="slidenum">
              <a:rPr lang="fr-CA" smtClean="0"/>
              <a:t>‹N°›</a:t>
            </a:fld>
            <a:endParaRPr lang="fr-CA"/>
          </a:p>
        </p:txBody>
      </p:sp>
    </p:spTree>
    <p:extLst>
      <p:ext uri="{BB962C8B-B14F-4D97-AF65-F5344CB8AC3E}">
        <p14:creationId xmlns:p14="http://schemas.microsoft.com/office/powerpoint/2010/main" val="3422474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ducaloi.qc.ca/capsules/tribunal-du-administratif-logement/"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211qc.ca/assistance-materielle-et-logement/droit-au-logemen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ublicationsduquebec.gouv.qc.ca/cspq/fr/Catalogue/Droit/52000/p/52000"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educaloi.qc.ca/categories/logement/"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dirty="0">
                <a:solidFill>
                  <a:srgbClr val="000000"/>
                </a:solidFill>
                <a:effectLst/>
                <a:latin typeface="Arial" panose="020B0604020202020204" pitchFamily="34" charset="0"/>
              </a:rPr>
              <a:t>Précisions importantes </a:t>
            </a:r>
            <a:r>
              <a:rPr lang="fr-CA" sz="1200" b="0" i="0" dirty="0">
                <a:solidFill>
                  <a:srgbClr val="000000"/>
                </a:solidFill>
                <a:effectLst/>
                <a:latin typeface="Arial" panose="020B0604020202020204" pitchFamily="34" charset="0"/>
              </a:rPr>
              <a:t> </a:t>
            </a:r>
            <a:endParaRPr lang="fr-CA" b="0" i="0" dirty="0">
              <a:solidFill>
                <a:srgbClr val="000000"/>
              </a:solidFill>
              <a:effectLst/>
              <a:latin typeface="Segoe UI" panose="020B0502040204020203" pitchFamily="34" charset="0"/>
            </a:endParaRPr>
          </a:p>
          <a:p>
            <a:pPr algn="l" rtl="0" fontAlgn="base"/>
            <a:r>
              <a:rPr lang="fr-CA" sz="1200" b="0" i="0" dirty="0">
                <a:solidFill>
                  <a:srgbClr val="000000"/>
                </a:solidFill>
                <a:effectLst/>
                <a:latin typeface="Arial" panose="020B0604020202020204" pitchFamily="34" charset="0"/>
              </a:rPr>
              <a:t>L’information juridique </a:t>
            </a:r>
            <a:r>
              <a:rPr lang="fr-CA" dirty="0">
                <a:solidFill>
                  <a:srgbClr val="000000"/>
                </a:solidFill>
                <a:latin typeface="Arial" panose="020B0604020202020204" pitchFamily="34" charset="0"/>
              </a:rPr>
              <a:t>contenue dans cette trousse est valide en date de septembre 2022. Le droit est toujours en évolution. Rendez-vous sur le site d’Éducaloi (educationjuridique.ca) pour vérifier s’il existe une version plus récente de ce document.  </a:t>
            </a:r>
          </a:p>
          <a:p>
            <a:pPr algn="l" rtl="0" fontAlgn="base"/>
            <a:r>
              <a:rPr lang="fr-CA" dirty="0">
                <a:solidFill>
                  <a:srgbClr val="000000"/>
                </a:solidFill>
                <a:latin typeface="Arial" panose="020B0604020202020204" pitchFamily="34" charset="0"/>
              </a:rPr>
              <a:t>Le contenu de cette trousse s’applique uniquement au Québec et ne doit pas être considéré comme un avis juridique. Pour connaître les règles particulières à votre situation, consultez des notaires, avocates ou avocats.  </a:t>
            </a:r>
          </a:p>
          <a:p>
            <a:pPr algn="l" rtl="0" fontAlgn="base"/>
            <a:r>
              <a:rPr lang="fr-CA" dirty="0">
                <a:solidFill>
                  <a:srgbClr val="000000"/>
                </a:solidFill>
                <a:latin typeface="Arial" panose="020B0604020202020204" pitchFamily="34" charset="0"/>
              </a:rPr>
              <a:t>Cette trousse peut être reproduite et utilisée à des fins non commerciales, dans son format original seulement et sans modification. Elle demeure la propriété d’Éducaloi.</a:t>
            </a:r>
            <a:r>
              <a:rPr lang="fr-CA" sz="1200" b="0" i="0" dirty="0">
                <a:solidFill>
                  <a:srgbClr val="000000"/>
                </a:solidFill>
                <a:effectLst/>
                <a:latin typeface="Arial" panose="020B0604020202020204" pitchFamily="34" charset="0"/>
              </a:rPr>
              <a:t>  </a:t>
            </a:r>
            <a:endParaRPr lang="fr-CA" b="0" i="0" dirty="0">
              <a:solidFill>
                <a:srgbClr val="000000"/>
              </a:solidFill>
              <a:effectLst/>
              <a:latin typeface="Segoe UI" panose="020B0502040204020203" pitchFamily="34" charset="0"/>
            </a:endParaRPr>
          </a:p>
          <a:p>
            <a:endParaRPr lang="fr-CA" dirty="0"/>
          </a:p>
          <a:p>
            <a:r>
              <a:rPr lang="fr-FR" sz="1800" b="0" i="0" dirty="0">
                <a:solidFill>
                  <a:srgbClr val="000000"/>
                </a:solidFill>
                <a:effectLst/>
                <a:latin typeface="Segoe UI" panose="020B0502040204020203" pitchFamily="34" charset="0"/>
              </a:rPr>
              <a:t>© Éducaloi, 2022  </a:t>
            </a:r>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a:t>
            </a:fld>
            <a:endParaRPr lang="fr-CA"/>
          </a:p>
        </p:txBody>
      </p:sp>
    </p:spTree>
    <p:extLst>
      <p:ext uri="{BB962C8B-B14F-4D97-AF65-F5344CB8AC3E}">
        <p14:creationId xmlns:p14="http://schemas.microsoft.com/office/powerpoint/2010/main" val="460057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800" b="1" i="0" dirty="0">
                <a:solidFill>
                  <a:srgbClr val="000000"/>
                </a:solidFill>
                <a:effectLst/>
                <a:latin typeface="Arial" panose="020B0604020202020204" pitchFamily="34" charset="0"/>
              </a:rPr>
              <a:t>Explication de l’activité</a:t>
            </a:r>
            <a:r>
              <a:rPr lang="fr-CA" sz="1800" b="0" i="0" dirty="0">
                <a:solidFill>
                  <a:srgbClr val="000000"/>
                </a:solidFill>
                <a:effectLst/>
                <a:latin typeface="Arial" panose="020B0604020202020204" pitchFamily="34" charset="0"/>
              </a:rPr>
              <a:t> </a:t>
            </a:r>
          </a:p>
          <a:p>
            <a:pPr algn="l" rtl="0" fontAlgn="base"/>
            <a:endParaRPr lang="fr-CA"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Invitez les personnes à se rendre à la page 5 de leur cahier. </a:t>
            </a: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Mentionnez que vous allez explorer avec elles une démarche en cinq étapes pour résoudre un problème juridique. </a:t>
            </a: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Expliquez que les cinq étapes sont présentées dans le désordre et qu’elles doivent les classer en ordre chronologique, en les numérotant de 1 à 5.  </a:t>
            </a:r>
          </a:p>
          <a:p>
            <a:pPr algn="l" rtl="0" fontAlgn="base"/>
            <a:r>
              <a:rPr lang="fr-CA" sz="1800" b="0" i="0" dirty="0">
                <a:solidFill>
                  <a:srgbClr val="000000"/>
                </a:solidFill>
                <a:effectLst/>
                <a:latin typeface="Arial" panose="020B0604020202020204" pitchFamily="34" charset="0"/>
              </a:rPr>
              <a:t> </a:t>
            </a:r>
            <a:endParaRPr lang="fr-CA" b="0" i="0" dirty="0">
              <a:solidFill>
                <a:srgbClr val="000000"/>
              </a:solidFill>
              <a:effectLst/>
              <a:latin typeface="Arial" panose="020B0604020202020204" pitchFamily="34" charset="0"/>
            </a:endParaRPr>
          </a:p>
          <a:p>
            <a:pPr algn="l" rtl="0" fontAlgn="base"/>
            <a:r>
              <a:rPr lang="fr-CA" sz="1800" b="1" i="0" dirty="0">
                <a:solidFill>
                  <a:srgbClr val="000000"/>
                </a:solidFill>
                <a:effectLst/>
                <a:latin typeface="Arial" panose="020B0604020202020204" pitchFamily="34" charset="0"/>
              </a:rPr>
              <a:t>Tenue de l’activité</a:t>
            </a:r>
            <a:r>
              <a:rPr lang="fr-CA" sz="1800" b="0" i="0" dirty="0">
                <a:solidFill>
                  <a:srgbClr val="000000"/>
                </a:solidFill>
                <a:effectLst/>
                <a:latin typeface="Arial" panose="020B0604020202020204" pitchFamily="34" charset="0"/>
              </a:rPr>
              <a:t> </a:t>
            </a:r>
          </a:p>
          <a:p>
            <a:pPr algn="l" rtl="0" fontAlgn="base"/>
            <a:endParaRPr lang="fr-CA"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Les personnes classent les étapes en ordre chronologique, en les numérotant de 1 à 5. </a:t>
            </a:r>
          </a:p>
          <a:p>
            <a:pPr algn="l" rtl="0" fontAlgn="base"/>
            <a:endParaRPr lang="fr-CA" sz="1800" b="1" i="0" dirty="0">
              <a:solidFill>
                <a:srgbClr val="000000"/>
              </a:solidFill>
              <a:effectLst/>
              <a:latin typeface="Arial" panose="020B0604020202020204" pitchFamily="34" charset="0"/>
            </a:endParaRPr>
          </a:p>
          <a:p>
            <a:pPr algn="l" rtl="0" fontAlgn="base"/>
            <a:r>
              <a:rPr lang="fr-CA" sz="1800" b="0" i="0" dirty="0">
                <a:solidFill>
                  <a:srgbClr val="000000"/>
                </a:solidFill>
                <a:effectLst/>
                <a:latin typeface="Arial" panose="020B0604020202020204" pitchFamily="34" charset="0"/>
              </a:rPr>
              <a:t> </a:t>
            </a:r>
          </a:p>
          <a:p>
            <a:pPr marL="285750" indent="-285750" algn="l" rtl="0" fontAlgn="base">
              <a:buFont typeface="Arial" panose="020B0604020202020204" pitchFamily="34" charset="0"/>
              <a:buChar char="•"/>
            </a:pPr>
            <a:endParaRPr lang="fr-CA" sz="1800" b="0" i="0" dirty="0">
              <a:solidFill>
                <a:srgbClr val="000000"/>
              </a:solidFill>
              <a:effectLst/>
              <a:latin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11</a:t>
            </a:fld>
            <a:endParaRPr lang="fr-CA"/>
          </a:p>
        </p:txBody>
      </p:sp>
    </p:spTree>
    <p:extLst>
      <p:ext uri="{BB962C8B-B14F-4D97-AF65-F5344CB8AC3E}">
        <p14:creationId xmlns:p14="http://schemas.microsoft.com/office/powerpoint/2010/main" val="1173249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800" b="1" i="0" dirty="0">
                <a:solidFill>
                  <a:srgbClr val="000000"/>
                </a:solidFill>
                <a:effectLst/>
                <a:latin typeface="Arial" panose="020B0604020202020204" pitchFamily="34" charset="0"/>
              </a:rPr>
              <a:t>Retour en grand groupe </a:t>
            </a:r>
          </a:p>
          <a:p>
            <a:pPr algn="l" rtl="0" fontAlgn="base"/>
            <a:r>
              <a:rPr lang="fr-CA" sz="1800" b="0" i="0" dirty="0">
                <a:solidFill>
                  <a:srgbClr val="000000"/>
                </a:solidFill>
                <a:effectLst/>
                <a:latin typeface="Arial" panose="020B0604020202020204" pitchFamily="34" charset="0"/>
              </a:rPr>
              <a:t>Corrigez en expliquant les différentes étapes.</a:t>
            </a:r>
          </a:p>
          <a:p>
            <a:pPr algn="l" rtl="0" fontAlgn="base"/>
            <a:endParaRPr lang="fr-CA" sz="1800" b="0" i="0" dirty="0">
              <a:solidFill>
                <a:srgbClr val="000000"/>
              </a:solidFill>
              <a:effectLst/>
              <a:latin typeface="Arial" panose="020B0604020202020204" pitchFamily="34" charset="0"/>
            </a:endParaRPr>
          </a:p>
          <a:p>
            <a:pPr algn="l" rtl="0" fontAlgn="base"/>
            <a:endParaRPr lang="fr-CA" sz="1800" b="0" i="0" dirty="0">
              <a:solidFill>
                <a:srgbClr val="000000"/>
              </a:solidFill>
              <a:effectLst/>
              <a:latin typeface="Arial" panose="020B0604020202020204" pitchFamily="34" charset="0"/>
            </a:endParaRPr>
          </a:p>
          <a:p>
            <a:pPr marL="0" indent="0" algn="l" rtl="0" fontAlgn="base">
              <a:buFont typeface="Arial" panose="020B0604020202020204" pitchFamily="34" charset="0"/>
              <a:buNone/>
            </a:pPr>
            <a:r>
              <a:rPr lang="fr-CA" sz="1800" b="0" i="0" u="sng" dirty="0">
                <a:solidFill>
                  <a:srgbClr val="000000"/>
                </a:solidFill>
                <a:effectLst/>
                <a:latin typeface="Lato" panose="020F0502020204030203" pitchFamily="34" charset="0"/>
              </a:rPr>
              <a:t>Étape 1: Ce que je vis</a:t>
            </a:r>
          </a:p>
          <a:p>
            <a:pPr marL="0" indent="0" algn="l" rtl="0" fontAlgn="base">
              <a:buFont typeface="Arial" panose="020B0604020202020204" pitchFamily="34" charset="0"/>
              <a:buNone/>
            </a:pPr>
            <a:r>
              <a:rPr lang="fr-CA" sz="1800" b="0" i="0" dirty="0">
                <a:solidFill>
                  <a:srgbClr val="000000"/>
                </a:solidFill>
                <a:effectLst/>
                <a:latin typeface="Lato" panose="020F0502020204030203" pitchFamily="34" charset="0"/>
              </a:rPr>
              <a:t>Pour résoudre un problème, il faut en connaître les détails et comprendre la nature juridique de celui-ci.  </a:t>
            </a:r>
            <a:endParaRPr lang="fr-CA" sz="1800" b="0" i="0" dirty="0">
              <a:solidFill>
                <a:srgbClr val="000000"/>
              </a:solidFill>
              <a:effectLst/>
              <a:latin typeface="Arial" panose="020B0604020202020204" pitchFamily="34" charset="0"/>
            </a:endParaRPr>
          </a:p>
          <a:p>
            <a:endParaRPr lang="fr-CA" sz="1800" b="0" i="0" dirty="0">
              <a:solidFill>
                <a:srgbClr val="000000"/>
              </a:solidFill>
              <a:effectLst/>
              <a:latin typeface="Arial" panose="020B0604020202020204" pitchFamily="34" charset="0"/>
            </a:endParaRPr>
          </a:p>
          <a:p>
            <a:r>
              <a:rPr lang="fr-CA" sz="1800" b="0" i="0" u="sng" dirty="0">
                <a:solidFill>
                  <a:srgbClr val="000000"/>
                </a:solidFill>
                <a:effectLst/>
                <a:latin typeface="Lato" panose="020F0502020204030203" pitchFamily="34" charset="0"/>
              </a:rPr>
              <a:t>Étape 2: Ce que je veux atteindre</a:t>
            </a:r>
          </a:p>
          <a:p>
            <a:r>
              <a:rPr lang="fr-CA" sz="1800" b="0" i="0" dirty="0">
                <a:solidFill>
                  <a:srgbClr val="000000"/>
                </a:solidFill>
                <a:effectLst/>
                <a:latin typeface="Lato" panose="020F0502020204030203" pitchFamily="34" charset="0"/>
              </a:rPr>
              <a:t> Devant un problème, on peut imaginer une situation dans laquelle ce problème est réglé et a disparu. C’est ce qu’on appelle le but à atteindre.  </a:t>
            </a:r>
          </a:p>
          <a:p>
            <a:endParaRPr lang="fr-CA" sz="1800" b="0" i="0" dirty="0">
              <a:solidFill>
                <a:srgbClr val="000000"/>
              </a:solidFill>
              <a:effectLst/>
              <a:latin typeface="Lato" panose="020F0502020204030203" pitchFamily="34" charset="0"/>
            </a:endParaRPr>
          </a:p>
          <a:p>
            <a:r>
              <a:rPr lang="fr-CA" sz="1800" b="0" i="0" u="sng" dirty="0">
                <a:solidFill>
                  <a:srgbClr val="000000"/>
                </a:solidFill>
                <a:effectLst/>
                <a:latin typeface="Lato" panose="020F0502020204030203" pitchFamily="34" charset="0"/>
              </a:rPr>
              <a:t>Étape 3: Ce que je me demande</a:t>
            </a:r>
          </a:p>
          <a:p>
            <a:r>
              <a:rPr lang="fr-CA" sz="1800" b="0" i="0" dirty="0">
                <a:solidFill>
                  <a:srgbClr val="000000"/>
                </a:solidFill>
                <a:effectLst/>
                <a:latin typeface="Lato" panose="020F0502020204030203" pitchFamily="34" charset="0"/>
              </a:rPr>
              <a:t> Les questions qu’on se pose sont une façon de chercher intuitivement des stratégies pour résoudre un problème. </a:t>
            </a:r>
          </a:p>
          <a:p>
            <a:endParaRPr lang="fr-CA" sz="1800" b="0" i="0" dirty="0">
              <a:solidFill>
                <a:srgbClr val="000000"/>
              </a:solidFill>
              <a:effectLst/>
              <a:latin typeface="Lato" panose="020F0502020204030203" pitchFamily="34" charset="0"/>
            </a:endParaRPr>
          </a:p>
          <a:p>
            <a:r>
              <a:rPr lang="fr-CA" sz="1800" b="0" i="0" u="sng" dirty="0">
                <a:solidFill>
                  <a:srgbClr val="000000"/>
                </a:solidFill>
                <a:effectLst/>
                <a:latin typeface="Lato" panose="020F0502020204030203" pitchFamily="34" charset="0"/>
              </a:rPr>
              <a:t>Étape 4: Ce dont j’ai besoin</a:t>
            </a:r>
          </a:p>
          <a:p>
            <a:r>
              <a:rPr lang="fr-CA" sz="1800" b="0" i="0" dirty="0">
                <a:solidFill>
                  <a:srgbClr val="000000"/>
                </a:solidFill>
                <a:effectLst/>
                <a:latin typeface="Lato" panose="020F0502020204030203" pitchFamily="34" charset="0"/>
              </a:rPr>
              <a:t>Après avoir compris le problème juridique, il faut chercher les informations et découvrir les ressources qui nous permettront de trouver des solutions.  </a:t>
            </a:r>
          </a:p>
          <a:p>
            <a:endParaRPr lang="fr-CA" sz="1800" b="0" i="0" dirty="0">
              <a:solidFill>
                <a:srgbClr val="000000"/>
              </a:solidFill>
              <a:effectLst/>
              <a:latin typeface="Lato" panose="020F0502020204030203" pitchFamily="34" charset="0"/>
            </a:endParaRPr>
          </a:p>
          <a:p>
            <a:r>
              <a:rPr lang="fr-CA" sz="1800" b="0" i="0" u="sng" dirty="0">
                <a:solidFill>
                  <a:srgbClr val="000000"/>
                </a:solidFill>
                <a:effectLst/>
                <a:latin typeface="Lato" panose="020F0502020204030203" pitchFamily="34" charset="0"/>
              </a:rPr>
              <a:t>Étape 5: Ce que je dois faire</a:t>
            </a:r>
          </a:p>
          <a:p>
            <a:r>
              <a:rPr lang="fr-CA" sz="1800" b="0" i="0" dirty="0">
                <a:solidFill>
                  <a:srgbClr val="000000"/>
                </a:solidFill>
                <a:effectLst/>
                <a:latin typeface="Lato" panose="020F0502020204030203" pitchFamily="34" charset="0"/>
              </a:rPr>
              <a:t>Avec tous ces renseignements en main, on est en mesure de choisir les meilleures solutions possibles pour résoudre le problème.  </a:t>
            </a:r>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12</a:t>
            </a:fld>
            <a:endParaRPr lang="fr-CA"/>
          </a:p>
        </p:txBody>
      </p:sp>
    </p:spTree>
    <p:extLst>
      <p:ext uri="{BB962C8B-B14F-4D97-AF65-F5344CB8AC3E}">
        <p14:creationId xmlns:p14="http://schemas.microsoft.com/office/powerpoint/2010/main" val="2193662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buFont typeface="Symbol" panose="05050102010706020507" pitchFamily="18" charset="2"/>
              <a:buChar char=""/>
            </a:pPr>
            <a:r>
              <a:rPr lang="fr-CA" sz="1800" dirty="0">
                <a:effectLst/>
                <a:latin typeface="Arial" panose="020B0604020202020204" pitchFamily="34" charset="0"/>
                <a:ea typeface="Calibri" panose="020F0502020204030204" pitchFamily="34" charset="0"/>
                <a:cs typeface="Arial" panose="020B0604020202020204" pitchFamily="34" charset="0"/>
              </a:rPr>
              <a:t>Expliquez que vous allez explorer la démarche en 5 étapes en grand groupe. Vous allez appliquer cette démarche pour régler un problème de chauffage dans un logement (soit une des scènes que les personnes ont présentée dans la partie 1).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fr-CA" sz="1800" dirty="0">
                <a:effectLst/>
                <a:latin typeface="Arial" panose="020B0604020202020204" pitchFamily="34" charset="0"/>
                <a:ea typeface="Calibri" panose="020F050202020403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fr-CA" sz="1800" dirty="0">
                <a:effectLst/>
                <a:latin typeface="Arial" panose="020B0604020202020204" pitchFamily="34" charset="0"/>
                <a:ea typeface="Calibri" panose="020F0502020204030204" pitchFamily="34" charset="0"/>
                <a:cs typeface="Arial" panose="020B0604020202020204" pitchFamily="34" charset="0"/>
              </a:rPr>
              <a:t>Vous pouvez déjà les aviser qu’une fois que vous aurez passé par toutes les étapes en grand groupe, elles devront se diviser en équipe de deux et appliquer à nouveau cette démarche pour régler un autre problème juridique lié au logement (voir activité C).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l" rtl="0" fontAlgn="base">
              <a:buFont typeface="Arial" panose="020B0604020202020204" pitchFamily="34" charset="0"/>
              <a:buNone/>
            </a:pPr>
            <a:r>
              <a:rPr lang="fr-CA" sz="1800" b="0" i="0" dirty="0">
                <a:solidFill>
                  <a:srgbClr val="000000"/>
                </a:solidFill>
                <a:effectLst/>
                <a:latin typeface="Arial" panose="020B0604020202020204" pitchFamily="34" charset="0"/>
              </a:rPr>
              <a:t> </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13</a:t>
            </a:fld>
            <a:endParaRPr lang="fr-CA"/>
          </a:p>
        </p:txBody>
      </p:sp>
    </p:spTree>
    <p:extLst>
      <p:ext uri="{BB962C8B-B14F-4D97-AF65-F5344CB8AC3E}">
        <p14:creationId xmlns:p14="http://schemas.microsoft.com/office/powerpoint/2010/main" val="1544203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800" b="1" i="0" dirty="0">
                <a:solidFill>
                  <a:srgbClr val="000000"/>
                </a:solidFill>
                <a:effectLst/>
                <a:latin typeface="Arial" panose="020B0604020202020204" pitchFamily="34" charset="0"/>
              </a:rPr>
              <a:t>Explication de l’activité</a:t>
            </a:r>
            <a:r>
              <a:rPr lang="fr-CA" sz="1800" b="0" i="0" dirty="0">
                <a:solidFill>
                  <a:srgbClr val="000000"/>
                </a:solidFill>
                <a:effectLst/>
                <a:latin typeface="Arial" panose="020B0604020202020204" pitchFamily="34" charset="0"/>
              </a:rPr>
              <a:t> </a:t>
            </a:r>
          </a:p>
          <a:p>
            <a:pPr algn="l" rtl="0" fontAlgn="base"/>
            <a:endParaRPr lang="fr-CA" b="0" i="0" dirty="0">
              <a:solidFill>
                <a:srgbClr val="000000"/>
              </a:solidFill>
              <a:effectLst/>
              <a:latin typeface="Arial" panose="020B0604020202020204" pitchFamily="34" charset="0"/>
            </a:endParaRPr>
          </a:p>
          <a:p>
            <a:pPr marL="342900" lvl="0" indent="-342900">
              <a:spcBef>
                <a:spcPts val="1200"/>
              </a:spcBef>
              <a:spcAft>
                <a:spcPts val="1200"/>
              </a:spcAft>
              <a:buFont typeface="Symbol" panose="05050102010706020507" pitchFamily="18" charset="2"/>
              <a:buChar char=""/>
            </a:pPr>
            <a:r>
              <a:rPr lang="fr-CA" sz="1800" dirty="0">
                <a:effectLst/>
                <a:latin typeface="Arial" panose="020B0604020202020204" pitchFamily="34" charset="0"/>
                <a:ea typeface="Calibri" panose="020F0502020204030204" pitchFamily="34" charset="0"/>
                <a:cs typeface="Arial" panose="020B0604020202020204" pitchFamily="34" charset="0"/>
              </a:rPr>
              <a:t>Invitez les personnes à se rendre à la page 6 de leur cahier.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Bef>
                <a:spcPts val="1200"/>
              </a:spcBef>
              <a:spcAft>
                <a:spcPts val="1200"/>
              </a:spcAft>
              <a:buFont typeface="Symbol" panose="05050102010706020507" pitchFamily="18" charset="2"/>
              <a:buChar char=""/>
            </a:pPr>
            <a:r>
              <a:rPr lang="fr-CA" sz="1800" dirty="0">
                <a:effectLst/>
                <a:latin typeface="Arial" panose="020B0604020202020204" pitchFamily="34" charset="0"/>
                <a:ea typeface="Calibri" panose="020F0502020204030204" pitchFamily="34" charset="0"/>
                <a:cs typeface="Arial" panose="020B0604020202020204" pitchFamily="34" charset="0"/>
              </a:rPr>
              <a:t>Lisez le texte écrit dans les bulles de l’image et demandez aux personnes si elles sont curieuses de connaître la suite de la conversation.</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Bef>
                <a:spcPts val="1200"/>
              </a:spcBef>
              <a:spcAft>
                <a:spcPts val="1200"/>
              </a:spcAft>
              <a:buFont typeface="Symbol" panose="05050102010706020507" pitchFamily="18" charset="2"/>
              <a:buChar char=""/>
            </a:pPr>
            <a:r>
              <a:rPr lang="fr-CA" sz="1800" dirty="0">
                <a:effectLst/>
                <a:latin typeface="Arial" panose="020B0604020202020204" pitchFamily="34" charset="0"/>
                <a:ea typeface="Calibri" panose="020F0502020204030204" pitchFamily="34" charset="0"/>
                <a:cs typeface="Arial" panose="020B0604020202020204" pitchFamily="34" charset="0"/>
              </a:rPr>
              <a:t>Expliquez-leur qu’elles vont écouter deux fois l’enregistrement audio dans lequel les personnages de l’image discutent du problème. Demandez aux personnes de noter les mots manquants dans le texte à trous.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l" rtl="0" fontAlgn="base">
              <a:buFont typeface="Arial" panose="020B0604020202020204" pitchFamily="34" charset="0"/>
              <a:buNone/>
            </a:pPr>
            <a:r>
              <a:rPr lang="fr-CA" sz="1800" b="0" i="0" dirty="0">
                <a:solidFill>
                  <a:srgbClr val="000000"/>
                </a:solidFill>
                <a:effectLst/>
                <a:latin typeface="Arial" panose="020B0604020202020204" pitchFamily="34" charset="0"/>
              </a:rPr>
              <a:t>  </a:t>
            </a:r>
          </a:p>
          <a:p>
            <a:pPr marL="0" indent="0" algn="l" rtl="0" fontAlgn="base">
              <a:buFont typeface="Arial" panose="020B0604020202020204" pitchFamily="34" charset="0"/>
              <a:buNone/>
            </a:pPr>
            <a:endParaRPr lang="fr-CA" sz="1800" b="0" i="0" dirty="0">
              <a:solidFill>
                <a:srgbClr val="000000"/>
              </a:solidFill>
              <a:effectLst/>
              <a:latin typeface="Arial" panose="020B0604020202020204" pitchFamily="34" charset="0"/>
            </a:endParaRPr>
          </a:p>
          <a:p>
            <a:pPr algn="l" rtl="0" fontAlgn="base"/>
            <a:r>
              <a:rPr lang="fr-CA" sz="1800" b="1" i="0" dirty="0">
                <a:solidFill>
                  <a:srgbClr val="000000"/>
                </a:solidFill>
                <a:effectLst/>
                <a:latin typeface="Arial" panose="020B0604020202020204" pitchFamily="34" charset="0"/>
              </a:rPr>
              <a:t>Tenue de l’activité </a:t>
            </a:r>
            <a:r>
              <a:rPr lang="fr-CA" sz="1800" b="0" i="0" dirty="0">
                <a:solidFill>
                  <a:srgbClr val="000000"/>
                </a:solidFill>
                <a:effectLst/>
                <a:latin typeface="Arial" panose="020B0604020202020204" pitchFamily="34" charset="0"/>
              </a:rPr>
              <a:t> </a:t>
            </a:r>
          </a:p>
          <a:p>
            <a:pPr algn="l" rtl="0" fontAlgn="base"/>
            <a:endParaRPr lang="fr-CA"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Cliquez sur le lien audio qui se trouve sur cette diapositive. Les personnes notent les mots manquants dans le texte à trous. </a:t>
            </a: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14</a:t>
            </a:fld>
            <a:endParaRPr lang="fr-CA"/>
          </a:p>
        </p:txBody>
      </p:sp>
    </p:spTree>
    <p:extLst>
      <p:ext uri="{BB962C8B-B14F-4D97-AF65-F5344CB8AC3E}">
        <p14:creationId xmlns:p14="http://schemas.microsoft.com/office/powerpoint/2010/main" val="1442682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800" b="1" i="0" dirty="0">
                <a:solidFill>
                  <a:srgbClr val="000000"/>
                </a:solidFill>
                <a:effectLst/>
                <a:latin typeface="Arial" panose="020B0604020202020204" pitchFamily="34" charset="0"/>
              </a:rPr>
              <a:t>Retour en grand groupe :</a:t>
            </a:r>
          </a:p>
          <a:p>
            <a:pPr algn="l" rtl="0" fontAlgn="base"/>
            <a:r>
              <a:rPr lang="fr-CA" sz="1800" b="0" i="0" dirty="0">
                <a:solidFill>
                  <a:srgbClr val="000000"/>
                </a:solidFill>
                <a:effectLst/>
                <a:latin typeface="Arial" panose="020B0604020202020204" pitchFamily="34" charset="0"/>
              </a:rPr>
              <a:t> </a:t>
            </a:r>
            <a:endParaRPr lang="fr-CA"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Corrigez en demandant à des personnes de lire les paragraphes à l’écran. </a:t>
            </a: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15</a:t>
            </a:fld>
            <a:endParaRPr lang="fr-CA"/>
          </a:p>
        </p:txBody>
      </p:sp>
    </p:spTree>
    <p:extLst>
      <p:ext uri="{BB962C8B-B14F-4D97-AF65-F5344CB8AC3E}">
        <p14:creationId xmlns:p14="http://schemas.microsoft.com/office/powerpoint/2010/main" val="3549271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lgn="l" rtl="0" fontAlgn="base">
              <a:buFont typeface="Arial" panose="020B0604020202020204" pitchFamily="34" charset="0"/>
              <a:buNone/>
            </a:pPr>
            <a:endParaRPr lang="fr-CA" sz="1800"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endParaRPr lang="fr-CA" sz="1800"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En grand groupe, demandez-leur de répondre à la question se trouvant sur cette diapositive, en précisant qu’il y a plusieurs options possibles.  </a:t>
            </a:r>
          </a:p>
          <a:p>
            <a:pPr marL="285750" indent="-285750" algn="l" rtl="0" fontAlgn="base">
              <a:buFont typeface="Arial" panose="020B0604020202020204" pitchFamily="34" charset="0"/>
              <a:buChar char="•"/>
            </a:pPr>
            <a:endParaRPr lang="fr-CA" sz="1800"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Faites ensuite apparaitre des réponses possibles (en cliquant), en faisant le lien avec les réponses qu’elles ont données. Demandez ensuite aux personnes d’écrire les réponses à la page 6 de leur cahier. </a:t>
            </a: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16</a:t>
            </a:fld>
            <a:endParaRPr lang="fr-CA"/>
          </a:p>
        </p:txBody>
      </p:sp>
    </p:spTree>
    <p:extLst>
      <p:ext uri="{BB962C8B-B14F-4D97-AF65-F5344CB8AC3E}">
        <p14:creationId xmlns:p14="http://schemas.microsoft.com/office/powerpoint/2010/main" val="952484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800" b="1" i="0" dirty="0">
                <a:solidFill>
                  <a:srgbClr val="000000"/>
                </a:solidFill>
                <a:effectLst/>
                <a:latin typeface="Arial" panose="020B0604020202020204" pitchFamily="34" charset="0"/>
              </a:rPr>
              <a:t>Explication de l’activité</a:t>
            </a:r>
            <a:r>
              <a:rPr lang="fr-CA" sz="1800" b="0" i="0" dirty="0">
                <a:solidFill>
                  <a:srgbClr val="000000"/>
                </a:solidFill>
                <a:effectLst/>
                <a:latin typeface="Arial" panose="020B0604020202020204" pitchFamily="34" charset="0"/>
              </a:rPr>
              <a:t> </a:t>
            </a:r>
          </a:p>
          <a:p>
            <a:pPr algn="l" rtl="0" fontAlgn="base"/>
            <a:endParaRPr lang="fr-CA"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Expliquez que lorsqu’on fait face à un problème, on peut imaginer une situation dans laquelle ce problème est réglé et a disparu. C’est ce qu’on appelle le but à atteindre.  </a:t>
            </a:r>
          </a:p>
          <a:p>
            <a:pPr marL="0" indent="0" algn="l" rtl="0" fontAlgn="base">
              <a:buFont typeface="Arial" panose="020B0604020202020204" pitchFamily="34" charset="0"/>
              <a:buNone/>
            </a:pPr>
            <a:endParaRPr lang="fr-CA" sz="1800" b="0" i="0" dirty="0">
              <a:solidFill>
                <a:srgbClr val="000000"/>
              </a:solidFill>
              <a:effectLst/>
              <a:latin typeface="Arial" panose="020B0604020202020204" pitchFamily="34" charset="0"/>
            </a:endParaRPr>
          </a:p>
          <a:p>
            <a:pPr algn="l" rtl="0" fontAlgn="base"/>
            <a:r>
              <a:rPr lang="fr-CA" sz="1800" b="1" i="0" dirty="0">
                <a:solidFill>
                  <a:srgbClr val="000000"/>
                </a:solidFill>
                <a:effectLst/>
                <a:latin typeface="Arial" panose="020B0604020202020204" pitchFamily="34" charset="0"/>
              </a:rPr>
              <a:t>Tenue de l’activité </a:t>
            </a:r>
            <a:r>
              <a:rPr lang="fr-CA" sz="1800" b="0" i="0" dirty="0">
                <a:solidFill>
                  <a:srgbClr val="000000"/>
                </a:solidFill>
                <a:effectLst/>
                <a:latin typeface="Arial" panose="020B0604020202020204" pitchFamily="34" charset="0"/>
              </a:rPr>
              <a:t> </a:t>
            </a:r>
          </a:p>
          <a:p>
            <a:pPr algn="l" rtl="0" fontAlgn="base"/>
            <a:endParaRPr lang="fr-CA"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En grand groupe, demandez-leur de répondre à la question se trouvant sur cette dispositive, en précisant qu’il y a plusieurs options possibles.   </a:t>
            </a:r>
          </a:p>
          <a:p>
            <a:pPr marL="285750" indent="-285750" algn="l" rtl="0" fontAlgn="base">
              <a:buFont typeface="Arial" panose="020B0604020202020204" pitchFamily="34" charset="0"/>
              <a:buChar char="•"/>
            </a:pPr>
            <a:endParaRPr lang="fr-CA" b="0" i="0" dirty="0">
              <a:solidFill>
                <a:srgbClr val="000000"/>
              </a:solidFill>
              <a:effectLst/>
              <a:latin typeface="Arial" panose="020B0604020202020204" pitchFamily="34" charset="0"/>
            </a:endParaRPr>
          </a:p>
          <a:p>
            <a:pPr algn="l" rtl="0" fontAlgn="base"/>
            <a:r>
              <a:rPr lang="fr-CA" sz="1800" b="1" i="0" dirty="0">
                <a:solidFill>
                  <a:srgbClr val="000000"/>
                </a:solidFill>
                <a:effectLst/>
                <a:latin typeface="Arial" panose="020B0604020202020204" pitchFamily="34" charset="0"/>
              </a:rPr>
              <a:t>Retour en grand groupe</a:t>
            </a:r>
            <a:r>
              <a:rPr lang="fr-CA" sz="1800" b="0" i="0" dirty="0">
                <a:solidFill>
                  <a:srgbClr val="000000"/>
                </a:solidFill>
                <a:effectLst/>
                <a:latin typeface="Arial" panose="020B0604020202020204" pitchFamily="34" charset="0"/>
              </a:rPr>
              <a:t> </a:t>
            </a:r>
          </a:p>
          <a:p>
            <a:pPr algn="l" rtl="0" fontAlgn="base"/>
            <a:endParaRPr lang="fr-CA"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Faites ensuite apparaitre des réponses possibles (en cliquant), tout en faisant le lien avec les réponses que les personnes ont données. Demandez leur ensuite d’écrire les réponses à la page 7 de leur cahier. </a:t>
            </a: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17</a:t>
            </a:fld>
            <a:endParaRPr lang="fr-CA"/>
          </a:p>
        </p:txBody>
      </p:sp>
    </p:spTree>
    <p:extLst>
      <p:ext uri="{BB962C8B-B14F-4D97-AF65-F5344CB8AC3E}">
        <p14:creationId xmlns:p14="http://schemas.microsoft.com/office/powerpoint/2010/main" val="2844719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800" b="1" i="0" u="none" strike="noStrike" dirty="0">
                <a:solidFill>
                  <a:srgbClr val="000000"/>
                </a:solidFill>
                <a:effectLst/>
                <a:latin typeface="Arial" panose="020B0604020202020204" pitchFamily="34" charset="0"/>
              </a:rPr>
              <a:t>Explication de l’activité</a:t>
            </a:r>
            <a:r>
              <a:rPr lang="fr-CA" sz="1800" b="0" i="0" u="none" strike="noStrike" dirty="0">
                <a:solidFill>
                  <a:srgbClr val="000000"/>
                </a:solidFill>
                <a:effectLst/>
                <a:latin typeface="Arial" panose="020B0604020202020204" pitchFamily="34" charset="0"/>
              </a:rPr>
              <a:t> </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fr-CA" sz="1800" b="0" i="0" dirty="0">
                <a:solidFill>
                  <a:srgbClr val="444444"/>
                </a:solidFill>
                <a:effectLst/>
                <a:latin typeface="Arial" panose="020B0604020202020204" pitchFamily="34" charset="0"/>
              </a:rPr>
              <a:t>​</a:t>
            </a:r>
            <a:endParaRPr lang="fr-CA" sz="1200" b="0" i="0" u="none" strike="noStrike"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r-CA" sz="1800" b="0" i="0" u="none" strike="noStrike" dirty="0">
                <a:solidFill>
                  <a:srgbClr val="000000"/>
                </a:solidFill>
                <a:effectLst/>
                <a:latin typeface="Arial" panose="020B0604020202020204" pitchFamily="34" charset="0"/>
              </a:rPr>
              <a:t>Expliquez que nous nous posons souvent des questions lorsqu’un problème survient. Ces questions sont une façon de chercher des informations et stratégies pour résoudre notre problème.  </a:t>
            </a:r>
            <a:r>
              <a:rPr lang="en-US" sz="1800" b="0" i="0" dirty="0">
                <a:solidFill>
                  <a:srgbClr val="444444"/>
                </a:solidFill>
                <a:effectLst/>
                <a:latin typeface="Arial" panose="020B0604020202020204" pitchFamily="34" charset="0"/>
              </a:rPr>
              <a:t>​</a:t>
            </a:r>
          </a:p>
          <a:p>
            <a:pPr algn="l" rtl="0" fontAlgn="base"/>
            <a:r>
              <a:rPr lang="fr-CA" sz="1800" b="0" i="0" dirty="0">
                <a:solidFill>
                  <a:srgbClr val="444444"/>
                </a:solidFill>
                <a:effectLst/>
                <a:latin typeface="Arial" panose="020B0604020202020204" pitchFamily="34" charset="0"/>
              </a:rPr>
              <a:t>​</a:t>
            </a:r>
            <a:endParaRPr lang="fr-CA" b="0" i="0" dirty="0">
              <a:solidFill>
                <a:srgbClr val="444444"/>
              </a:solidFill>
              <a:effectLst/>
              <a:latin typeface="Calibri" panose="020F0502020204030204" pitchFamily="34" charset="0"/>
            </a:endParaRPr>
          </a:p>
          <a:p>
            <a:pPr algn="l" rtl="0" fontAlgn="base"/>
            <a:r>
              <a:rPr lang="fr-CA" sz="1800" b="1" i="0" u="none" strike="noStrike" dirty="0">
                <a:solidFill>
                  <a:srgbClr val="000000"/>
                </a:solidFill>
                <a:effectLst/>
                <a:latin typeface="Arial" panose="020B0604020202020204" pitchFamily="34" charset="0"/>
              </a:rPr>
              <a:t>Tenue de l’activité </a:t>
            </a:r>
            <a:r>
              <a:rPr lang="fr-CA" sz="1800" b="0" i="0" u="none" strike="noStrike" dirty="0">
                <a:solidFill>
                  <a:srgbClr val="000000"/>
                </a:solidFill>
                <a:effectLst/>
                <a:latin typeface="Arial" panose="020B0604020202020204" pitchFamily="34" charset="0"/>
              </a:rPr>
              <a:t> </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fr-CA" sz="1800" b="0" i="0" dirty="0">
                <a:solidFill>
                  <a:srgbClr val="444444"/>
                </a:solidFill>
                <a:effectLst/>
                <a:latin typeface="Arial" panose="020B0604020202020204" pitchFamily="34" charset="0"/>
              </a:rPr>
              <a:t>​</a:t>
            </a:r>
            <a:endParaRPr lang="fr-CA"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r-CA" sz="1800" b="0" i="0" u="none" strike="noStrike" dirty="0">
                <a:solidFill>
                  <a:srgbClr val="000000"/>
                </a:solidFill>
                <a:effectLst/>
                <a:latin typeface="Arial" panose="020B0604020202020204" pitchFamily="34" charset="0"/>
              </a:rPr>
              <a:t>En grand groupe, demandez-leur d’identifier au moins trois questions qu’elles se posent en lien avec le problème de chauffage. </a:t>
            </a:r>
            <a:r>
              <a:rPr lang="en-US" sz="1800" b="0" i="0" dirty="0">
                <a:solidFill>
                  <a:srgbClr val="444444"/>
                </a:solidFill>
                <a:effectLst/>
                <a:latin typeface="Arial" panose="020B0604020202020204" pitchFamily="34" charset="0"/>
              </a:rPr>
              <a:t>​</a:t>
            </a:r>
          </a:p>
          <a:p>
            <a:pPr algn="l" rtl="0" fontAlgn="base"/>
            <a:r>
              <a:rPr lang="fr-CA" sz="1800" b="0" i="0" u="none" strike="noStrike" dirty="0">
                <a:solidFill>
                  <a:srgbClr val="000000"/>
                </a:solidFill>
                <a:effectLst/>
                <a:latin typeface="Arial" panose="020B0604020202020204" pitchFamily="34" charset="0"/>
              </a:rPr>
              <a:t> </a:t>
            </a:r>
            <a:r>
              <a:rPr lang="fr-CA" sz="1800" b="0" i="0" dirty="0">
                <a:solidFill>
                  <a:srgbClr val="444444"/>
                </a:solidFill>
                <a:effectLst/>
                <a:latin typeface="Arial" panose="020B0604020202020204" pitchFamily="34" charset="0"/>
              </a:rPr>
              <a:t>​</a:t>
            </a:r>
            <a:endParaRPr lang="fr-CA" b="0" i="0" dirty="0">
              <a:solidFill>
                <a:srgbClr val="444444"/>
              </a:solidFill>
              <a:effectLst/>
              <a:latin typeface="Calibri" panose="020F0502020204030204" pitchFamily="34" charset="0"/>
            </a:endParaRPr>
          </a:p>
          <a:p>
            <a:pPr algn="l" rtl="0" fontAlgn="base"/>
            <a:r>
              <a:rPr lang="fr-CA" sz="1800" b="1" i="0" u="none" strike="noStrike" dirty="0">
                <a:solidFill>
                  <a:srgbClr val="000000"/>
                </a:solidFill>
                <a:effectLst/>
                <a:latin typeface="Arial" panose="020B0604020202020204" pitchFamily="34" charset="0"/>
              </a:rPr>
              <a:t>Retour en grand groupe</a:t>
            </a:r>
            <a:r>
              <a:rPr lang="fr-CA" sz="1800" b="0" i="0" u="none" strike="noStrike" dirty="0">
                <a:solidFill>
                  <a:srgbClr val="000000"/>
                </a:solidFill>
                <a:effectLst/>
                <a:latin typeface="Arial" panose="020B0604020202020204" pitchFamily="34" charset="0"/>
              </a:rPr>
              <a:t> </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fr-CA" sz="1800" b="0" i="0" dirty="0">
                <a:solidFill>
                  <a:srgbClr val="444444"/>
                </a:solidFill>
                <a:effectLst/>
                <a:latin typeface="Arial" panose="020B0604020202020204" pitchFamily="34" charset="0"/>
              </a:rPr>
              <a:t>​</a:t>
            </a:r>
            <a:endParaRPr lang="fr-CA"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r-CA" sz="1800" b="0" i="0" u="none" strike="noStrike" dirty="0">
                <a:solidFill>
                  <a:srgbClr val="000000"/>
                </a:solidFill>
                <a:effectLst/>
                <a:latin typeface="Arial" panose="020B0604020202020204" pitchFamily="34" charset="0"/>
              </a:rPr>
              <a:t>Faites ensuite apparaître certaines questions possibles (en cliquant) et faites le lien avec les questions mentionnées par les personnes. Demandez ensuite aux personnes d’écrire les cinq questions à la page 7 de leur cahier. </a:t>
            </a:r>
            <a:r>
              <a:rPr lang="en-US" sz="1800" b="0" i="0" dirty="0">
                <a:solidFill>
                  <a:srgbClr val="444444"/>
                </a:solidFill>
                <a:effectLst/>
                <a:latin typeface="Arial" panose="020B0604020202020204" pitchFamily="34" charset="0"/>
              </a:rPr>
              <a:t>​</a:t>
            </a:r>
          </a:p>
          <a:p>
            <a:pPr algn="l" rtl="0" fontAlgn="base"/>
            <a:r>
              <a:rPr lang="fr-CA" sz="1800" b="0" i="0" dirty="0">
                <a:solidFill>
                  <a:srgbClr val="444444"/>
                </a:solidFill>
                <a:effectLst/>
                <a:latin typeface="Arial" panose="020B0604020202020204" pitchFamily="34" charset="0"/>
              </a:rPr>
              <a:t>​</a:t>
            </a:r>
            <a:endParaRPr lang="fr-CA" b="0" i="0" dirty="0">
              <a:solidFill>
                <a:srgbClr val="444444"/>
              </a:solidFill>
              <a:effectLst/>
              <a:latin typeface="Calibri" panose="020F050202020403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18</a:t>
            </a:fld>
            <a:endParaRPr lang="fr-CA"/>
          </a:p>
        </p:txBody>
      </p:sp>
    </p:spTree>
    <p:extLst>
      <p:ext uri="{BB962C8B-B14F-4D97-AF65-F5344CB8AC3E}">
        <p14:creationId xmlns:p14="http://schemas.microsoft.com/office/powerpoint/2010/main" val="3922716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800" b="1" i="0" u="none" strike="noStrike" dirty="0">
                <a:solidFill>
                  <a:srgbClr val="000000"/>
                </a:solidFill>
                <a:effectLst/>
                <a:latin typeface="Arial" panose="020B0604020202020204" pitchFamily="34" charset="0"/>
              </a:rPr>
              <a:t>Explication de l’activité</a:t>
            </a:r>
            <a:r>
              <a:rPr lang="fr-CA" sz="1800" b="0" i="0" u="none" strike="noStrike" dirty="0">
                <a:solidFill>
                  <a:srgbClr val="000000"/>
                </a:solidFill>
                <a:effectLst/>
                <a:latin typeface="Arial" panose="020B0604020202020204" pitchFamily="34" charset="0"/>
              </a:rPr>
              <a:t> </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fr-CA" sz="1800" b="0" i="0" dirty="0">
                <a:solidFill>
                  <a:srgbClr val="444444"/>
                </a:solidFill>
                <a:effectLst/>
                <a:latin typeface="Segoe UI" panose="020B0502040204020203" pitchFamily="34" charset="0"/>
              </a:rPr>
              <a:t>​</a:t>
            </a:r>
            <a:endParaRPr lang="fr-CA"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r-CA" sz="1800" b="0" i="0" u="none" strike="noStrike" dirty="0">
                <a:solidFill>
                  <a:srgbClr val="000000"/>
                </a:solidFill>
                <a:effectLst/>
                <a:latin typeface="Arial" panose="020B0604020202020204" pitchFamily="34" charset="0"/>
              </a:rPr>
              <a:t>Expliquez que vous allez tenter de trouver les réponses à certaines de leurs questions. Mentionnez qu’il existe des ressources pour les aider à trouver les bonnes informations juridiques. </a:t>
            </a:r>
            <a:r>
              <a:rPr lang="en-US" sz="1800" b="0" i="0" dirty="0">
                <a:solidFill>
                  <a:srgbClr val="444444"/>
                </a:solidFill>
                <a:effectLst/>
                <a:latin typeface="Arial" panose="020B0604020202020204" pitchFamily="34" charset="0"/>
              </a:rPr>
              <a:t>​</a:t>
            </a: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19</a:t>
            </a:fld>
            <a:endParaRPr lang="fr-CA"/>
          </a:p>
        </p:txBody>
      </p:sp>
    </p:spTree>
    <p:extLst>
      <p:ext uri="{BB962C8B-B14F-4D97-AF65-F5344CB8AC3E}">
        <p14:creationId xmlns:p14="http://schemas.microsoft.com/office/powerpoint/2010/main" val="2692899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spcBef>
                <a:spcPts val="1200"/>
              </a:spcBef>
              <a:spcAft>
                <a:spcPts val="1200"/>
              </a:spcAft>
              <a:buFont typeface="Symbol" panose="05050102010706020507" pitchFamily="18" charset="2"/>
              <a:buChar char=""/>
            </a:pPr>
            <a:r>
              <a:rPr lang="fr-CA" sz="1200" dirty="0">
                <a:effectLst/>
                <a:latin typeface="Arial" panose="020B0604020202020204" pitchFamily="34" charset="0"/>
                <a:ea typeface="Calibri" panose="020F0502020204030204" pitchFamily="34" charset="0"/>
                <a:cs typeface="Arial" panose="020B0604020202020204" pitchFamily="34" charset="0"/>
              </a:rPr>
              <a:t>Expliquez qu’une de ces ressources est le </a:t>
            </a:r>
            <a:r>
              <a:rPr lang="fr-CA" sz="1200" b="1" dirty="0">
                <a:effectLst/>
                <a:latin typeface="Arial" panose="020B0604020202020204" pitchFamily="34" charset="0"/>
                <a:ea typeface="Calibri" panose="020F0502020204030204" pitchFamily="34" charset="0"/>
                <a:cs typeface="Arial" panose="020B0604020202020204" pitchFamily="34" charset="0"/>
              </a:rPr>
              <a:t>Tribunal administratif du logement</a:t>
            </a:r>
            <a:r>
              <a:rPr lang="fr-CA" sz="1200" dirty="0">
                <a:effectLst/>
                <a:latin typeface="Arial" panose="020B0604020202020204" pitchFamily="34" charset="0"/>
                <a:ea typeface="Calibri" panose="020F0502020204030204" pitchFamily="34" charset="0"/>
                <a:cs typeface="Arial" panose="020B0604020202020204" pitchFamily="34" charset="0"/>
              </a:rPr>
              <a:t>, (TAL; autrefois appelé la Régie du logement) (diapositive 20). Le TAL est le tribunal auquel on doit s’adresser si on a un problème dans notre logement. Le TAL aide à régler des conflits entre propriétaires et locataires et informe les citoyens sur les droits et obligations relatifs au bail. Présentez-leur son site Web, notamment la section « Nous joindre ».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spcBef>
                <a:spcPts val="1200"/>
              </a:spcBef>
              <a:spcAft>
                <a:spcPts val="1200"/>
              </a:spcAft>
              <a:buFont typeface="Courier New" panose="02070309020205020404" pitchFamily="49" charset="0"/>
              <a:buChar char="o"/>
            </a:pPr>
            <a:r>
              <a:rPr lang="fr-CA" sz="1200" dirty="0">
                <a:effectLst/>
                <a:latin typeface="Arial" panose="020B0604020202020204" pitchFamily="34" charset="0"/>
                <a:ea typeface="Calibri" panose="020F0502020204030204" pitchFamily="34" charset="0"/>
                <a:cs typeface="Arial" panose="020B0604020202020204" pitchFamily="34" charset="0"/>
              </a:rPr>
              <a:t>Pour préparer cette activité et en savoir plus sur le Tribunal administratif du logement, vous pouvez consulter </a:t>
            </a:r>
            <a:r>
              <a:rPr lang="fr-CA" sz="1100" u="sng"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3"/>
              </a:rPr>
              <a:t>Le Tribunal administratif du logement | Éducaloi (educaloi.qc.ca)</a:t>
            </a:r>
            <a:r>
              <a:rPr lang="fr-CA" sz="1100" dirty="0">
                <a:effectLst/>
                <a:latin typeface="Arial" panose="020B0604020202020204" pitchFamily="34" charset="0"/>
                <a:ea typeface="Times New Roman" panose="02020603050405020304" pitchFamily="18" charset="0"/>
                <a:cs typeface="Times New Roman" panose="02020603050405020304" pitchFamily="18" charset="0"/>
              </a:rPr>
              <a:t>.</a:t>
            </a:r>
          </a:p>
          <a:p>
            <a:pPr marL="457200" lvl="1" indent="0">
              <a:spcBef>
                <a:spcPts val="1200"/>
              </a:spcBef>
              <a:spcAft>
                <a:spcPts val="1200"/>
              </a:spcAft>
              <a:buFont typeface="Courier New" panose="02070309020205020404" pitchFamily="49" charset="0"/>
              <a:buNone/>
            </a:pP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Bef>
                <a:spcPts val="1200"/>
              </a:spcBef>
              <a:spcAft>
                <a:spcPts val="1200"/>
              </a:spcAft>
              <a:buFont typeface="Symbol" panose="05050102010706020507" pitchFamily="18" charset="2"/>
              <a:buChar char=""/>
            </a:pPr>
            <a:r>
              <a:rPr lang="fr-CA" sz="1200" dirty="0">
                <a:effectLst/>
                <a:latin typeface="Arial" panose="020B0604020202020204" pitchFamily="34" charset="0"/>
                <a:ea typeface="Calibri" panose="020F0502020204030204" pitchFamily="34" charset="0"/>
                <a:cs typeface="Arial" panose="020B0604020202020204" pitchFamily="34" charset="0"/>
              </a:rPr>
              <a:t>Présentez le site Web du service</a:t>
            </a:r>
            <a:r>
              <a:rPr lang="fr-CA" sz="1200" b="1" dirty="0">
                <a:effectLst/>
                <a:latin typeface="Arial" panose="020B0604020202020204" pitchFamily="34" charset="0"/>
                <a:ea typeface="Calibri" panose="020F0502020204030204" pitchFamily="34" charset="0"/>
                <a:cs typeface="Arial" panose="020B0604020202020204" pitchFamily="34" charset="0"/>
              </a:rPr>
              <a:t> 211 </a:t>
            </a:r>
            <a:r>
              <a:rPr lang="fr-CA" sz="1200" dirty="0">
                <a:effectLst/>
                <a:latin typeface="Arial" panose="020B0604020202020204" pitchFamily="34" charset="0"/>
                <a:ea typeface="Calibri" panose="020F0502020204030204" pitchFamily="34" charset="0"/>
                <a:cs typeface="Arial" panose="020B0604020202020204" pitchFamily="34" charset="0"/>
              </a:rPr>
              <a:t>(diapositive 20), un service qui réfère les justiciables vers les ressources communautaires, publiques et parapubliques proches de chez eux. Montrez-aux personnes qu’elles peuvent trouver un organisme pouvant venir en aide aux locataires, soit en faisant une recherche par nom ou mot-clé, soit avec la catégorie « logement ». Trouvez ensemble un organisme près de votre centre de francisation, par exemple, un comité logement ou une association de locataires.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spcBef>
                <a:spcPts val="1200"/>
              </a:spcBef>
              <a:spcAft>
                <a:spcPts val="1200"/>
              </a:spcAft>
              <a:buFont typeface="Courier New" panose="02070309020205020404" pitchFamily="49" charset="0"/>
              <a:buChar char="o"/>
            </a:pPr>
            <a:r>
              <a:rPr lang="fr-CA" sz="1200" dirty="0">
                <a:effectLst/>
                <a:latin typeface="Arial" panose="020B0604020202020204" pitchFamily="34" charset="0"/>
                <a:ea typeface="Calibri" panose="020F0502020204030204" pitchFamily="34" charset="0"/>
                <a:cs typeface="Arial" panose="020B0604020202020204" pitchFamily="34" charset="0"/>
              </a:rPr>
              <a:t>Pour préparer cette activité et en savoir plus sur les organismes communautaires en droit du logement, vous pouvez consulter ce lien de site 211 : </a:t>
            </a:r>
            <a:r>
              <a:rPr lang="fr-CA" sz="12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https://www.211qc.ca/assistance-materielle-et-logement/droit-au-logement</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20</a:t>
            </a:fld>
            <a:endParaRPr lang="fr-CA"/>
          </a:p>
        </p:txBody>
      </p:sp>
    </p:spTree>
    <p:extLst>
      <p:ext uri="{BB962C8B-B14F-4D97-AF65-F5344CB8AC3E}">
        <p14:creationId xmlns:p14="http://schemas.microsoft.com/office/powerpoint/2010/main" val="1811749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C799D8-CF1A-4970-BB24-D57ECCEF09D1}" type="slidenum">
              <a:rPr lang="fr-CA" smtClean="0"/>
              <a:t>2</a:t>
            </a:fld>
            <a:endParaRPr lang="fr-CA"/>
          </a:p>
        </p:txBody>
      </p:sp>
    </p:spTree>
    <p:extLst>
      <p:ext uri="{BB962C8B-B14F-4D97-AF65-F5344CB8AC3E}">
        <p14:creationId xmlns:p14="http://schemas.microsoft.com/office/powerpoint/2010/main" val="3367467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lgn="l" rtl="0" fontAlgn="base">
              <a:buFont typeface="Arial" panose="020B0604020202020204" pitchFamily="34" charset="0"/>
              <a:buChar char="•"/>
            </a:pPr>
            <a:endParaRPr lang="fr-CA" sz="1800"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Présentez aussi </a:t>
            </a:r>
            <a:r>
              <a:rPr lang="fr-CA" sz="1800" b="1" i="0" dirty="0">
                <a:solidFill>
                  <a:srgbClr val="000000"/>
                </a:solidFill>
                <a:effectLst/>
                <a:latin typeface="Arial" panose="020B0604020202020204" pitchFamily="34" charset="0"/>
              </a:rPr>
              <a:t>Éducaloi</a:t>
            </a:r>
            <a:r>
              <a:rPr lang="fr-CA" sz="1800" b="0" i="0" dirty="0">
                <a:solidFill>
                  <a:srgbClr val="000000"/>
                </a:solidFill>
                <a:effectLst/>
                <a:latin typeface="Arial" panose="020B0604020202020204" pitchFamily="34" charset="0"/>
              </a:rPr>
              <a:t>. Éducaloi est un organisme québécois qui a pour but de rendre le droit plus accessible. Présentez le site d’Éducaloi et son dossier </a:t>
            </a:r>
            <a:r>
              <a:rPr lang="fr-CA" sz="1800" b="0" i="1" dirty="0">
                <a:solidFill>
                  <a:srgbClr val="000000"/>
                </a:solidFill>
                <a:effectLst/>
                <a:latin typeface="Arial" panose="020B0604020202020204" pitchFamily="34" charset="0"/>
              </a:rPr>
              <a:t>Nouveaux arrivants</a:t>
            </a:r>
            <a:r>
              <a:rPr lang="fr-CA" sz="1800" b="0" i="0" dirty="0">
                <a:solidFill>
                  <a:srgbClr val="000000"/>
                </a:solidFill>
                <a:effectLst/>
                <a:latin typeface="Arial" panose="020B0604020202020204" pitchFamily="34" charset="0"/>
              </a:rPr>
              <a:t>, particulièrement la section « Droit du logement ».  </a:t>
            </a:r>
          </a:p>
          <a:p>
            <a:pPr marL="285750" indent="-285750" algn="l" rtl="0" fontAlgn="base">
              <a:buFont typeface="Arial" panose="020B0604020202020204" pitchFamily="34" charset="0"/>
              <a:buChar char="•"/>
            </a:pPr>
            <a:endParaRPr lang="fr-CA" sz="1800"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Mentionnez que les liens vers les sites Web des trois ressources (TAL, 211, Éducaloi) que vous avez présentées se trouvent à la page 16 de leur cahier, si jamais elles souhaitent les consulter un jour.  </a:t>
            </a: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21</a:t>
            </a:fld>
            <a:endParaRPr lang="fr-CA"/>
          </a:p>
        </p:txBody>
      </p:sp>
    </p:spTree>
    <p:extLst>
      <p:ext uri="{BB962C8B-B14F-4D97-AF65-F5344CB8AC3E}">
        <p14:creationId xmlns:p14="http://schemas.microsoft.com/office/powerpoint/2010/main" val="4130556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0" i="0" dirty="0">
              <a:solidFill>
                <a:srgbClr val="000000"/>
              </a:solidFill>
              <a:effectLst/>
              <a:latin typeface="Arial" panose="020B0604020202020204" pitchFamily="34" charset="0"/>
            </a:endParaRPr>
          </a:p>
          <a:p>
            <a:pPr marL="171450" indent="-171450">
              <a:buFont typeface="Arial" panose="020B0604020202020204" pitchFamily="34" charset="0"/>
              <a:buChar char="•"/>
            </a:pPr>
            <a:r>
              <a:rPr lang="fr-CA" b="0" i="0" dirty="0">
                <a:solidFill>
                  <a:srgbClr val="000000"/>
                </a:solidFill>
                <a:effectLst/>
                <a:latin typeface="Arial" panose="020B0604020202020204" pitchFamily="34" charset="0"/>
              </a:rPr>
              <a:t>Invitez les personnes à aller à la page 7 de leur cahier. Expliquez qu’elles vont regarder deux fois une vidéo d’Éducaloi et qu’elles doivent noter les informations qui leur semblent importantes. </a:t>
            </a:r>
          </a:p>
          <a:p>
            <a:pPr marL="171450" indent="-171450">
              <a:buFont typeface="Arial" panose="020B0604020202020204" pitchFamily="34" charset="0"/>
              <a:buChar char="•"/>
            </a:pPr>
            <a:endParaRPr lang="fr-CA" b="0" i="0" dirty="0">
              <a:solidFill>
                <a:srgbClr val="000000"/>
              </a:solidFill>
              <a:effectLst/>
              <a:latin typeface="Arial" panose="020B0604020202020204" pitchFamily="34" charset="0"/>
            </a:endParaRPr>
          </a:p>
          <a:p>
            <a:pPr marL="171450" indent="-171450">
              <a:buFont typeface="Arial" panose="020B0604020202020204" pitchFamily="34" charset="0"/>
              <a:buChar char="•"/>
            </a:pPr>
            <a:r>
              <a:rPr lang="fr-CA" b="0" i="0" dirty="0">
                <a:solidFill>
                  <a:srgbClr val="000000"/>
                </a:solidFill>
                <a:effectLst/>
                <a:latin typeface="Arial" panose="020B0604020202020204" pitchFamily="34" charset="0"/>
              </a:rPr>
              <a:t>Cliquez sur la vidéo « Le chauffage et le logement ».</a:t>
            </a:r>
          </a:p>
          <a:p>
            <a:pPr marL="171450" indent="-171450">
              <a:buFont typeface="Arial" panose="020B0604020202020204" pitchFamily="34" charset="0"/>
              <a:buChar char="•"/>
            </a:pPr>
            <a:endParaRPr lang="fr-CA" b="0" i="0" dirty="0">
              <a:solidFill>
                <a:srgbClr val="000000"/>
              </a:solidFill>
              <a:effectLst/>
              <a:latin typeface="Arial" panose="020B0604020202020204" pitchFamily="34" charset="0"/>
            </a:endParaRPr>
          </a:p>
          <a:p>
            <a:pPr marL="171450" indent="-171450">
              <a:buFont typeface="Arial" panose="020B0604020202020204" pitchFamily="34" charset="0"/>
              <a:buChar char="•"/>
            </a:pPr>
            <a:r>
              <a:rPr lang="fr-CA" sz="1800" b="0" i="0" dirty="0">
                <a:solidFill>
                  <a:srgbClr val="000000"/>
                </a:solidFill>
                <a:effectLst/>
                <a:latin typeface="Arial" panose="020B0604020202020204" pitchFamily="34" charset="0"/>
              </a:rPr>
              <a:t>Diffusez deux fois la vidéo et demandez aux personnes de noter les informations qui leur semblent importantes. </a:t>
            </a:r>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22</a:t>
            </a:fld>
            <a:endParaRPr lang="fr-CA"/>
          </a:p>
        </p:txBody>
      </p:sp>
    </p:spTree>
    <p:extLst>
      <p:ext uri="{BB962C8B-B14F-4D97-AF65-F5344CB8AC3E}">
        <p14:creationId xmlns:p14="http://schemas.microsoft.com/office/powerpoint/2010/main" val="2531978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Ce texte à trous représente un appel à l’organisme que vous avez identifié sur le site Web du 211. </a:t>
            </a:r>
          </a:p>
          <a:p>
            <a:pPr marL="285750" indent="-285750" algn="l" rtl="0" fontAlgn="base">
              <a:buFont typeface="Arial" panose="020B0604020202020204" pitchFamily="34" charset="0"/>
              <a:buChar char="•"/>
            </a:pPr>
            <a:endParaRPr lang="fr-CA" sz="1800"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Demandez à des personnes de lire le texte à trous et complétez les mots manquants en grand groupe, en faisant apparaitre les mots un à un (la suite du texte se trouve à la diapositive suivante).  </a:t>
            </a:r>
          </a:p>
          <a:p>
            <a:pPr marL="285750" indent="-285750" algn="l" rtl="0" fontAlgn="base">
              <a:buFont typeface="Arial" panose="020B0604020202020204" pitchFamily="34" charset="0"/>
              <a:buChar char="•"/>
            </a:pPr>
            <a:endParaRPr lang="fr-CA" sz="1800"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Demandez aux personnes d’inscrire, au fur et à mesure, les réponses à la page 8 de leur cahier.  </a:t>
            </a: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23</a:t>
            </a:fld>
            <a:endParaRPr lang="fr-CA"/>
          </a:p>
        </p:txBody>
      </p:sp>
    </p:spTree>
    <p:extLst>
      <p:ext uri="{BB962C8B-B14F-4D97-AF65-F5344CB8AC3E}">
        <p14:creationId xmlns:p14="http://schemas.microsoft.com/office/powerpoint/2010/main" val="1850942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24</a:t>
            </a:fld>
            <a:endParaRPr lang="fr-CA"/>
          </a:p>
        </p:txBody>
      </p:sp>
    </p:spTree>
    <p:extLst>
      <p:ext uri="{BB962C8B-B14F-4D97-AF65-F5344CB8AC3E}">
        <p14:creationId xmlns:p14="http://schemas.microsoft.com/office/powerpoint/2010/main" val="3633047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800" b="1" i="0" u="none" strike="noStrike" dirty="0">
                <a:solidFill>
                  <a:srgbClr val="000000"/>
                </a:solidFill>
                <a:effectLst/>
                <a:latin typeface="Arial" panose="020B0604020202020204" pitchFamily="34" charset="0"/>
              </a:rPr>
              <a:t>Explication de l’activité </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r-CA" sz="1800" b="0" i="0" u="none" strike="noStrike" dirty="0">
                <a:solidFill>
                  <a:srgbClr val="000000"/>
                </a:solidFill>
                <a:effectLst/>
                <a:latin typeface="Arial" panose="020B0604020202020204" pitchFamily="34" charset="0"/>
              </a:rPr>
              <a:t>Maintenant qu’elles ont obtenu les réponses à leurs questions, elles doivent tenter de régler le problème. </a:t>
            </a:r>
            <a:r>
              <a:rPr lang="en-US" sz="1800" b="0" i="0" dirty="0">
                <a:solidFill>
                  <a:srgbClr val="444444"/>
                </a:solidFill>
                <a:effectLst/>
                <a:latin typeface="Arial" panose="020B0604020202020204" pitchFamily="34" charset="0"/>
              </a:rPr>
              <a:t>​</a:t>
            </a:r>
          </a:p>
          <a:p>
            <a:pPr algn="l" rtl="0" fontAlgn="base"/>
            <a:endParaRPr lang="fr-CA" sz="1800" b="1" i="0" u="none" strike="noStrike" dirty="0">
              <a:solidFill>
                <a:srgbClr val="000000"/>
              </a:solidFill>
              <a:effectLst/>
              <a:latin typeface="Arial" panose="020B0604020202020204" pitchFamily="34" charset="0"/>
            </a:endParaRPr>
          </a:p>
          <a:p>
            <a:pPr algn="l" rtl="0" fontAlgn="base"/>
            <a:r>
              <a:rPr lang="fr-CA" sz="1800" b="1" i="0" u="none" strike="noStrike" dirty="0">
                <a:solidFill>
                  <a:srgbClr val="000000"/>
                </a:solidFill>
                <a:effectLst/>
                <a:latin typeface="Arial" panose="020B0604020202020204" pitchFamily="34" charset="0"/>
              </a:rPr>
              <a:t>Tenue de l’activité </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fr-CA" sz="1800" b="0" i="0" dirty="0">
                <a:solidFill>
                  <a:srgbClr val="444444"/>
                </a:solidFill>
                <a:effectLst/>
                <a:latin typeface="Arial" panose="020B0604020202020204" pitchFamily="34" charset="0"/>
              </a:rPr>
              <a:t>​</a:t>
            </a:r>
            <a:endParaRPr lang="fr-CA"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r-CA" sz="1800" b="0" i="0" u="none" strike="noStrike" dirty="0">
                <a:solidFill>
                  <a:srgbClr val="000000"/>
                </a:solidFill>
                <a:effectLst/>
                <a:latin typeface="Arial" panose="020B0604020202020204" pitchFamily="34" charset="0"/>
              </a:rPr>
              <a:t>En grand groupe, demandez-leur de répondre à la question se trouvant sur cette diapositive, en précisant qu’il y a plusieurs options ou formulations possibles. </a:t>
            </a:r>
            <a:r>
              <a:rPr lang="en-US" sz="1800" b="0" i="0" dirty="0">
                <a:solidFill>
                  <a:srgbClr val="444444"/>
                </a:solidFill>
                <a:effectLst/>
                <a:latin typeface="Arial" panose="020B0604020202020204" pitchFamily="34" charset="0"/>
              </a:rPr>
              <a:t>​</a:t>
            </a:r>
          </a:p>
          <a:p>
            <a:pPr algn="l" rtl="0" fontAlgn="base"/>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fr-CA" sz="1800" b="1" i="0" u="none" strike="noStrike" dirty="0">
                <a:solidFill>
                  <a:srgbClr val="000000"/>
                </a:solidFill>
                <a:effectLst/>
                <a:latin typeface="Arial" panose="020B0604020202020204" pitchFamily="34" charset="0"/>
              </a:rPr>
              <a:t>Retour en grand groupe</a:t>
            </a:r>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fr-CA" sz="1800" b="0" i="0" u="none" strike="noStrike" dirty="0">
                <a:solidFill>
                  <a:srgbClr val="000000"/>
                </a:solidFill>
                <a:effectLst/>
                <a:latin typeface="Arial" panose="020B0604020202020204" pitchFamily="34" charset="0"/>
              </a:rPr>
              <a:t>Faites apparaitre des réponses possibles sur la diapositive (en cliquant), en faisant le lien avec les réponses qu’elles ont données. Demandez ensuite aux personnes d’écrire les réponses à la page 9 de leur cahier.</a:t>
            </a:r>
            <a:endParaRPr lang="en-US" sz="1800" b="0" i="0" dirty="0">
              <a:solidFill>
                <a:srgbClr val="444444"/>
              </a:solidFill>
              <a:effectLst/>
              <a:latin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25</a:t>
            </a:fld>
            <a:endParaRPr lang="fr-CA"/>
          </a:p>
        </p:txBody>
      </p:sp>
    </p:spTree>
    <p:extLst>
      <p:ext uri="{BB962C8B-B14F-4D97-AF65-F5344CB8AC3E}">
        <p14:creationId xmlns:p14="http://schemas.microsoft.com/office/powerpoint/2010/main" val="38392496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lgn="l" rtl="0" fontAlgn="base">
              <a:buFont typeface="Arial" panose="020B0604020202020204" pitchFamily="34" charset="0"/>
              <a:buChar char="•"/>
            </a:pPr>
            <a:r>
              <a:rPr lang="fr-CA" sz="1800" b="0" i="0" u="none" strike="noStrike" dirty="0">
                <a:solidFill>
                  <a:srgbClr val="000000"/>
                </a:solidFill>
                <a:effectLst/>
                <a:latin typeface="Arial" panose="020B0604020202020204" pitchFamily="34" charset="0"/>
              </a:rPr>
              <a:t>Demandez aux personnes de se rendre à la page 10 de leur cahier. </a:t>
            </a:r>
            <a:r>
              <a:rPr lang="en-US" sz="1800" b="0" i="0" dirty="0">
                <a:solidFill>
                  <a:srgbClr val="444444"/>
                </a:solidFill>
                <a:effectLst/>
                <a:latin typeface="Arial" panose="020B0604020202020204" pitchFamily="34" charset="0"/>
              </a:rPr>
              <a:t>​</a:t>
            </a:r>
          </a:p>
          <a:p>
            <a:pPr algn="l" rtl="0" fontAlgn="base">
              <a:buFont typeface="Arial" panose="020B0604020202020204" pitchFamily="34" charset="0"/>
              <a:buChar char="•"/>
            </a:pP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u="none" strike="noStrike" dirty="0">
                <a:solidFill>
                  <a:srgbClr val="000000"/>
                </a:solidFill>
                <a:effectLst/>
                <a:latin typeface="Arial" panose="020B0604020202020204" pitchFamily="34" charset="0"/>
              </a:rPr>
              <a:t>Expliquez que maintenant qu’elles ont expérimenté les cinq étapes de la démarche en grand groupe, elles doivent se mettre en équipe de deux et utiliser à nouveau cette démarche pour régler un autre problème juridique lié au logement. </a:t>
            </a:r>
            <a:r>
              <a:rPr lang="en-US" sz="1800" b="0" i="0" dirty="0">
                <a:solidFill>
                  <a:srgbClr val="444444"/>
                </a:solidFill>
                <a:effectLst/>
                <a:latin typeface="Arial" panose="020B0604020202020204" pitchFamily="34" charset="0"/>
              </a:rPr>
              <a:t>​</a:t>
            </a:r>
          </a:p>
          <a:p>
            <a:pPr marL="285750" indent="-285750" algn="l" rtl="0" fontAlgn="base">
              <a:buFont typeface="Arial" panose="020B0604020202020204" pitchFamily="34" charset="0"/>
              <a:buChar char="•"/>
            </a:pP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u="none" strike="noStrike" dirty="0">
                <a:solidFill>
                  <a:srgbClr val="000000"/>
                </a:solidFill>
                <a:effectLst/>
                <a:latin typeface="Arial" panose="020B0604020202020204" pitchFamily="34" charset="0"/>
              </a:rPr>
              <a:t>Cette fois, elles vont se baser sur la scène du dégât d’eau vue à la partie 1.</a:t>
            </a:r>
            <a:r>
              <a:rPr lang="en-US" sz="1800" b="0" i="0" dirty="0">
                <a:solidFill>
                  <a:srgbClr val="444444"/>
                </a:solidFill>
                <a:effectLst/>
                <a:latin typeface="Arial" panose="020B0604020202020204" pitchFamily="34" charset="0"/>
              </a:rPr>
              <a:t>​</a:t>
            </a:r>
          </a:p>
          <a:p>
            <a:pPr marL="285750" indent="-285750" algn="l" rtl="0" fontAlgn="base">
              <a:buFont typeface="Arial" panose="020B0604020202020204" pitchFamily="34" charset="0"/>
              <a:buChar char="•"/>
            </a:pPr>
            <a:endParaRPr lang="en-US" sz="1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u="none" strike="noStrike" dirty="0">
                <a:solidFill>
                  <a:srgbClr val="000000"/>
                </a:solidFill>
                <a:effectLst/>
                <a:latin typeface="Arial" panose="020B0604020202020204" pitchFamily="34" charset="0"/>
              </a:rPr>
              <a:t>Mentionnez que pour cette activité, elles seront plus autonomes, mais que vous circulerez dans la classe pour les appuyer, au besoin. </a:t>
            </a:r>
            <a:endParaRPr lang="en-US" sz="1800" b="0" i="0" dirty="0">
              <a:solidFill>
                <a:srgbClr val="444444"/>
              </a:solidFill>
              <a:effectLst/>
              <a:latin typeface="Arial" panose="020B0604020202020204" pitchFamily="34" charset="0"/>
            </a:endParaRPr>
          </a:p>
          <a:p>
            <a:pPr marL="0" indent="0" algn="l" rtl="0" fontAlgn="base">
              <a:buFont typeface="Arial" panose="020B0604020202020204" pitchFamily="34" charset="0"/>
              <a:buNone/>
            </a:pPr>
            <a:r>
              <a:rPr lang="fr-CA" sz="1800" b="0" i="0" dirty="0">
                <a:solidFill>
                  <a:srgbClr val="000000"/>
                </a:solidFill>
                <a:effectLst/>
                <a:latin typeface="Arial" panose="020B0604020202020204" pitchFamily="34" charset="0"/>
              </a:rPr>
              <a:t> </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26</a:t>
            </a:fld>
            <a:endParaRPr lang="fr-CA"/>
          </a:p>
        </p:txBody>
      </p:sp>
    </p:spTree>
    <p:extLst>
      <p:ext uri="{BB962C8B-B14F-4D97-AF65-F5344CB8AC3E}">
        <p14:creationId xmlns:p14="http://schemas.microsoft.com/office/powerpoint/2010/main" val="678498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fr-CA" sz="1800" b="1" dirty="0">
                <a:effectLst/>
                <a:latin typeface="Arial" panose="020B0604020202020204" pitchFamily="34" charset="0"/>
                <a:ea typeface="Times New Roman" panose="02020603050405020304" pitchFamily="18" charset="0"/>
                <a:cs typeface="Arial" panose="020B0604020202020204" pitchFamily="34" charset="0"/>
              </a:rPr>
              <a:t>Explication de l’activité</a:t>
            </a:r>
            <a:endParaRPr lang="fr-CA"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l" rtl="0" fontAlgn="base">
              <a:buFont typeface="Arial" panose="020B0604020202020204" pitchFamily="34" charset="0"/>
              <a:buNone/>
            </a:pPr>
            <a:r>
              <a:rPr lang="fr-CA" sz="1800" b="0" i="0" dirty="0">
                <a:solidFill>
                  <a:srgbClr val="000000"/>
                </a:solidFill>
                <a:effectLst/>
                <a:latin typeface="Arial" panose="020B0604020202020204" pitchFamily="34" charset="0"/>
              </a:rPr>
              <a:t>En vous basant sur cette diapositive, expliquez que chaque équipe doit répondre aux questions des étapes 1 à 3 et inscrire les réponses à la page 10 du cahier. </a:t>
            </a:r>
          </a:p>
          <a:p>
            <a:pPr algn="l" rtl="0" fontAlgn="base">
              <a:buFont typeface="Arial" panose="020B0604020202020204" pitchFamily="34" charset="0"/>
              <a:buNone/>
            </a:pPr>
            <a:endParaRPr lang="fr-CA" sz="1800" b="0" i="0" dirty="0">
              <a:solidFill>
                <a:srgbClr val="000000"/>
              </a:solidFill>
              <a:effectLst/>
              <a:latin typeface="Arial" panose="020B0604020202020204" pitchFamily="34" charset="0"/>
            </a:endParaRPr>
          </a:p>
          <a:p>
            <a:pPr algn="l" rtl="0" fontAlgn="base"/>
            <a:r>
              <a:rPr lang="fr-CA" sz="1800" b="1" i="0" dirty="0">
                <a:solidFill>
                  <a:srgbClr val="000000"/>
                </a:solidFill>
                <a:effectLst/>
                <a:latin typeface="Arial" panose="020B0604020202020204" pitchFamily="34" charset="0"/>
              </a:rPr>
              <a:t>Tenue de l’activité </a:t>
            </a:r>
            <a:r>
              <a:rPr lang="fr-CA" sz="1800" b="0" i="0" dirty="0">
                <a:solidFill>
                  <a:srgbClr val="000000"/>
                </a:solidFill>
                <a:effectLst/>
                <a:latin typeface="Arial" panose="020B0604020202020204" pitchFamily="34" charset="0"/>
              </a:rPr>
              <a:t> </a:t>
            </a:r>
          </a:p>
          <a:p>
            <a:pPr algn="l" rtl="0" fontAlgn="base">
              <a:buFont typeface="Arial" panose="020B0604020202020204" pitchFamily="34" charset="0"/>
              <a:buNone/>
            </a:pPr>
            <a:r>
              <a:rPr lang="fr-CA" sz="1800" b="0" i="0" dirty="0">
                <a:solidFill>
                  <a:srgbClr val="000000"/>
                </a:solidFill>
                <a:effectLst/>
                <a:latin typeface="Arial" panose="020B0604020202020204" pitchFamily="34" charset="0"/>
              </a:rPr>
              <a:t>En équipe de deux, les personnes répondent dans leur cahier aux questions des étapes 1 à 3.  </a:t>
            </a:r>
          </a:p>
          <a:p>
            <a:pPr algn="l" rtl="0" fontAlgn="base">
              <a:buFont typeface="Arial" panose="020B0604020202020204" pitchFamily="34" charset="0"/>
              <a:buNone/>
            </a:pPr>
            <a:r>
              <a:rPr lang="fr-CA" sz="1800" b="0" i="0" dirty="0">
                <a:solidFill>
                  <a:srgbClr val="000000"/>
                </a:solidFill>
                <a:effectLst/>
                <a:latin typeface="Arial" panose="020B0604020202020204" pitchFamily="34" charset="0"/>
              </a:rPr>
              <a:t>Pour l’étape 3, vous pouvez circuler dans la classe et aider les personnes, au besoin, en ayant en tête cette liste de questions : </a:t>
            </a: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Est-ce que je peux effectuer les travaux moi-même? </a:t>
            </a: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Est-ce que je peux forcer le propriétaire à effectuer les travaux? </a:t>
            </a: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Qui doit payer pour les travaux? </a:t>
            </a: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Est-ce qu’il est possible de réduire le coût de mon loyer? </a:t>
            </a: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Comment aviser le propriétaire du problème? </a:t>
            </a: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Comment faire pour résoudre mon problème? </a:t>
            </a: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Quelles ressources puis-je consulter pour m’aider? </a:t>
            </a:r>
          </a:p>
          <a:p>
            <a:pPr algn="l" rtl="0" fontAlgn="base"/>
            <a:r>
              <a:rPr lang="fr-CA" sz="1800" b="0" i="0" dirty="0">
                <a:solidFill>
                  <a:srgbClr val="000000"/>
                </a:solidFill>
                <a:effectLst/>
                <a:latin typeface="Arial" panose="020B0604020202020204" pitchFamily="34" charset="0"/>
              </a:rPr>
              <a:t> </a:t>
            </a:r>
            <a:endParaRPr lang="fr-CA" b="0" i="0" dirty="0">
              <a:solidFill>
                <a:srgbClr val="000000"/>
              </a:solidFill>
              <a:effectLst/>
              <a:latin typeface="Segoe UI" panose="020B0502040204020203" pitchFamily="34" charset="0"/>
            </a:endParaRPr>
          </a:p>
          <a:p>
            <a:pPr algn="l" rtl="0" fontAlgn="base"/>
            <a:r>
              <a:rPr lang="fr-CA" sz="1800" b="1" i="0" dirty="0">
                <a:solidFill>
                  <a:srgbClr val="000000"/>
                </a:solidFill>
                <a:effectLst/>
                <a:latin typeface="Arial" panose="020B0604020202020204" pitchFamily="34" charset="0"/>
              </a:rPr>
              <a:t>Retour en grand groupe</a:t>
            </a:r>
            <a:r>
              <a:rPr lang="fr-CA" sz="1800" b="0" i="0" dirty="0">
                <a:solidFill>
                  <a:srgbClr val="000000"/>
                </a:solidFill>
                <a:effectLst/>
                <a:latin typeface="Arial" panose="020B0604020202020204" pitchFamily="34" charset="0"/>
              </a:rPr>
              <a:t> </a:t>
            </a:r>
          </a:p>
          <a:p>
            <a:pPr algn="l" rtl="0" fontAlgn="base"/>
            <a:endParaRPr lang="fr-CA" b="0" i="0" dirty="0">
              <a:solidFill>
                <a:srgbClr val="000000"/>
              </a:solidFill>
              <a:effectLst/>
              <a:latin typeface="Segoe UI" panose="020B0502040204020203" pitchFamily="34" charset="0"/>
            </a:endParaRPr>
          </a:p>
          <a:p>
            <a:pPr algn="l" rtl="0" fontAlgn="base">
              <a:buFont typeface="Arial" panose="020B0604020202020204" pitchFamily="34" charset="0"/>
              <a:buNone/>
            </a:pPr>
            <a:r>
              <a:rPr lang="fr-CA" sz="1800" b="0" i="0" dirty="0">
                <a:solidFill>
                  <a:srgbClr val="000000"/>
                </a:solidFill>
                <a:effectLst/>
                <a:latin typeface="Arial" panose="020B0604020202020204" pitchFamily="34" charset="0"/>
              </a:rPr>
              <a:t>En grand groupe, demandez s’il y quelques personnes qui souhaitent partager leurs réponses avec le reste de la classe.  </a:t>
            </a:r>
          </a:p>
          <a:p>
            <a:pPr algn="l" rtl="0" fontAlgn="base"/>
            <a:r>
              <a:rPr lang="fr-CA" sz="1800" b="0" i="0" dirty="0">
                <a:solidFill>
                  <a:srgbClr val="000000"/>
                </a:solidFill>
                <a:effectLst/>
                <a:latin typeface="Lato" panose="020F0502020204030203" pitchFamily="34" charset="0"/>
              </a:rPr>
              <a:t> </a:t>
            </a:r>
            <a:endParaRPr lang="fr-CA" b="0" i="0" dirty="0">
              <a:solidFill>
                <a:srgbClr val="000000"/>
              </a:solidFill>
              <a:effectLst/>
              <a:latin typeface="Segoe UI" panose="020B0502040204020203" pitchFamily="34" charset="0"/>
            </a:endParaRPr>
          </a:p>
          <a:p>
            <a:endParaRPr lang="en-US" dirty="0"/>
          </a:p>
          <a:p>
            <a:endParaRPr lang="en-US" dirty="0">
              <a:cs typeface="Arial" panose="020B0604020202020204"/>
            </a:endParaRPr>
          </a:p>
          <a:p>
            <a:endParaRPr lang="en-US" dirty="0">
              <a:cs typeface="Arial" panose="020B0604020202020204"/>
            </a:endParaRPr>
          </a:p>
          <a:p>
            <a:endParaRPr lang="en-US" dirty="0">
              <a:cs typeface="Arial" panose="020B0604020202020204"/>
            </a:endParaRPr>
          </a:p>
          <a:p>
            <a:endParaRPr lang="en-US" dirty="0">
              <a:cs typeface="Arial" panose="020B0604020202020204"/>
            </a:endParaRPr>
          </a:p>
          <a:p>
            <a:endParaRPr lang="en-US" dirty="0">
              <a:cs typeface="Arial" panose="020B0604020202020204"/>
            </a:endParaRPr>
          </a:p>
          <a:p>
            <a:endParaRPr lang="en-US" dirty="0"/>
          </a:p>
          <a:p>
            <a:r>
              <a:rPr lang="en-US" dirty="0"/>
              <a:t>Pour </a:t>
            </a:r>
            <a:r>
              <a:rPr lang="en-US" dirty="0" err="1"/>
              <a:t>l’étape</a:t>
            </a:r>
            <a:r>
              <a:rPr lang="en-US" dirty="0"/>
              <a:t> 3, </a:t>
            </a:r>
            <a:r>
              <a:rPr lang="en-US" dirty="0" err="1"/>
              <a:t>vous</a:t>
            </a:r>
            <a:r>
              <a:rPr lang="en-US" dirty="0"/>
              <a:t> </a:t>
            </a:r>
            <a:r>
              <a:rPr lang="en-US" dirty="0" err="1"/>
              <a:t>pouvez</a:t>
            </a:r>
            <a:r>
              <a:rPr lang="en-US" dirty="0"/>
              <a:t> </a:t>
            </a:r>
            <a:r>
              <a:rPr lang="en-US" dirty="0" err="1"/>
              <a:t>circuler</a:t>
            </a:r>
            <a:r>
              <a:rPr lang="en-US" dirty="0"/>
              <a:t> dans la </a:t>
            </a:r>
            <a:r>
              <a:rPr lang="en-US" dirty="0" err="1"/>
              <a:t>classe</a:t>
            </a:r>
            <a:r>
              <a:rPr lang="en-US" dirty="0"/>
              <a:t> et aider les </a:t>
            </a:r>
            <a:r>
              <a:rPr lang="en-US" dirty="0" err="1"/>
              <a:t>personnes</a:t>
            </a:r>
            <a:r>
              <a:rPr lang="en-US" dirty="0"/>
              <a:t>, au </a:t>
            </a:r>
            <a:r>
              <a:rPr lang="en-US" dirty="0" err="1"/>
              <a:t>besoin</a:t>
            </a:r>
            <a:r>
              <a:rPr lang="en-US" dirty="0"/>
              <a:t>, </a:t>
            </a:r>
            <a:r>
              <a:rPr lang="en-US" dirty="0" err="1"/>
              <a:t>en</a:t>
            </a:r>
            <a:r>
              <a:rPr lang="en-US" dirty="0"/>
              <a:t> </a:t>
            </a:r>
            <a:r>
              <a:rPr lang="en-US" dirty="0" err="1"/>
              <a:t>ayant</a:t>
            </a:r>
            <a:r>
              <a:rPr lang="en-US" dirty="0"/>
              <a:t> </a:t>
            </a:r>
            <a:r>
              <a:rPr lang="en-US" dirty="0" err="1"/>
              <a:t>en</a:t>
            </a:r>
            <a:r>
              <a:rPr lang="en-US" dirty="0"/>
              <a:t> tête </a:t>
            </a:r>
            <a:r>
              <a:rPr lang="en-US" dirty="0" err="1"/>
              <a:t>cette</a:t>
            </a:r>
            <a:r>
              <a:rPr lang="en-US" dirty="0"/>
              <a:t> </a:t>
            </a:r>
            <a:r>
              <a:rPr lang="en-US" dirty="0" err="1"/>
              <a:t>liste</a:t>
            </a:r>
            <a:r>
              <a:rPr lang="en-US" dirty="0"/>
              <a:t> de questions :</a:t>
            </a:r>
            <a:endParaRPr lang="fr-FR" dirty="0">
              <a:cs typeface="Arial" panose="020B0604020202020204"/>
            </a:endParaRPr>
          </a:p>
          <a:p>
            <a:endParaRPr lang="en-US" dirty="0"/>
          </a:p>
          <a:p>
            <a:pPr marL="285750" lvl="1" indent="-285750">
              <a:buFont typeface="Arial"/>
              <a:buChar char="•"/>
            </a:pPr>
            <a:r>
              <a:rPr lang="en-US" dirty="0"/>
              <a:t>Est-</a:t>
            </a:r>
            <a:r>
              <a:rPr lang="en-US" dirty="0" err="1"/>
              <a:t>ce</a:t>
            </a:r>
            <a:r>
              <a:rPr lang="en-US" dirty="0"/>
              <a:t> que je </a:t>
            </a:r>
            <a:r>
              <a:rPr lang="en-US" dirty="0" err="1"/>
              <a:t>peux</a:t>
            </a:r>
            <a:r>
              <a:rPr lang="en-US" dirty="0"/>
              <a:t> </a:t>
            </a:r>
            <a:r>
              <a:rPr lang="en-US" dirty="0" err="1"/>
              <a:t>effectuer</a:t>
            </a:r>
            <a:r>
              <a:rPr lang="en-US" dirty="0"/>
              <a:t> les travaux </a:t>
            </a:r>
            <a:r>
              <a:rPr lang="en-US" dirty="0" err="1"/>
              <a:t>moi-même</a:t>
            </a:r>
            <a:r>
              <a:rPr lang="en-US" dirty="0"/>
              <a:t>?</a:t>
            </a:r>
            <a:endParaRPr lang="fr-FR" dirty="0"/>
          </a:p>
          <a:p>
            <a:pPr marL="285750" indent="-285750">
              <a:buFont typeface="Arial"/>
              <a:buChar char="•"/>
            </a:pPr>
            <a:r>
              <a:rPr lang="en-US" dirty="0"/>
              <a:t>Est-</a:t>
            </a:r>
            <a:r>
              <a:rPr lang="en-US" dirty="0" err="1"/>
              <a:t>ce</a:t>
            </a:r>
            <a:r>
              <a:rPr lang="en-US" dirty="0"/>
              <a:t> que je </a:t>
            </a:r>
            <a:r>
              <a:rPr lang="en-US" dirty="0" err="1"/>
              <a:t>peux</a:t>
            </a:r>
            <a:r>
              <a:rPr lang="en-US" dirty="0"/>
              <a:t> forcer le propriétaire à </a:t>
            </a:r>
            <a:r>
              <a:rPr lang="en-US" dirty="0" err="1"/>
              <a:t>effectuer</a:t>
            </a:r>
            <a:r>
              <a:rPr lang="en-US" dirty="0"/>
              <a:t> les travaux?</a:t>
            </a:r>
            <a:endParaRPr lang="fr-FR" dirty="0"/>
          </a:p>
          <a:p>
            <a:pPr marL="285750" indent="-285750">
              <a:buFont typeface="Arial"/>
              <a:buChar char="•"/>
            </a:pPr>
            <a:r>
              <a:rPr lang="en-US" dirty="0"/>
              <a:t>Qui doit payer pour les travaux?</a:t>
            </a:r>
            <a:endParaRPr lang="fr-FR" dirty="0"/>
          </a:p>
          <a:p>
            <a:pPr marL="285750" indent="-285750">
              <a:buFont typeface="Arial"/>
              <a:buChar char="•"/>
            </a:pPr>
            <a:r>
              <a:rPr lang="en-US" dirty="0"/>
              <a:t>Est-</a:t>
            </a:r>
            <a:r>
              <a:rPr lang="en-US" dirty="0" err="1"/>
              <a:t>ce</a:t>
            </a:r>
            <a:r>
              <a:rPr lang="en-US" dirty="0"/>
              <a:t> </a:t>
            </a:r>
            <a:r>
              <a:rPr lang="en-US" dirty="0" err="1"/>
              <a:t>qu’il</a:t>
            </a:r>
            <a:r>
              <a:rPr lang="en-US" dirty="0"/>
              <a:t> </a:t>
            </a:r>
            <a:r>
              <a:rPr lang="en-US" dirty="0" err="1"/>
              <a:t>est</a:t>
            </a:r>
            <a:r>
              <a:rPr lang="en-US" dirty="0"/>
              <a:t> possible de </a:t>
            </a:r>
            <a:r>
              <a:rPr lang="en-US" dirty="0" err="1"/>
              <a:t>réduire</a:t>
            </a:r>
            <a:r>
              <a:rPr lang="en-US" dirty="0"/>
              <a:t> le </a:t>
            </a:r>
            <a:r>
              <a:rPr lang="en-US" dirty="0" err="1"/>
              <a:t>coût</a:t>
            </a:r>
            <a:r>
              <a:rPr lang="en-US" dirty="0"/>
              <a:t> de </a:t>
            </a:r>
            <a:r>
              <a:rPr lang="en-US" dirty="0" err="1"/>
              <a:t>mon</a:t>
            </a:r>
            <a:r>
              <a:rPr lang="en-US" dirty="0"/>
              <a:t> </a:t>
            </a:r>
            <a:r>
              <a:rPr lang="en-US" dirty="0" err="1"/>
              <a:t>loyer</a:t>
            </a:r>
            <a:r>
              <a:rPr lang="en-US" dirty="0"/>
              <a:t>?</a:t>
            </a:r>
            <a:endParaRPr lang="fr-FR" dirty="0"/>
          </a:p>
          <a:p>
            <a:pPr marL="285750" indent="-285750">
              <a:buFont typeface="Arial"/>
              <a:buChar char="•"/>
            </a:pPr>
            <a:r>
              <a:rPr lang="en-US" dirty="0"/>
              <a:t>Comment </a:t>
            </a:r>
            <a:r>
              <a:rPr lang="en-US" dirty="0" err="1"/>
              <a:t>aviser</a:t>
            </a:r>
            <a:r>
              <a:rPr lang="en-US" dirty="0"/>
              <a:t> le propriétaire du </a:t>
            </a:r>
            <a:r>
              <a:rPr lang="en-US" dirty="0" err="1"/>
              <a:t>problème</a:t>
            </a:r>
            <a:r>
              <a:rPr lang="en-US" dirty="0"/>
              <a:t>?</a:t>
            </a:r>
            <a:endParaRPr lang="fr-FR" dirty="0"/>
          </a:p>
          <a:p>
            <a:pPr marL="285750" indent="-285750">
              <a:buFont typeface="Arial"/>
              <a:buChar char="•"/>
            </a:pPr>
            <a:r>
              <a:rPr lang="en-US" dirty="0"/>
              <a:t> Comment faire pour </a:t>
            </a:r>
            <a:r>
              <a:rPr lang="en-US" dirty="0" err="1"/>
              <a:t>résoudre</a:t>
            </a:r>
            <a:r>
              <a:rPr lang="en-US" dirty="0"/>
              <a:t> </a:t>
            </a:r>
            <a:r>
              <a:rPr lang="en-US" dirty="0" err="1"/>
              <a:t>mon</a:t>
            </a:r>
            <a:r>
              <a:rPr lang="en-US" dirty="0"/>
              <a:t> </a:t>
            </a:r>
            <a:r>
              <a:rPr lang="en-US" dirty="0" err="1"/>
              <a:t>problème</a:t>
            </a:r>
            <a:r>
              <a:rPr lang="en-US" dirty="0"/>
              <a:t>?</a:t>
            </a:r>
            <a:endParaRPr lang="fr-FR" dirty="0"/>
          </a:p>
          <a:p>
            <a:pPr marL="285750" indent="-285750">
              <a:buFont typeface="Arial"/>
              <a:buChar char="•"/>
            </a:pPr>
            <a:r>
              <a:rPr lang="en-US" dirty="0"/>
              <a:t> </a:t>
            </a:r>
            <a:r>
              <a:rPr lang="en-US" dirty="0" err="1"/>
              <a:t>Quelles</a:t>
            </a:r>
            <a:r>
              <a:rPr lang="en-US" dirty="0"/>
              <a:t> </a:t>
            </a:r>
            <a:r>
              <a:rPr lang="en-US" dirty="0" err="1"/>
              <a:t>ressources</a:t>
            </a:r>
            <a:r>
              <a:rPr lang="en-US" dirty="0"/>
              <a:t> </a:t>
            </a:r>
            <a:r>
              <a:rPr lang="en-US" dirty="0" err="1"/>
              <a:t>puis</a:t>
            </a:r>
            <a:r>
              <a:rPr lang="en-US" dirty="0"/>
              <a:t>-je consulter pour </a:t>
            </a:r>
            <a:r>
              <a:rPr lang="en-US" dirty="0" err="1"/>
              <a:t>m’aider</a:t>
            </a:r>
            <a:r>
              <a:rPr lang="en-US" dirty="0"/>
              <a:t>?</a:t>
            </a:r>
            <a:endParaRPr lang="fr-FR" dirty="0"/>
          </a:p>
          <a:p>
            <a:endParaRPr lang="en-US" dirty="0">
              <a:latin typeface="Calibri"/>
              <a:cs typeface="Calibri"/>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27</a:t>
            </a:fld>
            <a:endParaRPr lang="fr-CA"/>
          </a:p>
        </p:txBody>
      </p:sp>
    </p:spTree>
    <p:extLst>
      <p:ext uri="{BB962C8B-B14F-4D97-AF65-F5344CB8AC3E}">
        <p14:creationId xmlns:p14="http://schemas.microsoft.com/office/powerpoint/2010/main" val="3360338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Invitez les personnes à se rendre aux pages 11 et 12 de leur cahier.  </a:t>
            </a:r>
          </a:p>
          <a:p>
            <a:pPr algn="l" rtl="0" fontAlgn="base">
              <a:buFont typeface="Arial" panose="020B0604020202020204" pitchFamily="34" charset="0"/>
              <a:buNone/>
            </a:pPr>
            <a:endParaRPr lang="fr-CA" sz="1800"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Assurez-vous qu’elles comprennent bien les consignes pour l’étape 4. Expliquez qu’elles doivent : </a:t>
            </a:r>
          </a:p>
          <a:p>
            <a:pPr algn="l" rtl="0" fontAlgn="base">
              <a:buFont typeface="Arial" panose="020B0604020202020204" pitchFamily="34" charset="0"/>
              <a:buNone/>
            </a:pPr>
            <a:endParaRPr lang="fr-CA" sz="1800" b="0" i="0" dirty="0">
              <a:solidFill>
                <a:srgbClr val="000000"/>
              </a:solidFill>
              <a:effectLst/>
              <a:latin typeface="Arial" panose="020B0604020202020204" pitchFamily="34" charset="0"/>
            </a:endParaRPr>
          </a:p>
          <a:p>
            <a:pPr marL="742950" lvl="1" indent="-285750" algn="l" rtl="0" fontAlgn="base">
              <a:buFont typeface="Courier New" panose="02070309020205020404" pitchFamily="49" charset="0"/>
              <a:buChar char="o"/>
            </a:pPr>
            <a:r>
              <a:rPr lang="fr-CA" sz="1800" b="0" i="0" dirty="0">
                <a:solidFill>
                  <a:srgbClr val="000000"/>
                </a:solidFill>
                <a:effectLst/>
                <a:latin typeface="Arial" panose="020B0604020202020204" pitchFamily="34" charset="0"/>
              </a:rPr>
              <a:t>Naviguer sur le site d’Éducaloi et trouvez des ressources qui portent sur le logement en général. </a:t>
            </a:r>
          </a:p>
          <a:p>
            <a:pPr marL="742950" lvl="1" indent="-285750" algn="l" rtl="0" fontAlgn="base">
              <a:buFont typeface="Courier New" panose="02070309020205020404" pitchFamily="49" charset="0"/>
              <a:buChar char="o"/>
            </a:pPr>
            <a:r>
              <a:rPr lang="fr-CA" sz="1800" b="0" i="0" dirty="0">
                <a:solidFill>
                  <a:srgbClr val="000000"/>
                </a:solidFill>
                <a:effectLst/>
                <a:latin typeface="Arial" panose="020B0604020202020204" pitchFamily="34" charset="0"/>
              </a:rPr>
              <a:t>Trouver l’article d’Éducaloi (La loi, vos droits) qui porte spécifiquement sur le logement en mauvais état.  </a:t>
            </a:r>
          </a:p>
          <a:p>
            <a:pPr marL="742950" lvl="1" indent="-285750" algn="l" rtl="0" fontAlgn="base">
              <a:buFont typeface="Courier New" panose="02070309020205020404" pitchFamily="49" charset="0"/>
              <a:buChar char="o"/>
            </a:pPr>
            <a:r>
              <a:rPr lang="fr-CA" sz="1800" b="0" i="0" dirty="0">
                <a:solidFill>
                  <a:srgbClr val="000000"/>
                </a:solidFill>
                <a:effectLst/>
                <a:latin typeface="Arial" panose="020B0604020202020204" pitchFamily="34" charset="0"/>
              </a:rPr>
              <a:t>Inscrire les mots manquants dans l’extrait de l’article.  </a:t>
            </a:r>
          </a:p>
          <a:p>
            <a:pPr marL="742950" lvl="1" indent="-285750" algn="l" rtl="0" fontAlgn="base">
              <a:buFont typeface="Courier New" panose="02070309020205020404" pitchFamily="49" charset="0"/>
              <a:buChar char="o"/>
            </a:pPr>
            <a:r>
              <a:rPr lang="fr-CA" sz="1800" b="0" i="0" dirty="0">
                <a:solidFill>
                  <a:srgbClr val="000000"/>
                </a:solidFill>
                <a:effectLst/>
                <a:latin typeface="Arial" panose="020B0604020202020204" pitchFamily="34" charset="0"/>
              </a:rPr>
              <a:t>Inscrire les mots manquants dans le texte représentant un appel à l’organisme identifié en grand groupe.  </a:t>
            </a:r>
          </a:p>
          <a:p>
            <a:pPr marL="742950" lvl="1" indent="-285750" algn="l" rtl="0" fontAlgn="base">
              <a:buFont typeface="Courier New" panose="02070309020205020404" pitchFamily="49" charset="0"/>
              <a:buChar char="o"/>
            </a:pPr>
            <a:r>
              <a:rPr lang="fr-CA" sz="1800" b="0" i="0" dirty="0">
                <a:solidFill>
                  <a:srgbClr val="000000"/>
                </a:solidFill>
                <a:effectLst/>
                <a:latin typeface="Arial" panose="020B0604020202020204" pitchFamily="34" charset="0"/>
              </a:rPr>
              <a:t>Une fois le texte rempli, lire le dialogue de l’appel de l’organisme: une personne joue le rôle de l’organisme et l’autre celui de la personne locataire. </a:t>
            </a:r>
          </a:p>
          <a:p>
            <a:endParaRPr lang="fr-CA" dirty="0"/>
          </a:p>
          <a:p>
            <a:endParaRPr lang="fr-CA"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800" dirty="0">
                <a:effectLst/>
                <a:latin typeface="Arial" panose="020B0604020202020204" pitchFamily="34" charset="0"/>
                <a:ea typeface="Calibri" panose="020F0502020204030204" pitchFamily="34" charset="0"/>
                <a:cs typeface="Arial" panose="020B0604020202020204" pitchFamily="34" charset="0"/>
              </a:rPr>
              <a:t>Assurez-vous qu’elles comprennent bien les consignes pour l’étape 5. Expliquez qu’elles doivent répondre à la question en complétant les phrases. Il y a plusieurs options ou formulations possibles.</a:t>
            </a:r>
            <a:endParaRPr lang="fr-CA"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28</a:t>
            </a:fld>
            <a:endParaRPr lang="fr-CA"/>
          </a:p>
        </p:txBody>
      </p:sp>
    </p:spTree>
    <p:extLst>
      <p:ext uri="{BB962C8B-B14F-4D97-AF65-F5344CB8AC3E}">
        <p14:creationId xmlns:p14="http://schemas.microsoft.com/office/powerpoint/2010/main" val="1885569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800" b="1" i="0" dirty="0">
                <a:solidFill>
                  <a:srgbClr val="000000"/>
                </a:solidFill>
                <a:effectLst/>
                <a:latin typeface="Arial" panose="020B0604020202020204" pitchFamily="34" charset="0"/>
              </a:rPr>
              <a:t>Retour en grand groupe</a:t>
            </a:r>
            <a:r>
              <a:rPr lang="fr-CA" sz="1800" b="0" i="0" dirty="0">
                <a:solidFill>
                  <a:srgbClr val="000000"/>
                </a:solidFill>
                <a:effectLst/>
                <a:latin typeface="Arial" panose="020B0604020202020204" pitchFamily="34" charset="0"/>
              </a:rPr>
              <a:t> </a:t>
            </a:r>
            <a:endParaRPr lang="fr-CA" b="0" i="0" dirty="0">
              <a:solidFill>
                <a:srgbClr val="000000"/>
              </a:solidFill>
              <a:effectLst/>
              <a:latin typeface="Arial" panose="020B0604020202020204" pitchFamily="34" charset="0"/>
            </a:endParaRPr>
          </a:p>
          <a:p>
            <a:pPr algn="l" rtl="0" fontAlgn="base"/>
            <a:r>
              <a:rPr lang="fr-CA" sz="1800" b="0" i="0" dirty="0">
                <a:solidFill>
                  <a:srgbClr val="000000"/>
                </a:solidFill>
                <a:effectLst/>
                <a:latin typeface="Arial" panose="020B0604020202020204" pitchFamily="34" charset="0"/>
              </a:rPr>
              <a:t> </a:t>
            </a:r>
            <a:endParaRPr lang="fr-CA"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Demandez s’il y a un groupe volontaire qui aimerait lire le dialogue de l’appel à l’organisme (étape 4). </a:t>
            </a:r>
          </a:p>
          <a:p>
            <a:pPr algn="l" rtl="0" fontAlgn="base"/>
            <a:r>
              <a:rPr lang="fr-CA" sz="1800" b="0" i="0" dirty="0">
                <a:solidFill>
                  <a:srgbClr val="000000"/>
                </a:solidFill>
                <a:effectLst/>
                <a:latin typeface="Arial" panose="020B0604020202020204" pitchFamily="34" charset="0"/>
              </a:rPr>
              <a:t> </a:t>
            </a:r>
            <a:endParaRPr lang="fr-CA"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Projetez ensuite le texte de cette diapositive (faites apparaître les réponses en cliquant) et demandez aux personnes de corriger, au besoin, leurs réponses dans leur cahier. </a:t>
            </a: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29</a:t>
            </a:fld>
            <a:endParaRPr lang="fr-CA"/>
          </a:p>
        </p:txBody>
      </p:sp>
    </p:spTree>
    <p:extLst>
      <p:ext uri="{BB962C8B-B14F-4D97-AF65-F5344CB8AC3E}">
        <p14:creationId xmlns:p14="http://schemas.microsoft.com/office/powerpoint/2010/main" val="1666536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Demandez à quelques personnes de partager leurs réponses à la question </a:t>
            </a:r>
            <a:r>
              <a:rPr lang="fr-CA" sz="1800" b="0" i="1" dirty="0">
                <a:solidFill>
                  <a:srgbClr val="000000"/>
                </a:solidFill>
                <a:effectLst/>
                <a:latin typeface="Arial" panose="020B0604020202020204" pitchFamily="34" charset="0"/>
              </a:rPr>
              <a:t>Que dois-je faire pour régler mon</a:t>
            </a:r>
            <a:r>
              <a:rPr lang="fr-CA" sz="1800" b="0" i="0" dirty="0">
                <a:solidFill>
                  <a:srgbClr val="000000"/>
                </a:solidFill>
                <a:effectLst/>
                <a:latin typeface="Arial" panose="020B0604020202020204" pitchFamily="34" charset="0"/>
              </a:rPr>
              <a:t> </a:t>
            </a:r>
            <a:r>
              <a:rPr lang="fr-CA" sz="1800" b="0" i="1" dirty="0">
                <a:solidFill>
                  <a:srgbClr val="000000"/>
                </a:solidFill>
                <a:effectLst/>
                <a:latin typeface="Arial" panose="020B0604020202020204" pitchFamily="34" charset="0"/>
              </a:rPr>
              <a:t>problème</a:t>
            </a:r>
            <a:r>
              <a:rPr lang="fr-CA" sz="1800" b="0" i="0" dirty="0">
                <a:solidFill>
                  <a:srgbClr val="000000"/>
                </a:solidFill>
                <a:effectLst/>
                <a:latin typeface="Arial" panose="020B0604020202020204" pitchFamily="34" charset="0"/>
              </a:rPr>
              <a:t>? (étape 5) avec le reste de la classe.  </a:t>
            </a:r>
          </a:p>
          <a:p>
            <a:pPr algn="l" rtl="0" fontAlgn="base">
              <a:buFont typeface="Arial" panose="020B0604020202020204" pitchFamily="34" charset="0"/>
              <a:buNone/>
            </a:pPr>
            <a:endParaRPr lang="fr-CA" sz="1800"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Faites ensuite apparaitre les réponses et demandez aux personnes de corriger, au besoin, leurs réponses dans leur cahier. </a:t>
            </a: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30</a:t>
            </a:fld>
            <a:endParaRPr lang="fr-CA"/>
          </a:p>
        </p:txBody>
      </p:sp>
    </p:spTree>
    <p:extLst>
      <p:ext uri="{BB962C8B-B14F-4D97-AF65-F5344CB8AC3E}">
        <p14:creationId xmlns:p14="http://schemas.microsoft.com/office/powerpoint/2010/main" val="4089800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tabLst>
                <a:tab pos="3275330" algn="l"/>
              </a:tabLst>
            </a:pPr>
            <a:r>
              <a:rPr lang="fr-CA" sz="1800" b="0" i="0" dirty="0">
                <a:solidFill>
                  <a:srgbClr val="000000"/>
                </a:solidFill>
                <a:effectLst/>
                <a:latin typeface="Arial" panose="020B0604020202020204" pitchFamily="34" charset="0"/>
              </a:rPr>
              <a:t> </a:t>
            </a:r>
            <a:r>
              <a:rPr lang="fr-CA" sz="1800" b="1" dirty="0">
                <a:effectLst/>
                <a:latin typeface="Arial" panose="020B0604020202020204" pitchFamily="34" charset="0"/>
                <a:ea typeface="Times New Roman" panose="02020603050405020304" pitchFamily="18" charset="0"/>
                <a:cs typeface="Arial" panose="020B0604020202020204" pitchFamily="34" charset="0"/>
              </a:rPr>
              <a:t>Explication de l’activité</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tabLst>
                <a:tab pos="3275330" algn="l"/>
              </a:tabLst>
            </a:pPr>
            <a:r>
              <a:rPr lang="fr-CA" sz="1800" dirty="0">
                <a:effectLst/>
                <a:latin typeface="Arial" panose="020B0604020202020204" pitchFamily="34" charset="0"/>
                <a:ea typeface="Times New Roman" panose="02020603050405020304" pitchFamily="18" charset="0"/>
                <a:cs typeface="Arial" panose="020B0604020202020204" pitchFamily="34" charset="0"/>
              </a:rPr>
              <a:t>Invitez les personnes à se rendre à la page 1 de leur cahier d’apprentissage (ci-après, « cahier »).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tabLst>
                <a:tab pos="3275330" algn="l"/>
              </a:tabLst>
            </a:pPr>
            <a:r>
              <a:rPr lang="fr-CA" sz="1800" dirty="0">
                <a:effectLst/>
                <a:latin typeface="Arial" panose="020B0604020202020204" pitchFamily="34" charset="0"/>
                <a:ea typeface="Times New Roman" panose="02020603050405020304" pitchFamily="18" charset="0"/>
                <a:cs typeface="Arial" panose="020B0604020202020204" pitchFamily="34" charset="0"/>
              </a:rPr>
              <a:t>Expliquez que l’objectif de l’activité est de trouver, pour chacune des dix questions, quelqu’un pouvant y répondre « moi ».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tabLst>
                <a:tab pos="3275330" algn="l"/>
              </a:tabLst>
            </a:pPr>
            <a:r>
              <a:rPr lang="fr-CA" sz="1800" dirty="0">
                <a:effectLst/>
                <a:latin typeface="Arial" panose="020B0604020202020204" pitchFamily="34" charset="0"/>
                <a:ea typeface="Times New Roman" panose="02020603050405020304" pitchFamily="18" charset="0"/>
                <a:cs typeface="Arial" panose="020B0604020202020204" pitchFamily="34" charset="0"/>
              </a:rPr>
              <a:t>Les personnes doivent circuler dans la classe pour trouver ces collègues, qui écriront alors leur nom sous les questions concernées.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tabLst>
                <a:tab pos="3275330" algn="l"/>
              </a:tabLst>
            </a:pPr>
            <a:r>
              <a:rPr lang="fr-CA" sz="1800" dirty="0">
                <a:effectLst/>
                <a:latin typeface="Arial" panose="020B0604020202020204" pitchFamily="34" charset="0"/>
                <a:ea typeface="Times New Roman" panose="02020603050405020304" pitchFamily="18" charset="0"/>
                <a:cs typeface="Arial" panose="020B0604020202020204" pitchFamily="34" charset="0"/>
              </a:rPr>
              <a:t>Si vous le souhaitez, vous pouvez ajouter une règle selon laquelle une personne peut inscrire son nom au maximum trois fois sur le cahier de chaque collègue de classe.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tabLst>
                <a:tab pos="3275330" algn="l"/>
              </a:tabLst>
            </a:pPr>
            <a:r>
              <a:rPr lang="fr-CA" sz="1800" dirty="0">
                <a:effectLst/>
                <a:latin typeface="Arial" panose="020B0604020202020204" pitchFamily="34" charset="0"/>
                <a:ea typeface="Times New Roman" panose="02020603050405020304" pitchFamily="18" charset="0"/>
                <a:cs typeface="Arial" panose="020B0604020202020204" pitchFamily="34" charset="0"/>
              </a:rPr>
              <a:t>Les personnes ignorent sans doute la signification de certains mots utilisés dans les questions. Elles peuvent s’entraider pour tenter de comprendre le vocabulaire et utiliser le lexique, à la page 2 de leur cahier.</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a:lnSpc>
                <a:spcPct val="115000"/>
              </a:lnSpc>
              <a:tabLst>
                <a:tab pos="3275330" algn="l"/>
              </a:tabLst>
            </a:pPr>
            <a:r>
              <a:rPr lang="fr-CA" sz="1800" dirty="0">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tabLst>
                <a:tab pos="3275330" algn="l"/>
              </a:tabLst>
            </a:pPr>
            <a:r>
              <a:rPr lang="fr-CA" sz="1800" b="1" dirty="0">
                <a:effectLst/>
                <a:latin typeface="Arial" panose="020B0604020202020204" pitchFamily="34" charset="0"/>
                <a:ea typeface="Times New Roman" panose="02020603050405020304" pitchFamily="18" charset="0"/>
                <a:cs typeface="Arial" panose="020B0604020202020204" pitchFamily="34" charset="0"/>
              </a:rPr>
              <a:t>Tenue de l’activité</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tabLst>
                <a:tab pos="3275330" algn="l"/>
              </a:tabLst>
            </a:pPr>
            <a:r>
              <a:rPr lang="fr-CA" sz="1800" dirty="0">
                <a:effectLst/>
                <a:latin typeface="Arial" panose="020B0604020202020204" pitchFamily="34" charset="0"/>
                <a:ea typeface="Times New Roman" panose="02020603050405020304" pitchFamily="18" charset="0"/>
                <a:cs typeface="Arial" panose="020B0604020202020204" pitchFamily="34" charset="0"/>
              </a:rPr>
              <a:t>Avec leur cahier et un stylo en main, les personnes circulent dans la classe pour trouver « une personne qui…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tabLst>
                <a:tab pos="3275330" algn="l"/>
              </a:tabLst>
            </a:pPr>
            <a:r>
              <a:rPr lang="fr-CA" sz="1800" b="1" dirty="0">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tabLst>
                <a:tab pos="3275330" algn="l"/>
              </a:tabLst>
            </a:pPr>
            <a:r>
              <a:rPr lang="fr-CA" sz="1800" b="1" dirty="0">
                <a:effectLst/>
                <a:latin typeface="Arial" panose="020B0604020202020204" pitchFamily="34" charset="0"/>
                <a:ea typeface="Times New Roman" panose="02020603050405020304" pitchFamily="18" charset="0"/>
                <a:cs typeface="Arial" panose="020B0604020202020204" pitchFamily="34" charset="0"/>
              </a:rPr>
              <a:t>Retour en grand groupe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tabLst>
                <a:tab pos="3275330" algn="l"/>
              </a:tabLst>
            </a:pPr>
            <a:r>
              <a:rPr lang="fr-CA" sz="1800" dirty="0">
                <a:effectLst/>
                <a:latin typeface="Arial" panose="020B0604020202020204" pitchFamily="34" charset="0"/>
                <a:ea typeface="Times New Roman" panose="02020603050405020304" pitchFamily="18" charset="0"/>
                <a:cs typeface="Arial" panose="020B0604020202020204" pitchFamily="34" charset="0"/>
              </a:rPr>
              <a:t>Après quelques minutes, demandez aux personnes de reprendre place et de vous montrer avec leurs doigts (de 0 à 10) pour combien de questions elles ont trouvé « une personne qui …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l" rtl="0" fontAlgn="base"/>
            <a:endParaRPr lang="fr-CA" b="0" i="0" dirty="0">
              <a:solidFill>
                <a:srgbClr val="000000"/>
              </a:solidFill>
              <a:effectLst/>
              <a:latin typeface="Segoe UI" panose="020B0502040204020203"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a:t>
            </a:fld>
            <a:endParaRPr lang="fr-CA"/>
          </a:p>
        </p:txBody>
      </p:sp>
    </p:spTree>
    <p:extLst>
      <p:ext uri="{BB962C8B-B14F-4D97-AF65-F5344CB8AC3E}">
        <p14:creationId xmlns:p14="http://schemas.microsoft.com/office/powerpoint/2010/main" val="3620700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31</a:t>
            </a:fld>
            <a:endParaRPr lang="fr-CA"/>
          </a:p>
        </p:txBody>
      </p:sp>
    </p:spTree>
    <p:extLst>
      <p:ext uri="{BB962C8B-B14F-4D97-AF65-F5344CB8AC3E}">
        <p14:creationId xmlns:p14="http://schemas.microsoft.com/office/powerpoint/2010/main" val="8198856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tabLst>
                <a:tab pos="1160145" algn="l"/>
              </a:tabLst>
            </a:pPr>
            <a:r>
              <a:rPr lang="fr-CA" sz="1800" b="1" dirty="0">
                <a:effectLst/>
                <a:latin typeface="Arial" panose="020B0604020202020204" pitchFamily="34" charset="0"/>
                <a:ea typeface="Times New Roman" panose="02020603050405020304" pitchFamily="18" charset="0"/>
                <a:cs typeface="Arial" panose="020B0604020202020204" pitchFamily="34" charset="0"/>
              </a:rPr>
              <a:t>Explication de l’activité</a:t>
            </a:r>
          </a:p>
          <a:p>
            <a:pPr>
              <a:lnSpc>
                <a:spcPct val="115000"/>
              </a:lnSpc>
              <a:tabLst>
                <a:tab pos="1160145" algn="l"/>
              </a:tabLst>
            </a:pPr>
            <a:endParaRPr lang="fr-C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Invitez les personnes à se rendre à la page 13 de leur cahier.  </a:t>
            </a:r>
          </a:p>
          <a:p>
            <a:pPr algn="l" rtl="0" fontAlgn="base"/>
            <a:r>
              <a:rPr lang="fr-CA" sz="1800" b="0" i="0" dirty="0">
                <a:solidFill>
                  <a:srgbClr val="000000"/>
                </a:solidFill>
                <a:effectLst/>
                <a:latin typeface="Arial" panose="020B0604020202020204" pitchFamily="34" charset="0"/>
              </a:rPr>
              <a:t> </a:t>
            </a:r>
            <a:endParaRPr lang="fr-CA"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Expliquez-leur que pour cette activité individuelle, elles devront se mettre dans la peau des personnages d’une des deux images pour raconter à un proche, par courriel, le problème qu’elles ont vécu.  </a:t>
            </a:r>
          </a:p>
          <a:p>
            <a:pPr algn="l" rtl="0" fontAlgn="base"/>
            <a:r>
              <a:rPr lang="fr-CA" sz="1800" b="0" i="0" dirty="0">
                <a:solidFill>
                  <a:srgbClr val="000000"/>
                </a:solidFill>
                <a:effectLst/>
                <a:latin typeface="Arial" panose="020B0604020202020204" pitchFamily="34" charset="0"/>
              </a:rPr>
              <a:t> </a:t>
            </a:r>
            <a:endParaRPr lang="fr-CA"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Chaque personne doit rédiger à la main un texte d’environ 125 mots en utilisant le gabarit de courriel du cahier.  </a:t>
            </a:r>
          </a:p>
          <a:p>
            <a:pPr marL="0" indent="0" algn="l" rtl="0" fontAlgn="base">
              <a:buFont typeface="Arial" panose="020B0604020202020204" pitchFamily="34" charset="0"/>
              <a:buNone/>
            </a:pPr>
            <a:endParaRPr lang="fr-CA" sz="1800" b="0" i="0" dirty="0">
              <a:solidFill>
                <a:srgbClr val="000000"/>
              </a:solidFill>
              <a:effectLst/>
              <a:latin typeface="Arial" panose="020B0604020202020204" pitchFamily="34" charset="0"/>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fr-CA" sz="1800" dirty="0">
                <a:effectLst/>
                <a:latin typeface="Arial" panose="020B0604020202020204" pitchFamily="34" charset="0"/>
                <a:ea typeface="Times New Roman" panose="02020603050405020304" pitchFamily="18" charset="0"/>
                <a:cs typeface="Times New Roman" panose="02020603050405020304" pitchFamily="18" charset="0"/>
              </a:rPr>
              <a:t>Pour suggérer des ressources à leur proche, les personnes peuvent s’aider de la liste se trouvant à la page 14 de leur cahier.</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gn="l" rtl="0" fontAlgn="base">
              <a:buFont typeface="Arial" panose="020B0604020202020204" pitchFamily="34" charset="0"/>
              <a:buChar char="•"/>
            </a:pPr>
            <a:endParaRPr lang="fr-CA" sz="1800" b="0" i="0" dirty="0">
              <a:solidFill>
                <a:srgbClr val="000000"/>
              </a:solidFill>
              <a:effectLst/>
              <a:latin typeface="Arial" panose="020B0604020202020204" pitchFamily="34" charset="0"/>
            </a:endParaRPr>
          </a:p>
          <a:p>
            <a:pPr algn="l" rtl="0" fontAlgn="base"/>
            <a:r>
              <a:rPr lang="fr-CA" sz="1800" b="0" i="0" dirty="0">
                <a:solidFill>
                  <a:srgbClr val="000000"/>
                </a:solidFill>
                <a:effectLst/>
                <a:latin typeface="Arial" panose="020B0604020202020204" pitchFamily="34" charset="0"/>
              </a:rPr>
              <a:t> </a:t>
            </a:r>
            <a:endParaRPr lang="fr-CA" b="0" i="0" dirty="0">
              <a:solidFill>
                <a:srgbClr val="000000"/>
              </a:solidFill>
              <a:effectLst/>
              <a:latin typeface="Arial" panose="020B0604020202020204" pitchFamily="34" charset="0"/>
            </a:endParaRPr>
          </a:p>
          <a:p>
            <a:pPr algn="l" rtl="0" fontAlgn="base"/>
            <a:r>
              <a:rPr lang="fr-CA" sz="1800" b="1" i="0" dirty="0">
                <a:solidFill>
                  <a:srgbClr val="000000"/>
                </a:solidFill>
                <a:effectLst/>
                <a:latin typeface="Arial" panose="020B0604020202020204" pitchFamily="34" charset="0"/>
              </a:rPr>
              <a:t>Tenue de l’activité</a:t>
            </a:r>
            <a:r>
              <a:rPr lang="fr-CA" sz="1800" b="0" i="0" dirty="0">
                <a:solidFill>
                  <a:srgbClr val="000000"/>
                </a:solidFill>
                <a:effectLst/>
                <a:latin typeface="Arial" panose="020B0604020202020204" pitchFamily="34" charset="0"/>
              </a:rPr>
              <a:t> </a:t>
            </a:r>
          </a:p>
          <a:p>
            <a:pPr algn="l" rtl="0" fontAlgn="base"/>
            <a:endParaRPr lang="fr-CA"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Les personnes rédigent individuellement, à la main, un texte d’environ 125 mots, en utilisant le gabarit de courriel du cahier. </a:t>
            </a:r>
          </a:p>
          <a:p>
            <a:pPr algn="l" rtl="0" fontAlgn="base"/>
            <a:r>
              <a:rPr lang="fr-CA" sz="1800" b="0" i="0" dirty="0">
                <a:solidFill>
                  <a:srgbClr val="000000"/>
                </a:solidFill>
                <a:effectLst/>
                <a:latin typeface="Arial" panose="020B0604020202020204" pitchFamily="34" charset="0"/>
              </a:rPr>
              <a:t> </a:t>
            </a:r>
            <a:endParaRPr lang="fr-CA" b="0" i="0" dirty="0">
              <a:solidFill>
                <a:srgbClr val="000000"/>
              </a:solidFill>
              <a:effectLst/>
              <a:latin typeface="Arial" panose="020B0604020202020204" pitchFamily="34" charset="0"/>
            </a:endParaRPr>
          </a:p>
          <a:p>
            <a:pPr algn="l" rtl="0" fontAlgn="base"/>
            <a:r>
              <a:rPr lang="fr-CA" sz="1800" b="1" i="0" dirty="0">
                <a:solidFill>
                  <a:srgbClr val="000000"/>
                </a:solidFill>
                <a:effectLst/>
                <a:latin typeface="Arial" panose="020B0604020202020204" pitchFamily="34" charset="0"/>
              </a:rPr>
              <a:t>Correction des courriels</a:t>
            </a:r>
            <a:r>
              <a:rPr lang="fr-CA" sz="1800" b="0" i="0" dirty="0">
                <a:solidFill>
                  <a:srgbClr val="000000"/>
                </a:solidFill>
                <a:effectLst/>
                <a:latin typeface="Arial" panose="020B0604020202020204" pitchFamily="34" charset="0"/>
              </a:rPr>
              <a:t> </a:t>
            </a:r>
          </a:p>
          <a:p>
            <a:pPr algn="l" rtl="0" fontAlgn="base"/>
            <a:endParaRPr lang="fr-CA"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Demandez aux personnes de vous remettre la page 13 de leur cahier et corrigez les courriels.  </a:t>
            </a: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32</a:t>
            </a:fld>
            <a:endParaRPr lang="fr-CA"/>
          </a:p>
        </p:txBody>
      </p:sp>
    </p:spTree>
    <p:extLst>
      <p:ext uri="{BB962C8B-B14F-4D97-AF65-F5344CB8AC3E}">
        <p14:creationId xmlns:p14="http://schemas.microsoft.com/office/powerpoint/2010/main" val="14295985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latin typeface="Calibri"/>
              <a:cs typeface="Calibri"/>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33</a:t>
            </a:fld>
            <a:endParaRPr lang="fr-CA"/>
          </a:p>
        </p:txBody>
      </p:sp>
    </p:spTree>
    <p:extLst>
      <p:ext uri="{BB962C8B-B14F-4D97-AF65-F5344CB8AC3E}">
        <p14:creationId xmlns:p14="http://schemas.microsoft.com/office/powerpoint/2010/main" val="3994314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Faites</a:t>
            </a:r>
            <a:r>
              <a:rPr lang="en-US" dirty="0"/>
              <a:t> un </a:t>
            </a:r>
            <a:r>
              <a:rPr lang="en-US" b="1" dirty="0"/>
              <a:t>retour </a:t>
            </a:r>
            <a:r>
              <a:rPr lang="en-US" b="1" dirty="0" err="1"/>
              <a:t>en</a:t>
            </a:r>
            <a:r>
              <a:rPr lang="en-US" b="1" dirty="0"/>
              <a:t> grand </a:t>
            </a:r>
            <a:r>
              <a:rPr lang="en-US" b="1" dirty="0" err="1"/>
              <a:t>groupe</a:t>
            </a:r>
            <a:r>
              <a:rPr lang="en-US" b="1" dirty="0"/>
              <a:t> </a:t>
            </a:r>
            <a:r>
              <a:rPr lang="en-US" dirty="0"/>
              <a:t>sur les mots </a:t>
            </a:r>
            <a:r>
              <a:rPr lang="en-US" dirty="0" err="1"/>
              <a:t>utilisés</a:t>
            </a:r>
            <a:r>
              <a:rPr lang="en-US" dirty="0"/>
              <a:t> dans les questions, à </a:t>
            </a:r>
            <a:r>
              <a:rPr lang="en-US" dirty="0" err="1"/>
              <a:t>l’aide</a:t>
            </a:r>
            <a:r>
              <a:rPr lang="en-US" dirty="0"/>
              <a:t> du </a:t>
            </a:r>
            <a:r>
              <a:rPr lang="en-US" dirty="0" err="1"/>
              <a:t>lexique</a:t>
            </a:r>
            <a:r>
              <a:rPr lang="en-US" dirty="0"/>
              <a:t> ci-dessous:</a:t>
            </a:r>
            <a:endParaRPr lang="en-US" dirty="0">
              <a:cs typeface="Arial"/>
            </a:endParaRPr>
          </a:p>
          <a:p>
            <a:endParaRPr lang="en-US" dirty="0"/>
          </a:p>
          <a:p>
            <a:pPr marL="171450" indent="-171450">
              <a:buFont typeface="Arial"/>
              <a:buChar char="•"/>
            </a:pPr>
            <a:r>
              <a:rPr lang="fr" b="1" dirty="0"/>
              <a:t>Locataire</a:t>
            </a:r>
            <a:r>
              <a:rPr lang="fr" dirty="0"/>
              <a:t> : personne qui habite un logement qui ne lui appartient pas et qui a signé un bail avec son ou sa propriétaire.</a:t>
            </a:r>
            <a:endParaRPr lang="fr-FR" dirty="0"/>
          </a:p>
          <a:p>
            <a:r>
              <a:rPr lang="fr" dirty="0"/>
              <a:t> </a:t>
            </a:r>
            <a:r>
              <a:rPr lang="en-US" dirty="0"/>
              <a:t> </a:t>
            </a:r>
          </a:p>
          <a:p>
            <a:pPr marL="171450" indent="-171450">
              <a:buFont typeface="Arial" panose="020B0604020202020204" pitchFamily="34" charset="0"/>
              <a:buChar char="•"/>
            </a:pPr>
            <a:r>
              <a:rPr lang="fr" b="1" dirty="0"/>
              <a:t>Bail</a:t>
            </a:r>
            <a:r>
              <a:rPr lang="fr" dirty="0"/>
              <a:t> : contrat pour louer un logement, signé entre des propriétaires et des locataires. Au Québec, il est obligatoire d’utiliser le</a:t>
            </a:r>
            <a:r>
              <a:rPr lang="fr" dirty="0">
                <a:hlinkClick r:id="rId3"/>
              </a:rPr>
              <a:t> formulaire de bail</a:t>
            </a:r>
            <a:r>
              <a:rPr lang="fr" dirty="0"/>
              <a:t> du Tribunal administratif du logement (autrefois appelé la Régie du logement). </a:t>
            </a:r>
            <a:endParaRPr lang="en-US" dirty="0"/>
          </a:p>
          <a:p>
            <a:r>
              <a:rPr lang="fr" dirty="0"/>
              <a:t> </a:t>
            </a:r>
            <a:r>
              <a:rPr lang="en-US" dirty="0"/>
              <a:t> </a:t>
            </a:r>
            <a:endParaRPr lang="en-US" dirty="0">
              <a:cs typeface="Arial"/>
            </a:endParaRPr>
          </a:p>
          <a:p>
            <a:pPr marL="171450" indent="-171450">
              <a:buFont typeface="Arial"/>
              <a:buChar char="•"/>
            </a:pPr>
            <a:r>
              <a:rPr lang="fr" b="1" dirty="0"/>
              <a:t>Renouveler (ou reconduire) un bail</a:t>
            </a:r>
            <a:r>
              <a:rPr lang="fr" dirty="0"/>
              <a:t> : c’est le fait de prolonger son bail à la suite de la date de fin prévue. Le bail de logement se renouvelle en principe automatiquement. </a:t>
            </a:r>
            <a:endParaRPr lang="en-US" dirty="0"/>
          </a:p>
          <a:p>
            <a:r>
              <a:rPr lang="fr" dirty="0"/>
              <a:t> </a:t>
            </a:r>
            <a:r>
              <a:rPr lang="en-US" dirty="0"/>
              <a:t> </a:t>
            </a:r>
            <a:endParaRPr lang="en-US" dirty="0">
              <a:cs typeface="Arial"/>
            </a:endParaRPr>
          </a:p>
          <a:p>
            <a:pPr marL="171450" indent="-171450">
              <a:buFont typeface="Arial"/>
              <a:buChar char="•"/>
            </a:pPr>
            <a:r>
              <a:rPr lang="fr" b="1" dirty="0"/>
              <a:t>Céder un bail</a:t>
            </a:r>
            <a:r>
              <a:rPr lang="fr" dirty="0"/>
              <a:t> : c’est le fait de transférer son bail à une autre personne. Vous n’êtes alors plus responsable du bail. Une </a:t>
            </a:r>
            <a:r>
              <a:rPr lang="fr" b="1" dirty="0"/>
              <a:t>cession de bail</a:t>
            </a:r>
            <a:r>
              <a:rPr lang="fr" dirty="0"/>
              <a:t> peut être utile lorsque vous souhaitez quitter définitivement votre logement en cours de bail. </a:t>
            </a:r>
            <a:endParaRPr lang="en-US" dirty="0"/>
          </a:p>
          <a:p>
            <a:r>
              <a:rPr lang="fr" dirty="0"/>
              <a:t> </a:t>
            </a:r>
            <a:r>
              <a:rPr lang="en-US" dirty="0"/>
              <a:t> </a:t>
            </a:r>
            <a:endParaRPr lang="en-US" dirty="0">
              <a:cs typeface="Arial"/>
            </a:endParaRPr>
          </a:p>
          <a:p>
            <a:pPr marL="171450" indent="-171450">
              <a:buFont typeface="Arial"/>
              <a:buChar char="•"/>
            </a:pPr>
            <a:r>
              <a:rPr lang="fr" b="1" dirty="0"/>
              <a:t>Sous-louer un logement :</a:t>
            </a:r>
            <a:r>
              <a:rPr lang="fr" dirty="0"/>
              <a:t> c’est quand une personne qui est elle-même locataire loue son logement à une autre personne. Dans le cas d’une </a:t>
            </a:r>
            <a:r>
              <a:rPr lang="fr" b="1" dirty="0"/>
              <a:t>sous-location</a:t>
            </a:r>
            <a:r>
              <a:rPr lang="fr" dirty="0"/>
              <a:t>, vous demeurez responsable du bail auprès de votre propriétaire. Vous avez aussi le droit de retourner dans votre logement lorsque le contrat de sous-location prend fin. </a:t>
            </a:r>
            <a:endParaRPr lang="en-US" dirty="0"/>
          </a:p>
          <a:p>
            <a:r>
              <a:rPr lang="fr" dirty="0"/>
              <a:t> </a:t>
            </a:r>
            <a:r>
              <a:rPr lang="en-US" dirty="0"/>
              <a:t> </a:t>
            </a:r>
            <a:endParaRPr lang="en-US" dirty="0">
              <a:cs typeface="Arial"/>
            </a:endParaRPr>
          </a:p>
          <a:p>
            <a:pPr marL="171450" indent="-171450">
              <a:buFont typeface="Arial"/>
              <a:buChar char="•"/>
            </a:pPr>
            <a:r>
              <a:rPr lang="fr" b="1" dirty="0"/>
              <a:t>Résilier un bail</a:t>
            </a:r>
            <a:r>
              <a:rPr lang="fr" dirty="0"/>
              <a:t> : c’est le fait de mettre fin à son bail avant la date prévue. Il y a toutefois des conditions à respecter. </a:t>
            </a:r>
            <a:endParaRPr lang="en-US" dirty="0"/>
          </a:p>
          <a:p>
            <a:br>
              <a:rPr lang="en-US" dirty="0">
                <a:cs typeface="+mn-lt"/>
              </a:rPr>
            </a:br>
            <a:r>
              <a:rPr lang="fr" dirty="0"/>
              <a:t>Attention! Ce lexique comporte des définitions simplifiées. Pour en savoir plus sur les termes utilisés, consultez </a:t>
            </a:r>
            <a:r>
              <a:rPr lang="fr" dirty="0">
                <a:hlinkClick r:id="rId4"/>
              </a:rPr>
              <a:t>https://educaloi.qc.ca/categories/logement/</a:t>
            </a:r>
            <a:r>
              <a:rPr lang="en-US" dirty="0"/>
              <a:t> </a:t>
            </a:r>
            <a:endParaRPr lang="en-US" dirty="0">
              <a:cs typeface="Arial" panose="020B0604020202020204"/>
            </a:endParaRPr>
          </a:p>
          <a:p>
            <a:br>
              <a:rPr lang="en-US" dirty="0"/>
            </a:br>
            <a:endParaRPr lang="en-US" dirty="0"/>
          </a:p>
          <a:p>
            <a:endParaRPr lang="en-US" dirty="0">
              <a:cs typeface="+mn-lt"/>
            </a:endParaRPr>
          </a:p>
          <a:p>
            <a:endParaRPr lang="en-US" dirty="0">
              <a:cs typeface="Arial"/>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4</a:t>
            </a:fld>
            <a:endParaRPr lang="fr-CA"/>
          </a:p>
        </p:txBody>
      </p:sp>
    </p:spTree>
    <p:extLst>
      <p:ext uri="{BB962C8B-B14F-4D97-AF65-F5344CB8AC3E}">
        <p14:creationId xmlns:p14="http://schemas.microsoft.com/office/powerpoint/2010/main" val="2523464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buFont typeface="Arial" panose="020B0604020202020204" pitchFamily="34" charset="0"/>
              <a:buNone/>
            </a:pPr>
            <a:r>
              <a:rPr lang="fr-CA" sz="1800" b="1" i="0" dirty="0">
                <a:solidFill>
                  <a:srgbClr val="000000"/>
                </a:solidFill>
                <a:effectLst/>
                <a:latin typeface="Arial" panose="020B0604020202020204" pitchFamily="34" charset="0"/>
              </a:rPr>
              <a:t>Animez une discussion de groupe à l’aide des questions suivantes :  </a:t>
            </a:r>
          </a:p>
          <a:p>
            <a:pPr algn="l" rtl="0" fontAlgn="base">
              <a:buFont typeface="Arial" panose="020B0604020202020204" pitchFamily="34" charset="0"/>
              <a:buNone/>
            </a:pPr>
            <a:endParaRPr lang="fr-CA" sz="1800"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Qui d’entre vous a répondu « moi » à la question « Qui a déjà eu un problème avec un ou une propriétaire/locataire » ?    </a:t>
            </a: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Pourriez-vous nous décrire ce problème? </a:t>
            </a: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5</a:t>
            </a:fld>
            <a:endParaRPr lang="fr-CA"/>
          </a:p>
        </p:txBody>
      </p:sp>
    </p:spTree>
    <p:extLst>
      <p:ext uri="{BB962C8B-B14F-4D97-AF65-F5344CB8AC3E}">
        <p14:creationId xmlns:p14="http://schemas.microsoft.com/office/powerpoint/2010/main" val="396820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800" b="1" i="0" dirty="0">
                <a:solidFill>
                  <a:srgbClr val="000000"/>
                </a:solidFill>
                <a:effectLst/>
                <a:latin typeface="Arial" panose="020B0604020202020204" pitchFamily="34" charset="0"/>
              </a:rPr>
              <a:t>Explication de l’activité </a:t>
            </a:r>
          </a:p>
          <a:p>
            <a:pPr algn="l" rtl="0" fontAlgn="base"/>
            <a:r>
              <a:rPr lang="fr-CA" sz="1800" b="0" i="0" dirty="0">
                <a:solidFill>
                  <a:srgbClr val="000000"/>
                </a:solidFill>
                <a:effectLst/>
                <a:latin typeface="Arial" panose="020B0604020202020204" pitchFamily="34" charset="0"/>
              </a:rPr>
              <a:t> </a:t>
            </a:r>
            <a:endParaRPr lang="fr-CA"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Invitez les personnes à former des équipes de deux et à se rendre à la page 3 de leur cahier.  </a:t>
            </a: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Expliquez qu’elles doivent associer les mots avec les différents éléments dans les trois images. Chaque mot ne doit être utilisé qu’une seule fois.  </a:t>
            </a:r>
          </a:p>
          <a:p>
            <a:pPr algn="l" rtl="0" fontAlgn="base"/>
            <a:endParaRPr lang="fr-CA" sz="1800" b="1" i="0" dirty="0">
              <a:solidFill>
                <a:srgbClr val="000000"/>
              </a:solidFill>
              <a:effectLst/>
              <a:latin typeface="Arial" panose="020B0604020202020204" pitchFamily="34" charset="0"/>
            </a:endParaRPr>
          </a:p>
          <a:p>
            <a:pPr algn="l" rtl="0" fontAlgn="base"/>
            <a:r>
              <a:rPr lang="fr-CA" sz="1800" b="1" i="0" dirty="0">
                <a:solidFill>
                  <a:srgbClr val="000000"/>
                </a:solidFill>
                <a:effectLst/>
                <a:latin typeface="Arial" panose="020B0604020202020204" pitchFamily="34" charset="0"/>
              </a:rPr>
              <a:t>Tenue de l’activité</a:t>
            </a:r>
            <a:r>
              <a:rPr lang="fr-CA" sz="1800" b="0" i="0" dirty="0">
                <a:solidFill>
                  <a:srgbClr val="000000"/>
                </a:solidFill>
                <a:effectLst/>
                <a:latin typeface="Arial" panose="020B0604020202020204" pitchFamily="34" charset="0"/>
              </a:rPr>
              <a:t> </a:t>
            </a:r>
          </a:p>
          <a:p>
            <a:pPr algn="l" rtl="0" fontAlgn="base"/>
            <a:endParaRPr lang="fr-CA"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En équipe de deux, les personnes associent les mots avec les différents éléments dans les trois images. </a:t>
            </a:r>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6</a:t>
            </a:fld>
            <a:endParaRPr lang="fr-CA"/>
          </a:p>
        </p:txBody>
      </p:sp>
    </p:spTree>
    <p:extLst>
      <p:ext uri="{BB962C8B-B14F-4D97-AF65-F5344CB8AC3E}">
        <p14:creationId xmlns:p14="http://schemas.microsoft.com/office/powerpoint/2010/main" val="2553293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1" i="0" dirty="0">
                <a:solidFill>
                  <a:srgbClr val="000000"/>
                </a:solidFill>
                <a:effectLst/>
                <a:latin typeface="Arial" panose="020B0604020202020204" pitchFamily="34" charset="0"/>
              </a:rPr>
              <a:t>Retour en grand groupe</a:t>
            </a:r>
            <a:r>
              <a:rPr lang="fr-CA" sz="1800" b="0" i="0" dirty="0">
                <a:solidFill>
                  <a:srgbClr val="000000"/>
                </a:solidFill>
                <a:effectLst/>
                <a:latin typeface="Arial" panose="020B0604020202020204" pitchFamily="34" charset="0"/>
              </a:rPr>
              <a:t> </a:t>
            </a:r>
          </a:p>
          <a:p>
            <a:endParaRPr lang="fr-CA" sz="1800" b="0" i="0" dirty="0">
              <a:solidFill>
                <a:srgbClr val="000000"/>
              </a:solidFill>
              <a:effectLst/>
              <a:latin typeface="Arial" panose="020B0604020202020204" pitchFamily="34" charset="0"/>
            </a:endParaRPr>
          </a:p>
          <a:p>
            <a:r>
              <a:rPr lang="fr-CA" sz="1800" b="0" i="0" dirty="0">
                <a:solidFill>
                  <a:srgbClr val="000000"/>
                </a:solidFill>
                <a:effectLst/>
                <a:latin typeface="Arial" panose="020B0604020202020204" pitchFamily="34" charset="0"/>
              </a:rPr>
              <a:t>Projetez les réponses pour corriger et expliquez les mots au besoin. </a:t>
            </a:r>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7</a:t>
            </a:fld>
            <a:endParaRPr lang="fr-CA"/>
          </a:p>
        </p:txBody>
      </p:sp>
    </p:spTree>
    <p:extLst>
      <p:ext uri="{BB962C8B-B14F-4D97-AF65-F5344CB8AC3E}">
        <p14:creationId xmlns:p14="http://schemas.microsoft.com/office/powerpoint/2010/main" val="2476861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800" b="1" i="0" dirty="0">
                <a:solidFill>
                  <a:srgbClr val="000000"/>
                </a:solidFill>
                <a:effectLst/>
                <a:latin typeface="Arial" panose="020B0604020202020204" pitchFamily="34" charset="0"/>
              </a:rPr>
              <a:t>Explication de l’activité</a:t>
            </a:r>
            <a:r>
              <a:rPr lang="fr-CA" sz="1800" b="0" i="0" dirty="0">
                <a:solidFill>
                  <a:srgbClr val="000000"/>
                </a:solidFill>
                <a:effectLst/>
                <a:latin typeface="Arial" panose="020B0604020202020204" pitchFamily="34" charset="0"/>
              </a:rPr>
              <a:t> </a:t>
            </a:r>
          </a:p>
          <a:p>
            <a:pPr algn="l" rtl="0" fontAlgn="base"/>
            <a:endParaRPr lang="fr-CA"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 Invitez les personnes à rester dans la même équipe de deux et à se rendre à la page 4 de leur cahier. </a:t>
            </a: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 Expliquez qu’elles doivent écrire dans les bulles des phrases qui pourraient être prononcées par les personnages de chacune des trois scènes. </a:t>
            </a:r>
          </a:p>
          <a:p>
            <a:pPr algn="l" rtl="0" fontAlgn="base">
              <a:buFont typeface="Arial" panose="020B0604020202020204" pitchFamily="34" charset="0"/>
              <a:buChar char="•"/>
            </a:pPr>
            <a:endParaRPr lang="fr-CA" sz="1800" b="0" i="0" dirty="0">
              <a:solidFill>
                <a:srgbClr val="000000"/>
              </a:solidFill>
              <a:effectLst/>
              <a:latin typeface="Arial" panose="020B0604020202020204" pitchFamily="34" charset="0"/>
            </a:endParaRPr>
          </a:p>
          <a:p>
            <a:pPr algn="l" rtl="0" fontAlgn="base"/>
            <a:r>
              <a:rPr lang="fr-CA" sz="1800" b="1" i="0" dirty="0">
                <a:solidFill>
                  <a:srgbClr val="000000"/>
                </a:solidFill>
                <a:effectLst/>
                <a:latin typeface="Arial" panose="020B0604020202020204" pitchFamily="34" charset="0"/>
              </a:rPr>
              <a:t>Tenue de l’activité</a:t>
            </a:r>
            <a:r>
              <a:rPr lang="fr-CA" sz="1800" b="0" i="0" dirty="0">
                <a:solidFill>
                  <a:srgbClr val="000000"/>
                </a:solidFill>
                <a:effectLst/>
                <a:latin typeface="Arial" panose="020B0604020202020204" pitchFamily="34" charset="0"/>
              </a:rPr>
              <a:t> </a:t>
            </a:r>
          </a:p>
          <a:p>
            <a:pPr algn="l" rtl="0" fontAlgn="base"/>
            <a:endParaRPr lang="fr-CA"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En équipe de deux, les personnes</a:t>
            </a:r>
            <a:r>
              <a:rPr lang="fr-CA" sz="1800" b="0" i="0" dirty="0">
                <a:solidFill>
                  <a:srgbClr val="000000"/>
                </a:solidFill>
                <a:effectLst/>
                <a:latin typeface="Segoe UI" panose="020B0502040204020203" pitchFamily="34" charset="0"/>
              </a:rPr>
              <a:t> écrivent </a:t>
            </a:r>
            <a:r>
              <a:rPr lang="fr-CA" sz="1800" b="0" i="0" dirty="0">
                <a:solidFill>
                  <a:srgbClr val="000000"/>
                </a:solidFill>
                <a:effectLst/>
                <a:latin typeface="Arial" panose="020B0604020202020204" pitchFamily="34" charset="0"/>
              </a:rPr>
              <a:t>dans les bulles des phrases qui pourraient être prononcées par les personnages de chacune des trois scènes. </a:t>
            </a:r>
          </a:p>
          <a:p>
            <a:pPr marL="0" indent="0" algn="l" rtl="0" fontAlgn="base">
              <a:buFont typeface="Arial" panose="020B0604020202020204" pitchFamily="34" charset="0"/>
              <a:buNone/>
            </a:pPr>
            <a:endParaRPr lang="fr-CA" b="0" i="0" dirty="0">
              <a:solidFill>
                <a:srgbClr val="000000"/>
              </a:solidFill>
              <a:effectLst/>
              <a:latin typeface="Segoe UI" panose="020B0502040204020203" pitchFamily="34" charset="0"/>
            </a:endParaRPr>
          </a:p>
          <a:p>
            <a:pPr algn="l" rtl="0" fontAlgn="base"/>
            <a:r>
              <a:rPr lang="fr-CA" sz="1800" b="1" i="0" dirty="0">
                <a:solidFill>
                  <a:srgbClr val="000000"/>
                </a:solidFill>
                <a:effectLst/>
                <a:latin typeface="Arial" panose="020B0604020202020204" pitchFamily="34" charset="0"/>
              </a:rPr>
              <a:t>Retour en grand groupe</a:t>
            </a:r>
            <a:r>
              <a:rPr lang="fr-CA" sz="1800" b="0" i="0" dirty="0">
                <a:solidFill>
                  <a:srgbClr val="000000"/>
                </a:solidFill>
                <a:effectLst/>
                <a:latin typeface="Arial" panose="020B0604020202020204" pitchFamily="34" charset="0"/>
              </a:rPr>
              <a:t> </a:t>
            </a:r>
          </a:p>
          <a:p>
            <a:pPr algn="l" rtl="0" fontAlgn="base"/>
            <a:endParaRPr lang="fr-CA"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Demandez à chaque groupe de jouer une seule courte scène d’une minute devant le groupe. Les personnes peuvent improviser pour ajouter des répliques à celles qu’elles ont écrites dans les bulles. Vous pouvez vous-mêmes assigner les scènes pour vous assurer que les trois soient couvertes.  </a:t>
            </a:r>
          </a:p>
          <a:p>
            <a:pPr marL="285750" indent="-285750" algn="l" rtl="0" fontAlgn="base">
              <a:buFont typeface="Arial" panose="020B0604020202020204" pitchFamily="34" charset="0"/>
              <a:buChar char="•"/>
            </a:pPr>
            <a:endParaRPr lang="fr-CA" sz="1800"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endParaRPr lang="fr-CA" sz="1800" b="0" i="0" dirty="0">
              <a:solidFill>
                <a:srgbClr val="000000"/>
              </a:solidFill>
              <a:effectLst/>
              <a:latin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8</a:t>
            </a:fld>
            <a:endParaRPr lang="fr-CA"/>
          </a:p>
        </p:txBody>
      </p:sp>
    </p:spTree>
    <p:extLst>
      <p:ext uri="{BB962C8B-B14F-4D97-AF65-F5344CB8AC3E}">
        <p14:creationId xmlns:p14="http://schemas.microsoft.com/office/powerpoint/2010/main" val="902299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buFont typeface="Arial" panose="020B0604020202020204" pitchFamily="34" charset="0"/>
              <a:buNone/>
            </a:pPr>
            <a:r>
              <a:rPr lang="fr-CA" sz="1800" b="1" i="0" dirty="0">
                <a:solidFill>
                  <a:srgbClr val="000000"/>
                </a:solidFill>
                <a:effectLst/>
                <a:latin typeface="Arial" panose="020B0604020202020204" pitchFamily="34" charset="0"/>
              </a:rPr>
              <a:t>Animez une discussion de groupe à l’aide des questions suivantes :  </a:t>
            </a:r>
          </a:p>
          <a:p>
            <a:pPr algn="l" rtl="0" fontAlgn="base">
              <a:buFont typeface="Arial" panose="020B0604020202020204" pitchFamily="34" charset="0"/>
              <a:buNone/>
            </a:pPr>
            <a:endParaRPr lang="fr-CA" sz="1800" b="0" i="0" dirty="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Qui d’entre vous a répondu « moi » à la question « Qui a déjà eu un problème avec un ou une propriétaire/locataire » ?    </a:t>
            </a:r>
          </a:p>
          <a:p>
            <a:pPr marL="285750" indent="-285750" algn="l" rtl="0" fontAlgn="base">
              <a:buFont typeface="Arial" panose="020B0604020202020204" pitchFamily="34" charset="0"/>
              <a:buChar char="•"/>
            </a:pPr>
            <a:r>
              <a:rPr lang="fr-CA" sz="1800" b="0" i="0" dirty="0">
                <a:solidFill>
                  <a:srgbClr val="000000"/>
                </a:solidFill>
                <a:effectLst/>
                <a:latin typeface="Arial" panose="020B0604020202020204" pitchFamily="34" charset="0"/>
              </a:rPr>
              <a:t>Pourriez-vous nous décrire ce problème? </a:t>
            </a: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9</a:t>
            </a:fld>
            <a:endParaRPr lang="fr-CA"/>
          </a:p>
        </p:txBody>
      </p:sp>
    </p:spTree>
    <p:extLst>
      <p:ext uri="{BB962C8B-B14F-4D97-AF65-F5344CB8AC3E}">
        <p14:creationId xmlns:p14="http://schemas.microsoft.com/office/powerpoint/2010/main" val="5392074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hyperlink" Target="https://www.instagram.com/educaloi/?hl=fr-ca" TargetMode="External"/><Relationship Id="rId3" Type="http://schemas.openxmlformats.org/officeDocument/2006/relationships/hyperlink" Target="https://www.facebook.com/educaloi/?ref=page_internal" TargetMode="External"/><Relationship Id="rId7" Type="http://schemas.openxmlformats.org/officeDocument/2006/relationships/image" Target="../media/image7.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hyperlink" Target="https://educaloi.qc.ca/" TargetMode="External"/><Relationship Id="rId4" Type="http://schemas.openxmlformats.org/officeDocument/2006/relationships/hyperlink" Target="https://www.youtube.com/c/educaloi/videos" TargetMode="External"/><Relationship Id="rId9" Type="http://schemas.openxmlformats.org/officeDocument/2006/relationships/image" Target="../media/image8.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427047"/>
            <a:ext cx="2165351" cy="523294"/>
          </a:xfrm>
          <a:prstGeom prst="rect">
            <a:avLst/>
          </a:prstGeom>
        </p:spPr>
      </p:pic>
    </p:spTree>
    <p:extLst>
      <p:ext uri="{BB962C8B-B14F-4D97-AF65-F5344CB8AC3E}">
        <p14:creationId xmlns:p14="http://schemas.microsoft.com/office/powerpoint/2010/main" val="209341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280160" y="2317750"/>
            <a:ext cx="9144000" cy="2222500"/>
          </a:xfrm>
          <a:prstGeom prst="rect">
            <a:avLst/>
          </a:prstGeom>
        </p:spPr>
      </p:pic>
    </p:spTree>
    <p:extLst>
      <p:ext uri="{BB962C8B-B14F-4D97-AF65-F5344CB8AC3E}">
        <p14:creationId xmlns:p14="http://schemas.microsoft.com/office/powerpoint/2010/main" val="370516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B9E43FE-16B4-7E40-91FD-5643726F7AFA}"/>
              </a:ext>
            </a:extLst>
          </p:cNvPr>
          <p:cNvPicPr>
            <a:picLocks noChangeAspect="1"/>
          </p:cNvPicPr>
          <p:nvPr userDrawn="1"/>
        </p:nvPicPr>
        <p:blipFill>
          <a:blip r:embed="rId2">
            <a:alphaModFix/>
          </a:blip>
          <a:stretch>
            <a:fillRect/>
          </a:stretch>
        </p:blipFill>
        <p:spPr>
          <a:xfrm>
            <a:off x="2936890" y="1576301"/>
            <a:ext cx="6309586" cy="1524816"/>
          </a:xfrm>
          <a:prstGeom prst="rect">
            <a:avLst/>
          </a:prstGeom>
        </p:spPr>
      </p:pic>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3"/>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4"/>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5"/>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8"/>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5" name="Image 24">
            <a:extLst>
              <a:ext uri="{FF2B5EF4-FFF2-40B4-BE49-F238E27FC236}">
                <a16:creationId xmlns:a16="http://schemas.microsoft.com/office/drawing/2014/main" id="{93D3DCC9-FD93-2F4C-A4AF-4D66644A606F}"/>
              </a:ext>
            </a:extLst>
          </p:cNvPr>
          <p:cNvPicPr>
            <a:picLocks noChangeAspect="1"/>
          </p:cNvPicPr>
          <p:nvPr userDrawn="1"/>
        </p:nvPicPr>
        <p:blipFill rotWithShape="1">
          <a:blip r:embed="rId9"/>
          <a:srcRect t="75064" r="3108"/>
          <a:stretch/>
        </p:blipFill>
        <p:spPr>
          <a:xfrm>
            <a:off x="2949039" y="2956034"/>
            <a:ext cx="6293923" cy="396842"/>
          </a:xfrm>
          <a:prstGeom prst="rect">
            <a:avLst/>
          </a:prstGeom>
        </p:spPr>
      </p:pic>
    </p:spTree>
    <p:extLst>
      <p:ext uri="{BB962C8B-B14F-4D97-AF65-F5344CB8AC3E}">
        <p14:creationId xmlns:p14="http://schemas.microsoft.com/office/powerpoint/2010/main" val="183846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 visuel gauch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4480560" y="822960"/>
            <a:ext cx="6820479" cy="914400"/>
          </a:xfrm>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0" y="822960"/>
            <a:ext cx="4023360" cy="6035040"/>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4480560" y="2103120"/>
            <a:ext cx="6824028"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50935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a:t>Cliquez pour insérer le titre</a:t>
            </a:r>
          </a:p>
        </p:txBody>
      </p:sp>
      <p:sp>
        <p:nvSpPr>
          <p:cNvPr id="4" name="Espace réservé du contenu 3">
            <a:extLst>
              <a:ext uri="{FF2B5EF4-FFF2-40B4-BE49-F238E27FC236}">
                <a16:creationId xmlns:a16="http://schemas.microsoft.com/office/drawing/2014/main" id="{9EE3594B-961B-0D42-8254-9F51E34C4193}"/>
              </a:ext>
            </a:extLst>
          </p:cNvPr>
          <p:cNvSpPr>
            <a:spLocks noGrp="1"/>
          </p:cNvSpPr>
          <p:nvPr>
            <p:ph sz="quarter" idx="15" hasCustomPrompt="1"/>
          </p:nvPr>
        </p:nvSpPr>
        <p:spPr>
          <a:xfrm>
            <a:off x="886968" y="2103120"/>
            <a:ext cx="1042416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54046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124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158436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4420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88308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3" userDrawn="1">
          <p15:clr>
            <a:srgbClr val="FBAE40"/>
          </p15:clr>
        </p15:guide>
        <p15:guide id="2" pos="48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143167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289434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766763" y="490451"/>
            <a:ext cx="10421938" cy="914400"/>
          </a:xfrm>
          <a:prstGeom prst="rect">
            <a:avLst/>
          </a:prstGeom>
        </p:spPr>
        <p:txBody>
          <a:bodyPr vert="horz" lIns="0" tIns="0" rIns="0" bIns="0" rtlCol="0" anchor="t">
            <a:noAutofit/>
          </a:bodyPr>
          <a:lstStyle/>
          <a:p>
            <a:r>
              <a:rPr lang="fr-CA"/>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025158510"/>
      </p:ext>
    </p:extLst>
  </p:cSld>
  <p:clrMap bg1="lt1" tx1="dk1" bg2="lt2" tx2="dk2" accent1="accent1" accent2="accent2" accent3="accent3" accent4="accent4" accent5="accent5" accent6="accent6" hlink="hlink" folHlink="folHlink"/>
  <p:sldLayoutIdLst>
    <p:sldLayoutId id="2147483649" r:id="rId1"/>
    <p:sldLayoutId id="2147483686" r:id="rId2"/>
    <p:sldLayoutId id="2147483668" r:id="rId3"/>
    <p:sldLayoutId id="2147483650" r:id="rId4"/>
    <p:sldLayoutId id="2147483653" r:id="rId5"/>
    <p:sldLayoutId id="2147483664" r:id="rId6"/>
    <p:sldLayoutId id="2147483663" r:id="rId7"/>
    <p:sldLayoutId id="2147483684" r:id="rId8"/>
    <p:sldLayoutId id="2147483665" r:id="rId9"/>
    <p:sldLayoutId id="2147483676" r:id="rId10"/>
    <p:sldLayoutId id="214748368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13">
            <a:extLst>
              <a:ext uri="{96DAC541-7B7A-43D3-8B79-37D633B846F1}">
                <asvg:svgBlip xmlns:asvg="http://schemas.microsoft.com/office/drawing/2016/SVG/main" r:embed="rId1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483" userDrawn="1">
          <p15:clr>
            <a:srgbClr val="F26B43"/>
          </p15:clr>
        </p15:guide>
        <p15:guide id="3" pos="71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sv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4.xml"/><Relationship Id="rId7" Type="http://schemas.openxmlformats.org/officeDocument/2006/relationships/image" Target="../media/image2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hyperlink" Target="http://211qc.ca&#8203;" TargetMode="External"/><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www.tal.gouv.qc.ca/" TargetMode="External"/><Relationship Id="rId11" Type="http://schemas.openxmlformats.org/officeDocument/2006/relationships/image" Target="../media/image33.svg"/><Relationship Id="rId5" Type="http://schemas.openxmlformats.org/officeDocument/2006/relationships/image" Target="../media/image2.svg"/><Relationship Id="rId10" Type="http://schemas.openxmlformats.org/officeDocument/2006/relationships/image" Target="../media/image32.png"/><Relationship Id="rId4" Type="http://schemas.openxmlformats.org/officeDocument/2006/relationships/image" Target="../media/image1.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educaloi.qc.ca"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video" Target="https://www.youtube.com/embed/bDd80ritSDM?start=1&amp;feature=oembed" TargetMode="Externa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7.sv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7.sv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2.sv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hyperlink" Target="http://educaloi.qc.ca" TargetMode="Externa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41.sv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jpg"/></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hyperlink" Target="https://www.youtube.com/c/educaloi/videos" TargetMode="External"/><Relationship Id="rId3" Type="http://schemas.openxmlformats.org/officeDocument/2006/relationships/image" Target="../media/image12.png"/><Relationship Id="rId7" Type="http://schemas.openxmlformats.org/officeDocument/2006/relationships/image" Target="../media/image44.png"/><Relationship Id="rId12" Type="http://schemas.openxmlformats.org/officeDocument/2006/relationships/hyperlink" Target="https://www.instagram.com/educaloi/?hl=fr-ca"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7.svg"/><Relationship Id="rId11" Type="http://schemas.openxmlformats.org/officeDocument/2006/relationships/image" Target="../media/image48.png"/><Relationship Id="rId5" Type="http://schemas.openxmlformats.org/officeDocument/2006/relationships/image" Target="../media/image6.png"/><Relationship Id="rId10" Type="http://schemas.openxmlformats.org/officeDocument/2006/relationships/image" Target="../media/image47.png"/><Relationship Id="rId4" Type="http://schemas.openxmlformats.org/officeDocument/2006/relationships/hyperlink" Target="https://educaloi.qc.ca/" TargetMode="External"/><Relationship Id="rId9" Type="http://schemas.openxmlformats.org/officeDocument/2006/relationships/image" Target="../media/image46.png"/><Relationship Id="rId14" Type="http://schemas.openxmlformats.org/officeDocument/2006/relationships/hyperlink" Target="https://www.facebook.com/educaloi/?ref=page_internal"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sv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EB706226-4730-FA4D-ABEC-69D1B174C6AA}"/>
              </a:ext>
            </a:extLst>
          </p:cNvPr>
          <p:cNvSpPr>
            <a:spLocks noGrp="1"/>
          </p:cNvSpPr>
          <p:nvPr>
            <p:ph type="ctrTitle" idx="4294967295"/>
          </p:nvPr>
        </p:nvSpPr>
        <p:spPr>
          <a:xfrm>
            <a:off x="890679" y="1221950"/>
            <a:ext cx="9055961" cy="678129"/>
          </a:xfrm>
        </p:spPr>
        <p:txBody>
          <a:bodyPr/>
          <a:lstStyle/>
          <a:p>
            <a:r>
              <a:rPr lang="fr-CA" sz="4000" dirty="0">
                <a:solidFill>
                  <a:schemeClr val="accent1"/>
                </a:solidFill>
              </a:rPr>
              <a:t>Un problème dans votre logement?</a:t>
            </a:r>
            <a:endParaRPr lang="fr-CA" sz="4000" dirty="0">
              <a:solidFill>
                <a:schemeClr val="accent1"/>
              </a:solidFill>
              <a:cs typeface="Arial"/>
            </a:endParaRPr>
          </a:p>
        </p:txBody>
      </p:sp>
      <p:pic>
        <p:nvPicPr>
          <p:cNvPr id="3" name="Picture 2" descr="A group of people in a room&#10;&#10;Description automatically generated with low confidence">
            <a:extLst>
              <a:ext uri="{FF2B5EF4-FFF2-40B4-BE49-F238E27FC236}">
                <a16:creationId xmlns:a16="http://schemas.microsoft.com/office/drawing/2014/main" id="{B3A82A04-9349-AE94-1950-53BB7D0BFF27}"/>
              </a:ext>
            </a:extLst>
          </p:cNvPr>
          <p:cNvPicPr>
            <a:picLocks noChangeAspect="1"/>
          </p:cNvPicPr>
          <p:nvPr/>
        </p:nvPicPr>
        <p:blipFill>
          <a:blip r:embed="rId3"/>
          <a:stretch>
            <a:fillRect/>
          </a:stretch>
        </p:blipFill>
        <p:spPr>
          <a:xfrm>
            <a:off x="869468" y="2243006"/>
            <a:ext cx="10355075" cy="4286382"/>
          </a:xfrm>
          <a:prstGeom prst="rect">
            <a:avLst/>
          </a:prstGeom>
        </p:spPr>
      </p:pic>
    </p:spTree>
    <p:extLst>
      <p:ext uri="{BB962C8B-B14F-4D97-AF65-F5344CB8AC3E}">
        <p14:creationId xmlns:p14="http://schemas.microsoft.com/office/powerpoint/2010/main" val="38762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1">
            <a:extLst>
              <a:ext uri="{FF2B5EF4-FFF2-40B4-BE49-F238E27FC236}">
                <a16:creationId xmlns:a16="http://schemas.microsoft.com/office/drawing/2014/main" id="{F52E0A77-CB71-8876-C0F4-B55345E0B408}"/>
              </a:ext>
            </a:extLst>
          </p:cNvPr>
          <p:cNvSpPr txBox="1">
            <a:spLocks/>
          </p:cNvSpPr>
          <p:nvPr/>
        </p:nvSpPr>
        <p:spPr>
          <a:xfrm>
            <a:off x="775018" y="707637"/>
            <a:ext cx="6136870" cy="5212772"/>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tabLst/>
              <a:defRPr sz="6000" b="1" kern="1200">
                <a:solidFill>
                  <a:schemeClr val="bg1"/>
                </a:solidFill>
                <a:latin typeface="+mn-lt"/>
                <a:ea typeface="+mn-ea"/>
                <a:cs typeface="+mn-cs"/>
              </a:defRPr>
            </a:lvl1pPr>
            <a:lvl2pPr marL="0" indent="0" algn="l" defTabSz="914400" rtl="0" eaLnBrk="1" latinLnBrk="0" hangingPunct="1">
              <a:lnSpc>
                <a:spcPct val="90000"/>
              </a:lnSpc>
              <a:spcBef>
                <a:spcPts val="1000"/>
              </a:spcBef>
              <a:buSzPct val="75000"/>
              <a:buFontTx/>
              <a:buNone/>
              <a:tabLst/>
              <a:defRPr sz="2400" b="1" kern="1200">
                <a:solidFill>
                  <a:schemeClr val="tx2"/>
                </a:solidFill>
                <a:latin typeface="+mn-lt"/>
                <a:ea typeface="+mn-ea"/>
                <a:cs typeface="+mn-cs"/>
              </a:defRPr>
            </a:lvl2pPr>
            <a:lvl3pPr marL="0" indent="0" algn="l" defTabSz="914400" rtl="0" eaLnBrk="1" latinLnBrk="0" hangingPunct="1">
              <a:lnSpc>
                <a:spcPct val="90000"/>
              </a:lnSpc>
              <a:spcBef>
                <a:spcPts val="1000"/>
              </a:spcBef>
              <a:buFont typeface="Police système"/>
              <a:buNone/>
              <a:tabLst/>
              <a:defRPr sz="2400" b="0" kern="1200">
                <a:solidFill>
                  <a:schemeClr val="tx2"/>
                </a:solidFill>
                <a:latin typeface="+mn-lt"/>
                <a:ea typeface="+mn-ea"/>
                <a:cs typeface="+mn-cs"/>
              </a:defRPr>
            </a:lvl3pPr>
            <a:lvl4pPr marL="0" indent="0" algn="l" defTabSz="914400" rtl="0" eaLnBrk="1" latinLnBrk="0" hangingPunct="1">
              <a:lnSpc>
                <a:spcPct val="90000"/>
              </a:lnSpc>
              <a:spcBef>
                <a:spcPts val="1000"/>
              </a:spcBef>
              <a:buFont typeface="Police système"/>
              <a:buNone/>
              <a:tabLst/>
              <a:defRPr sz="2400" b="0" kern="1200">
                <a:solidFill>
                  <a:schemeClr val="tx2"/>
                </a:solidFill>
                <a:latin typeface="+mn-lt"/>
                <a:ea typeface="+mn-ea"/>
                <a:cs typeface="+mn-cs"/>
              </a:defRPr>
            </a:lvl4pPr>
            <a:lvl5pPr marL="0" indent="0" algn="l" defTabSz="914400" rtl="0" eaLnBrk="1" latinLnBrk="0" hangingPunct="1">
              <a:lnSpc>
                <a:spcPct val="90000"/>
              </a:lnSpc>
              <a:spcBef>
                <a:spcPts val="1000"/>
              </a:spcBef>
              <a:buClr>
                <a:schemeClr val="accent1"/>
              </a:buClr>
              <a:buFont typeface="+mj-lt"/>
              <a:buNone/>
              <a:tabLst/>
              <a:defRPr sz="2400" b="0" kern="1200">
                <a:solidFill>
                  <a:schemeClr val="tx2"/>
                </a:solidFill>
                <a:latin typeface="+mn-lt"/>
                <a:ea typeface="+mn-ea"/>
                <a:cs typeface="+mn-cs"/>
              </a:defRPr>
            </a:lvl5pPr>
            <a:lvl6pPr marL="0" indent="0" algn="l" defTabSz="914400" rtl="0" eaLnBrk="1" latinLnBrk="0" hangingPunct="1">
              <a:lnSpc>
                <a:spcPct val="90000"/>
              </a:lnSpc>
              <a:spcBef>
                <a:spcPts val="1000"/>
              </a:spcBef>
              <a:buClr>
                <a:schemeClr val="accent1"/>
              </a:buClr>
              <a:buFont typeface="+mj-lt"/>
              <a:buNone/>
              <a:tabLst/>
              <a:defRPr sz="2400" b="0" kern="1200">
                <a:solidFill>
                  <a:schemeClr val="tx2"/>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2"/>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2"/>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2"/>
                </a:solidFill>
                <a:latin typeface="+mn-lt"/>
                <a:ea typeface="+mn-ea"/>
                <a:cs typeface="+mn-cs"/>
              </a:defRPr>
            </a:lvl9pPr>
          </a:lstStyle>
          <a:p>
            <a:r>
              <a:rPr lang="fr-FR" dirty="0">
                <a:cs typeface="Arial"/>
              </a:rPr>
              <a:t>Partie 2</a:t>
            </a:r>
          </a:p>
          <a:p>
            <a:r>
              <a:rPr lang="fr-FR" sz="4000" dirty="0">
                <a:cs typeface="Arial"/>
              </a:rPr>
              <a:t>Résoudre un problème juridique</a:t>
            </a:r>
          </a:p>
        </p:txBody>
      </p:sp>
      <p:sp>
        <p:nvSpPr>
          <p:cNvPr id="7" name="Oval 6">
            <a:extLst>
              <a:ext uri="{FF2B5EF4-FFF2-40B4-BE49-F238E27FC236}">
                <a16:creationId xmlns:a16="http://schemas.microsoft.com/office/drawing/2014/main" id="{89D898FF-5BBD-94DA-C8BB-57F7384E6725}"/>
              </a:ext>
            </a:extLst>
          </p:cNvPr>
          <p:cNvSpPr/>
          <p:nvPr/>
        </p:nvSpPr>
        <p:spPr>
          <a:xfrm>
            <a:off x="7071360" y="1349828"/>
            <a:ext cx="4084321" cy="40843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endParaRPr>
          </a:p>
        </p:txBody>
      </p:sp>
      <p:pic>
        <p:nvPicPr>
          <p:cNvPr id="11" name="Graphic 10">
            <a:extLst>
              <a:ext uri="{FF2B5EF4-FFF2-40B4-BE49-F238E27FC236}">
                <a16:creationId xmlns:a16="http://schemas.microsoft.com/office/drawing/2014/main" id="{1CF9AEC3-159B-51E3-83D9-6424ECFDD0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13187" y="1881051"/>
            <a:ext cx="3272557" cy="3008811"/>
          </a:xfrm>
          <a:prstGeom prst="rect">
            <a:avLst/>
          </a:prstGeom>
        </p:spPr>
      </p:pic>
    </p:spTree>
    <p:extLst>
      <p:ext uri="{BB962C8B-B14F-4D97-AF65-F5344CB8AC3E}">
        <p14:creationId xmlns:p14="http://schemas.microsoft.com/office/powerpoint/2010/main" val="381394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4" descr="Icon&#10;&#10;Description automatically generated">
            <a:extLst>
              <a:ext uri="{FF2B5EF4-FFF2-40B4-BE49-F238E27FC236}">
                <a16:creationId xmlns:a16="http://schemas.microsoft.com/office/drawing/2014/main" id="{2233C32A-660A-EDCF-FC1A-461ACFB2B456}"/>
              </a:ext>
            </a:extLst>
          </p:cNvPr>
          <p:cNvPicPr>
            <a:picLocks noChangeAspect="1"/>
          </p:cNvPicPr>
          <p:nvPr/>
        </p:nvPicPr>
        <p:blipFill>
          <a:blip r:embed="rId3"/>
          <a:srcRect t="1329" b="1329"/>
          <a:stretch>
            <a:fillRect/>
          </a:stretch>
        </p:blipFill>
        <p:spPr>
          <a:xfrm>
            <a:off x="11104942" y="5934709"/>
            <a:ext cx="859896" cy="724883"/>
          </a:xfrm>
          <a:prstGeom prst="rect">
            <a:avLst/>
          </a:prstGeom>
        </p:spPr>
      </p:pic>
      <p:sp>
        <p:nvSpPr>
          <p:cNvPr id="10" name="Espace réservé du texte 2">
            <a:extLst>
              <a:ext uri="{FF2B5EF4-FFF2-40B4-BE49-F238E27FC236}">
                <a16:creationId xmlns:a16="http://schemas.microsoft.com/office/drawing/2014/main" id="{CB6B23D6-2FEB-01ED-E43B-E6152F30390F}"/>
              </a:ext>
            </a:extLst>
          </p:cNvPr>
          <p:cNvSpPr txBox="1">
            <a:spLocks/>
          </p:cNvSpPr>
          <p:nvPr/>
        </p:nvSpPr>
        <p:spPr>
          <a:xfrm>
            <a:off x="11542143" y="5855442"/>
            <a:ext cx="345057"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pPr algn="ctr"/>
            <a:r>
              <a:rPr lang="fr-FR" sz="1800" dirty="0">
                <a:solidFill>
                  <a:schemeClr val="bg1"/>
                </a:solidFill>
                <a:cs typeface="Arial"/>
              </a:rPr>
              <a:t>5</a:t>
            </a:r>
            <a:endParaRPr lang="fr-FR" sz="1800" dirty="0">
              <a:solidFill>
                <a:schemeClr val="bg1"/>
              </a:solidFill>
            </a:endParaRPr>
          </a:p>
        </p:txBody>
      </p:sp>
      <p:sp>
        <p:nvSpPr>
          <p:cNvPr id="13" name="Titre 1">
            <a:extLst>
              <a:ext uri="{FF2B5EF4-FFF2-40B4-BE49-F238E27FC236}">
                <a16:creationId xmlns:a16="http://schemas.microsoft.com/office/drawing/2014/main" id="{49F8CB01-962A-7FAA-8286-C45E3E145E07}"/>
              </a:ext>
            </a:extLst>
          </p:cNvPr>
          <p:cNvSpPr txBox="1">
            <a:spLocks/>
          </p:cNvSpPr>
          <p:nvPr/>
        </p:nvSpPr>
        <p:spPr>
          <a:xfrm>
            <a:off x="736210" y="1009028"/>
            <a:ext cx="10421938" cy="914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a:lstStyle>
          <a:p>
            <a:r>
              <a:rPr lang="fr-FR" dirty="0">
                <a:solidFill>
                  <a:schemeClr val="accent1"/>
                </a:solidFill>
                <a:cs typeface="Arial"/>
              </a:rPr>
              <a:t>La démarche en 5 étapes</a:t>
            </a:r>
            <a:endParaRPr lang="fr-FR" dirty="0">
              <a:solidFill>
                <a:schemeClr val="accent1"/>
              </a:solidFill>
            </a:endParaRPr>
          </a:p>
        </p:txBody>
      </p:sp>
      <p:sp>
        <p:nvSpPr>
          <p:cNvPr id="14" name="Espace réservé du texte 2">
            <a:extLst>
              <a:ext uri="{FF2B5EF4-FFF2-40B4-BE49-F238E27FC236}">
                <a16:creationId xmlns:a16="http://schemas.microsoft.com/office/drawing/2014/main" id="{8A8910A6-D4DB-BE64-1B93-76D5B0150640}"/>
              </a:ext>
            </a:extLst>
          </p:cNvPr>
          <p:cNvSpPr txBox="1">
            <a:spLocks/>
          </p:cNvSpPr>
          <p:nvPr/>
        </p:nvSpPr>
        <p:spPr>
          <a:xfrm>
            <a:off x="766763" y="506743"/>
            <a:ext cx="5943600" cy="41592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r>
              <a:rPr lang="fr-FR" sz="3200" b="1" dirty="0">
                <a:solidFill>
                  <a:schemeClr val="accent1"/>
                </a:solidFill>
                <a:cs typeface="Arial"/>
              </a:rPr>
              <a:t>Activité A</a:t>
            </a:r>
            <a:endParaRPr lang="fr-FR" sz="3200" b="1" dirty="0">
              <a:solidFill>
                <a:schemeClr val="accent1"/>
              </a:solidFill>
            </a:endParaRPr>
          </a:p>
        </p:txBody>
      </p:sp>
      <p:pic>
        <p:nvPicPr>
          <p:cNvPr id="3" name="Image 2">
            <a:extLst>
              <a:ext uri="{FF2B5EF4-FFF2-40B4-BE49-F238E27FC236}">
                <a16:creationId xmlns:a16="http://schemas.microsoft.com/office/drawing/2014/main" id="{4BEB4573-7FB4-D15E-F0CE-4000EF567515}"/>
              </a:ext>
            </a:extLst>
          </p:cNvPr>
          <p:cNvPicPr>
            <a:picLocks noChangeAspect="1"/>
          </p:cNvPicPr>
          <p:nvPr/>
        </p:nvPicPr>
        <p:blipFill>
          <a:blip r:embed="rId6"/>
          <a:stretch>
            <a:fillRect/>
          </a:stretch>
        </p:blipFill>
        <p:spPr>
          <a:xfrm>
            <a:off x="3614737" y="1858500"/>
            <a:ext cx="4962525" cy="4438650"/>
          </a:xfrm>
          <a:prstGeom prst="rect">
            <a:avLst/>
          </a:prstGeom>
        </p:spPr>
      </p:pic>
    </p:spTree>
    <p:extLst>
      <p:ext uri="{BB962C8B-B14F-4D97-AF65-F5344CB8AC3E}">
        <p14:creationId xmlns:p14="http://schemas.microsoft.com/office/powerpoint/2010/main" val="203753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E318CE14-AA4A-FDA6-2405-1471D2ED0179}"/>
              </a:ext>
            </a:extLst>
          </p:cNvPr>
          <p:cNvSpPr txBox="1">
            <a:spLocks/>
          </p:cNvSpPr>
          <p:nvPr/>
        </p:nvSpPr>
        <p:spPr>
          <a:xfrm>
            <a:off x="756130" y="506743"/>
            <a:ext cx="6820479" cy="914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fr-FR" sz="3200" dirty="0">
                <a:cs typeface="Arial"/>
              </a:rPr>
              <a:t>Réponses</a:t>
            </a:r>
            <a:endParaRPr lang="fr-FR" sz="3200" dirty="0"/>
          </a:p>
        </p:txBody>
      </p:sp>
      <p:pic>
        <p:nvPicPr>
          <p:cNvPr id="7" name="Picture 6" descr="Graphical user interface, application&#10;&#10;Description automatically generated">
            <a:extLst>
              <a:ext uri="{FF2B5EF4-FFF2-40B4-BE49-F238E27FC236}">
                <a16:creationId xmlns:a16="http://schemas.microsoft.com/office/drawing/2014/main" id="{3637C613-0E86-94F2-7C23-E471365D8A6D}"/>
              </a:ext>
            </a:extLst>
          </p:cNvPr>
          <p:cNvPicPr>
            <a:picLocks noChangeAspect="1"/>
          </p:cNvPicPr>
          <p:nvPr/>
        </p:nvPicPr>
        <p:blipFill>
          <a:blip r:embed="rId3"/>
          <a:stretch>
            <a:fillRect/>
          </a:stretch>
        </p:blipFill>
        <p:spPr>
          <a:xfrm>
            <a:off x="296092" y="2534744"/>
            <a:ext cx="11225348" cy="2324440"/>
          </a:xfrm>
          <a:prstGeom prst="rect">
            <a:avLst/>
          </a:prstGeom>
        </p:spPr>
      </p:pic>
    </p:spTree>
    <p:extLst>
      <p:ext uri="{BB962C8B-B14F-4D97-AF65-F5344CB8AC3E}">
        <p14:creationId xmlns:p14="http://schemas.microsoft.com/office/powerpoint/2010/main" val="1133665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7265D572-7394-4DCF-12D7-2E22E71E124C}"/>
              </a:ext>
            </a:extLst>
          </p:cNvPr>
          <p:cNvSpPr/>
          <p:nvPr/>
        </p:nvSpPr>
        <p:spPr>
          <a:xfrm flipH="1">
            <a:off x="4253344" y="0"/>
            <a:ext cx="793865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Placeholder 14" descr="Icon&#10;&#10;Description automatically generated">
            <a:extLst>
              <a:ext uri="{FF2B5EF4-FFF2-40B4-BE49-F238E27FC236}">
                <a16:creationId xmlns:a16="http://schemas.microsoft.com/office/drawing/2014/main" id="{FB78EDC6-E22F-389E-80E0-4ECE6BD6A5CA}"/>
              </a:ext>
            </a:extLst>
          </p:cNvPr>
          <p:cNvPicPr>
            <a:picLocks noChangeAspect="1"/>
          </p:cNvPicPr>
          <p:nvPr/>
        </p:nvPicPr>
        <p:blipFill>
          <a:blip r:embed="rId3"/>
          <a:srcRect t="1329" b="1329"/>
          <a:stretch>
            <a:fillRect/>
          </a:stretch>
        </p:blipFill>
        <p:spPr>
          <a:xfrm>
            <a:off x="11104942" y="5934709"/>
            <a:ext cx="859896" cy="724883"/>
          </a:xfrm>
          <a:prstGeom prst="rect">
            <a:avLst/>
          </a:prstGeom>
        </p:spPr>
      </p:pic>
      <p:sp>
        <p:nvSpPr>
          <p:cNvPr id="7" name="Espace réservé du texte 2">
            <a:extLst>
              <a:ext uri="{FF2B5EF4-FFF2-40B4-BE49-F238E27FC236}">
                <a16:creationId xmlns:a16="http://schemas.microsoft.com/office/drawing/2014/main" id="{A1DFE5B1-D52B-4FB6-52CE-05DE44D9139B}"/>
              </a:ext>
            </a:extLst>
          </p:cNvPr>
          <p:cNvSpPr txBox="1">
            <a:spLocks/>
          </p:cNvSpPr>
          <p:nvPr/>
        </p:nvSpPr>
        <p:spPr>
          <a:xfrm>
            <a:off x="11542143" y="5855442"/>
            <a:ext cx="345057"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pPr algn="ctr"/>
            <a:r>
              <a:rPr lang="fr-FR" sz="1800" dirty="0">
                <a:solidFill>
                  <a:schemeClr val="bg1"/>
                </a:solidFill>
                <a:cs typeface="Arial"/>
              </a:rPr>
              <a:t>5</a:t>
            </a:r>
            <a:endParaRPr lang="fr-FR" sz="1800" dirty="0">
              <a:solidFill>
                <a:schemeClr val="bg1"/>
              </a:solidFill>
            </a:endParaRPr>
          </a:p>
        </p:txBody>
      </p:sp>
      <p:pic>
        <p:nvPicPr>
          <p:cNvPr id="9" name="Picture 8" descr="Graphical user interface&#10;&#10;Description automatically generated">
            <a:extLst>
              <a:ext uri="{FF2B5EF4-FFF2-40B4-BE49-F238E27FC236}">
                <a16:creationId xmlns:a16="http://schemas.microsoft.com/office/drawing/2014/main" id="{37D609B4-B08A-BF0B-1E45-F97FC1E4FAC0}"/>
              </a:ext>
            </a:extLst>
          </p:cNvPr>
          <p:cNvPicPr>
            <a:picLocks noChangeAspect="1"/>
          </p:cNvPicPr>
          <p:nvPr/>
        </p:nvPicPr>
        <p:blipFill rotWithShape="1">
          <a:blip r:embed="rId4"/>
          <a:srcRect t="22721" r="45153"/>
          <a:stretch/>
        </p:blipFill>
        <p:spPr>
          <a:xfrm>
            <a:off x="7319190" y="957943"/>
            <a:ext cx="3644086" cy="5228590"/>
          </a:xfrm>
          <a:prstGeom prst="rect">
            <a:avLst/>
          </a:prstGeom>
        </p:spPr>
      </p:pic>
      <p:sp>
        <p:nvSpPr>
          <p:cNvPr id="11" name="Titre 1">
            <a:extLst>
              <a:ext uri="{FF2B5EF4-FFF2-40B4-BE49-F238E27FC236}">
                <a16:creationId xmlns:a16="http://schemas.microsoft.com/office/drawing/2014/main" id="{D9153A4A-551F-C113-C1C9-68976ED9D3EB}"/>
              </a:ext>
            </a:extLst>
          </p:cNvPr>
          <p:cNvSpPr txBox="1">
            <a:spLocks/>
          </p:cNvSpPr>
          <p:nvPr/>
        </p:nvSpPr>
        <p:spPr>
          <a:xfrm>
            <a:off x="756130" y="1009028"/>
            <a:ext cx="4265339" cy="180940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a:lstStyle>
          <a:p>
            <a:r>
              <a:rPr lang="fr-FR" dirty="0">
                <a:solidFill>
                  <a:schemeClr val="accent1"/>
                </a:solidFill>
                <a:cs typeface="Arial"/>
              </a:rPr>
              <a:t>Expérimenter </a:t>
            </a:r>
            <a:br>
              <a:rPr lang="fr-FR" dirty="0">
                <a:solidFill>
                  <a:schemeClr val="accent1"/>
                </a:solidFill>
                <a:cs typeface="Arial"/>
              </a:rPr>
            </a:br>
            <a:r>
              <a:rPr lang="fr-FR" dirty="0">
                <a:solidFill>
                  <a:schemeClr val="accent1"/>
                </a:solidFill>
                <a:cs typeface="Arial"/>
              </a:rPr>
              <a:t>la démarche </a:t>
            </a:r>
            <a:br>
              <a:rPr lang="fr-FR" dirty="0">
                <a:solidFill>
                  <a:schemeClr val="accent1"/>
                </a:solidFill>
                <a:cs typeface="Arial"/>
              </a:rPr>
            </a:br>
            <a:r>
              <a:rPr lang="fr-FR" dirty="0">
                <a:solidFill>
                  <a:schemeClr val="accent1"/>
                </a:solidFill>
                <a:cs typeface="Arial"/>
              </a:rPr>
              <a:t>en grand groupe</a:t>
            </a:r>
            <a:endParaRPr lang="fr-FR" dirty="0">
              <a:solidFill>
                <a:schemeClr val="accent1"/>
              </a:solidFill>
            </a:endParaRPr>
          </a:p>
        </p:txBody>
      </p:sp>
      <p:sp>
        <p:nvSpPr>
          <p:cNvPr id="15" name="Espace réservé du texte 2">
            <a:extLst>
              <a:ext uri="{FF2B5EF4-FFF2-40B4-BE49-F238E27FC236}">
                <a16:creationId xmlns:a16="http://schemas.microsoft.com/office/drawing/2014/main" id="{B2FA598B-EE34-FEC5-7883-706A60A6A690}"/>
              </a:ext>
            </a:extLst>
          </p:cNvPr>
          <p:cNvSpPr txBox="1">
            <a:spLocks/>
          </p:cNvSpPr>
          <p:nvPr/>
        </p:nvSpPr>
        <p:spPr>
          <a:xfrm>
            <a:off x="786683" y="506743"/>
            <a:ext cx="5943600" cy="41592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5">
                  <a:extLst>
                    <a:ext uri="{96DAC541-7B7A-43D3-8B79-37D633B846F1}">
                      <asvg:svgBlip xmlns:asvg="http://schemas.microsoft.com/office/drawing/2016/SVG/main" r:embed="rId6"/>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r>
              <a:rPr lang="fr-FR" sz="3200" b="1" dirty="0">
                <a:solidFill>
                  <a:schemeClr val="accent1"/>
                </a:solidFill>
                <a:cs typeface="Arial"/>
              </a:rPr>
              <a:t>Activité B</a:t>
            </a:r>
            <a:endParaRPr lang="fr-FR" sz="3200" b="1" dirty="0">
              <a:solidFill>
                <a:schemeClr val="accent1"/>
              </a:solidFill>
            </a:endParaRPr>
          </a:p>
        </p:txBody>
      </p:sp>
    </p:spTree>
    <p:extLst>
      <p:ext uri="{BB962C8B-B14F-4D97-AF65-F5344CB8AC3E}">
        <p14:creationId xmlns:p14="http://schemas.microsoft.com/office/powerpoint/2010/main" val="367394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6B72F71F-0A0E-3448-A891-9E72B634A85C}"/>
              </a:ext>
            </a:extLst>
          </p:cNvPr>
          <p:cNvPicPr>
            <a:picLocks noChangeAspect="1"/>
          </p:cNvPicPr>
          <p:nvPr/>
        </p:nvPicPr>
        <p:blipFill>
          <a:blip r:embed="rId5"/>
          <a:stretch>
            <a:fillRect/>
          </a:stretch>
        </p:blipFill>
        <p:spPr>
          <a:xfrm>
            <a:off x="4936877" y="540327"/>
            <a:ext cx="6991885" cy="5409623"/>
          </a:xfrm>
          <a:prstGeom prst="rect">
            <a:avLst/>
          </a:prstGeom>
        </p:spPr>
      </p:pic>
      <p:pic>
        <p:nvPicPr>
          <p:cNvPr id="8" name="Picture Placeholder 14" descr="Icon&#10;&#10;Description automatically generated">
            <a:extLst>
              <a:ext uri="{FF2B5EF4-FFF2-40B4-BE49-F238E27FC236}">
                <a16:creationId xmlns:a16="http://schemas.microsoft.com/office/drawing/2014/main" id="{7B5A2CB1-91FC-4336-E049-C5DCB0A09D21}"/>
              </a:ext>
            </a:extLst>
          </p:cNvPr>
          <p:cNvPicPr>
            <a:picLocks noChangeAspect="1"/>
          </p:cNvPicPr>
          <p:nvPr/>
        </p:nvPicPr>
        <p:blipFill>
          <a:blip r:embed="rId6"/>
          <a:srcRect t="1329" b="1329"/>
          <a:stretch>
            <a:fillRect/>
          </a:stretch>
        </p:blipFill>
        <p:spPr>
          <a:xfrm>
            <a:off x="11104942" y="5934709"/>
            <a:ext cx="859896" cy="724883"/>
          </a:xfrm>
          <a:prstGeom prst="rect">
            <a:avLst/>
          </a:prstGeom>
        </p:spPr>
      </p:pic>
      <p:sp>
        <p:nvSpPr>
          <p:cNvPr id="9" name="Espace réservé du texte 2">
            <a:extLst>
              <a:ext uri="{FF2B5EF4-FFF2-40B4-BE49-F238E27FC236}">
                <a16:creationId xmlns:a16="http://schemas.microsoft.com/office/drawing/2014/main" id="{E11E53AE-BC21-DFD5-C569-89E1AE0BE06A}"/>
              </a:ext>
            </a:extLst>
          </p:cNvPr>
          <p:cNvSpPr txBox="1">
            <a:spLocks/>
          </p:cNvSpPr>
          <p:nvPr/>
        </p:nvSpPr>
        <p:spPr>
          <a:xfrm>
            <a:off x="11542143" y="5855442"/>
            <a:ext cx="345057"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pPr algn="ctr"/>
            <a:r>
              <a:rPr lang="fr-FR" sz="1800" dirty="0">
                <a:solidFill>
                  <a:schemeClr val="bg1"/>
                </a:solidFill>
                <a:cs typeface="Arial"/>
              </a:rPr>
              <a:t>6</a:t>
            </a:r>
            <a:endParaRPr lang="fr-FR" sz="1800" dirty="0">
              <a:solidFill>
                <a:schemeClr val="bg1"/>
              </a:solidFill>
            </a:endParaRPr>
          </a:p>
        </p:txBody>
      </p:sp>
      <p:pic>
        <p:nvPicPr>
          <p:cNvPr id="20" name="Picture 19" descr="Graphical user interface, application&#10;&#10;Description automatically generated">
            <a:extLst>
              <a:ext uri="{FF2B5EF4-FFF2-40B4-BE49-F238E27FC236}">
                <a16:creationId xmlns:a16="http://schemas.microsoft.com/office/drawing/2014/main" id="{66F32A4E-B7E6-7297-0911-82B8CBDCEE71}"/>
              </a:ext>
            </a:extLst>
          </p:cNvPr>
          <p:cNvPicPr>
            <a:picLocks noChangeAspect="1"/>
          </p:cNvPicPr>
          <p:nvPr/>
        </p:nvPicPr>
        <p:blipFill rotWithShape="1">
          <a:blip r:embed="rId7"/>
          <a:srcRect r="79064"/>
          <a:stretch/>
        </p:blipFill>
        <p:spPr>
          <a:xfrm>
            <a:off x="332509" y="1427017"/>
            <a:ext cx="4268529" cy="4221876"/>
          </a:xfrm>
          <a:prstGeom prst="rect">
            <a:avLst/>
          </a:prstGeom>
        </p:spPr>
      </p:pic>
      <p:sp>
        <p:nvSpPr>
          <p:cNvPr id="19" name="Oval 18">
            <a:extLst>
              <a:ext uri="{FF2B5EF4-FFF2-40B4-BE49-F238E27FC236}">
                <a16:creationId xmlns:a16="http://schemas.microsoft.com/office/drawing/2014/main" id="{495FCFE7-C729-277D-B7EA-6A9B099B254B}"/>
              </a:ext>
            </a:extLst>
          </p:cNvPr>
          <p:cNvSpPr/>
          <p:nvPr/>
        </p:nvSpPr>
        <p:spPr>
          <a:xfrm>
            <a:off x="4100947" y="2798617"/>
            <a:ext cx="1149926" cy="11499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7" name="FINALE-Audio_Trousse_francisation-WAV">
            <a:hlinkClick r:id="" action="ppaction://media"/>
            <a:extLst>
              <a:ext uri="{FF2B5EF4-FFF2-40B4-BE49-F238E27FC236}">
                <a16:creationId xmlns:a16="http://schemas.microsoft.com/office/drawing/2014/main" id="{64E1CB6D-F135-0BB9-8E38-47BBAB70C56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19599" y="3110346"/>
            <a:ext cx="609600" cy="609600"/>
          </a:xfrm>
          <a:prstGeom prst="rect">
            <a:avLst/>
          </a:prstGeom>
        </p:spPr>
      </p:pic>
    </p:spTree>
    <p:extLst>
      <p:ext uri="{BB962C8B-B14F-4D97-AF65-F5344CB8AC3E}">
        <p14:creationId xmlns:p14="http://schemas.microsoft.com/office/powerpoint/2010/main" val="394263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a:extLst>
              <a:ext uri="{FF2B5EF4-FFF2-40B4-BE49-F238E27FC236}">
                <a16:creationId xmlns:a16="http://schemas.microsoft.com/office/drawing/2014/main" id="{88783B99-A32E-00CF-3264-F49D4C358813}"/>
              </a:ext>
            </a:extLst>
          </p:cNvPr>
          <p:cNvSpPr txBox="1"/>
          <p:nvPr/>
        </p:nvSpPr>
        <p:spPr>
          <a:xfrm>
            <a:off x="680632" y="1037779"/>
            <a:ext cx="11004550" cy="479996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ts val="2760"/>
              </a:lnSpc>
              <a:spcAft>
                <a:spcPts val="1800"/>
              </a:spcAft>
              <a:buFont typeface="System Font Regular"/>
              <a:buChar char="–"/>
            </a:pPr>
            <a:r>
              <a:rPr lang="fr-FR" dirty="0">
                <a:solidFill>
                  <a:schemeClr val="accent2"/>
                </a:solidFill>
                <a:cs typeface="Arial"/>
              </a:rPr>
              <a:t>On gèle!</a:t>
            </a:r>
          </a:p>
          <a:p>
            <a:pPr marL="285750" indent="-285750">
              <a:lnSpc>
                <a:spcPts val="2760"/>
              </a:lnSpc>
              <a:spcAft>
                <a:spcPts val="1800"/>
              </a:spcAft>
              <a:buFont typeface="System Font Regular"/>
              <a:buChar char="–"/>
            </a:pPr>
            <a:r>
              <a:rPr lang="fr-FR" dirty="0">
                <a:solidFill>
                  <a:schemeClr val="accent2"/>
                </a:solidFill>
                <a:cs typeface="Arial"/>
              </a:rPr>
              <a:t>C’est votre propriétaire qui contrôle la température de votre logement, non?</a:t>
            </a:r>
          </a:p>
          <a:p>
            <a:pPr marL="285750" indent="-285750">
              <a:lnSpc>
                <a:spcPts val="2760"/>
              </a:lnSpc>
              <a:spcAft>
                <a:spcPts val="1800"/>
              </a:spcAft>
              <a:buFont typeface="System Font Regular"/>
              <a:buChar char="–"/>
            </a:pPr>
            <a:r>
              <a:rPr lang="fr-FR" dirty="0">
                <a:solidFill>
                  <a:schemeClr val="accent2"/>
                </a:solidFill>
                <a:cs typeface="Arial"/>
              </a:rPr>
              <a:t>Oui, c’est la ____________ ! C’est ce qui est prévu dans une ________ de notre______.  </a:t>
            </a:r>
            <a:br>
              <a:rPr lang="fr-FR" dirty="0">
                <a:solidFill>
                  <a:schemeClr val="accent2"/>
                </a:solidFill>
                <a:cs typeface="Arial"/>
              </a:rPr>
            </a:br>
            <a:r>
              <a:rPr lang="fr-FR" dirty="0">
                <a:solidFill>
                  <a:schemeClr val="accent2"/>
                </a:solidFill>
                <a:cs typeface="Arial"/>
              </a:rPr>
              <a:t>On a emménagé au mois de ____________. Tout allait bien jusqu’à présent, mais depuis ce matin, </a:t>
            </a:r>
            <a:br>
              <a:rPr lang="fr-FR" dirty="0">
                <a:solidFill>
                  <a:schemeClr val="accent2"/>
                </a:solidFill>
                <a:cs typeface="Arial"/>
              </a:rPr>
            </a:br>
            <a:r>
              <a:rPr lang="fr-FR" dirty="0">
                <a:solidFill>
                  <a:schemeClr val="accent2"/>
                </a:solidFill>
                <a:cs typeface="Arial"/>
              </a:rPr>
              <a:t>on a vraiment ______! </a:t>
            </a:r>
          </a:p>
          <a:p>
            <a:pPr marL="285750" indent="-285750">
              <a:lnSpc>
                <a:spcPts val="2760"/>
              </a:lnSpc>
              <a:spcAft>
                <a:spcPts val="1800"/>
              </a:spcAft>
              <a:buFont typeface="System Font Regular"/>
              <a:buChar char="–"/>
            </a:pPr>
            <a:r>
              <a:rPr lang="fr-FR" dirty="0">
                <a:solidFill>
                  <a:schemeClr val="accent2"/>
                </a:solidFill>
                <a:cs typeface="Arial"/>
              </a:rPr>
              <a:t>C’est vrai qu’il fait anormalement froid pour cette période de l’année! Ce n’est pourtant pas encore officiellement l’______. Le climat québécois est ____________!</a:t>
            </a:r>
          </a:p>
          <a:p>
            <a:pPr marL="285750" indent="-285750">
              <a:lnSpc>
                <a:spcPts val="2760"/>
              </a:lnSpc>
              <a:spcAft>
                <a:spcPts val="1800"/>
              </a:spcAft>
              <a:buFont typeface="System Font Regular"/>
              <a:buChar char="–"/>
            </a:pPr>
            <a:r>
              <a:rPr lang="fr-FR" dirty="0">
                <a:solidFill>
                  <a:schemeClr val="accent2"/>
                </a:solidFill>
                <a:cs typeface="Arial"/>
              </a:rPr>
              <a:t>Nous sommes désolés. Il fait tellement froid. En plus, on sait que ce n’est pas une _________________. C’est simplement la propriétaire qui n’a pas _________________. </a:t>
            </a:r>
          </a:p>
          <a:p>
            <a:pPr marL="285750" indent="-285750">
              <a:lnSpc>
                <a:spcPts val="2760"/>
              </a:lnSpc>
              <a:spcAft>
                <a:spcPts val="1800"/>
              </a:spcAft>
              <a:buFont typeface="System Font Regular"/>
              <a:buChar char="–"/>
            </a:pPr>
            <a:r>
              <a:rPr lang="fr-FR" dirty="0">
                <a:solidFill>
                  <a:schemeClr val="accent2"/>
                </a:solidFill>
                <a:cs typeface="Arial"/>
              </a:rPr>
              <a:t>J’espère que vous allez pouvoir régler ce __________ rapidement!</a:t>
            </a:r>
          </a:p>
        </p:txBody>
      </p:sp>
      <p:sp>
        <p:nvSpPr>
          <p:cNvPr id="3" name="ZoneTexte 3">
            <a:extLst>
              <a:ext uri="{FF2B5EF4-FFF2-40B4-BE49-F238E27FC236}">
                <a16:creationId xmlns:a16="http://schemas.microsoft.com/office/drawing/2014/main" id="{CC725F65-9DEF-F8A6-9BC6-2ED43B184387}"/>
              </a:ext>
            </a:extLst>
          </p:cNvPr>
          <p:cNvSpPr txBox="1"/>
          <p:nvPr/>
        </p:nvSpPr>
        <p:spPr>
          <a:xfrm>
            <a:off x="2409141" y="2214050"/>
            <a:ext cx="1351652" cy="369333"/>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fr-FR" dirty="0">
                <a:solidFill>
                  <a:schemeClr val="accent1"/>
                </a:solidFill>
              </a:rPr>
              <a:t>propriétaire</a:t>
            </a:r>
            <a:endParaRPr lang="fr-FR" dirty="0">
              <a:solidFill>
                <a:schemeClr val="accent1"/>
              </a:solidFill>
              <a:cs typeface="Arial"/>
            </a:endParaRPr>
          </a:p>
        </p:txBody>
      </p:sp>
      <p:sp>
        <p:nvSpPr>
          <p:cNvPr id="5" name="ZoneTexte 3">
            <a:extLst>
              <a:ext uri="{FF2B5EF4-FFF2-40B4-BE49-F238E27FC236}">
                <a16:creationId xmlns:a16="http://schemas.microsoft.com/office/drawing/2014/main" id="{F55FE86C-BC6C-51E5-6009-105760BC5CEE}"/>
              </a:ext>
            </a:extLst>
          </p:cNvPr>
          <p:cNvSpPr txBox="1"/>
          <p:nvPr/>
        </p:nvSpPr>
        <p:spPr>
          <a:xfrm>
            <a:off x="7355214" y="2214050"/>
            <a:ext cx="851515" cy="369333"/>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fr-FR" dirty="0">
                <a:solidFill>
                  <a:schemeClr val="accent1"/>
                </a:solidFill>
              </a:rPr>
              <a:t>clause</a:t>
            </a:r>
            <a:endParaRPr lang="fr-FR" dirty="0">
              <a:solidFill>
                <a:schemeClr val="accent1"/>
              </a:solidFill>
              <a:cs typeface="Arial"/>
            </a:endParaRPr>
          </a:p>
        </p:txBody>
      </p:sp>
      <p:sp>
        <p:nvSpPr>
          <p:cNvPr id="6" name="ZoneTexte 3">
            <a:extLst>
              <a:ext uri="{FF2B5EF4-FFF2-40B4-BE49-F238E27FC236}">
                <a16:creationId xmlns:a16="http://schemas.microsoft.com/office/drawing/2014/main" id="{AD618B5F-5022-2239-D8EF-DADCC4C823E5}"/>
              </a:ext>
            </a:extLst>
          </p:cNvPr>
          <p:cNvSpPr txBox="1"/>
          <p:nvPr/>
        </p:nvSpPr>
        <p:spPr>
          <a:xfrm>
            <a:off x="9331926" y="2214050"/>
            <a:ext cx="543739" cy="369333"/>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fr-FR" dirty="0">
                <a:solidFill>
                  <a:schemeClr val="accent1"/>
                </a:solidFill>
              </a:rPr>
              <a:t>bail</a:t>
            </a:r>
            <a:endParaRPr lang="fr-FR" dirty="0">
              <a:solidFill>
                <a:schemeClr val="accent1"/>
              </a:solidFill>
              <a:cs typeface="Arial"/>
            </a:endParaRPr>
          </a:p>
        </p:txBody>
      </p:sp>
      <p:sp>
        <p:nvSpPr>
          <p:cNvPr id="7" name="ZoneTexte 3">
            <a:extLst>
              <a:ext uri="{FF2B5EF4-FFF2-40B4-BE49-F238E27FC236}">
                <a16:creationId xmlns:a16="http://schemas.microsoft.com/office/drawing/2014/main" id="{8E15FEE6-5D00-DB2A-83AC-0D9DD607B83E}"/>
              </a:ext>
            </a:extLst>
          </p:cNvPr>
          <p:cNvSpPr txBox="1"/>
          <p:nvPr/>
        </p:nvSpPr>
        <p:spPr>
          <a:xfrm>
            <a:off x="4210233" y="2549495"/>
            <a:ext cx="1274708" cy="369333"/>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fr-FR" dirty="0">
                <a:solidFill>
                  <a:schemeClr val="accent1"/>
                </a:solidFill>
              </a:rPr>
              <a:t>septembre</a:t>
            </a:r>
            <a:endParaRPr lang="fr-FR" dirty="0">
              <a:solidFill>
                <a:schemeClr val="accent1"/>
              </a:solidFill>
              <a:cs typeface="Arial"/>
            </a:endParaRPr>
          </a:p>
        </p:txBody>
      </p:sp>
      <p:sp>
        <p:nvSpPr>
          <p:cNvPr id="8" name="ZoneTexte 3">
            <a:extLst>
              <a:ext uri="{FF2B5EF4-FFF2-40B4-BE49-F238E27FC236}">
                <a16:creationId xmlns:a16="http://schemas.microsoft.com/office/drawing/2014/main" id="{26BAEC59-FEF1-21CF-788A-4AA25F4C9A7A}"/>
              </a:ext>
            </a:extLst>
          </p:cNvPr>
          <p:cNvSpPr txBox="1"/>
          <p:nvPr/>
        </p:nvSpPr>
        <p:spPr>
          <a:xfrm>
            <a:off x="2575394" y="2930003"/>
            <a:ext cx="633507" cy="369333"/>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fr-FR" dirty="0">
                <a:solidFill>
                  <a:schemeClr val="accent1"/>
                </a:solidFill>
              </a:rPr>
              <a:t>froid</a:t>
            </a:r>
            <a:endParaRPr lang="fr-FR" dirty="0">
              <a:solidFill>
                <a:schemeClr val="accent1"/>
              </a:solidFill>
              <a:cs typeface="Arial"/>
            </a:endParaRPr>
          </a:p>
        </p:txBody>
      </p:sp>
      <p:sp>
        <p:nvSpPr>
          <p:cNvPr id="9" name="ZoneTexte 3">
            <a:extLst>
              <a:ext uri="{FF2B5EF4-FFF2-40B4-BE49-F238E27FC236}">
                <a16:creationId xmlns:a16="http://schemas.microsoft.com/office/drawing/2014/main" id="{1035442F-5D17-544C-0FFE-F1757404EFCA}"/>
              </a:ext>
            </a:extLst>
          </p:cNvPr>
          <p:cNvSpPr txBox="1"/>
          <p:nvPr/>
        </p:nvSpPr>
        <p:spPr>
          <a:xfrm>
            <a:off x="2603105" y="3858255"/>
            <a:ext cx="684803" cy="369333"/>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fr-FR" dirty="0">
                <a:solidFill>
                  <a:schemeClr val="accent1"/>
                </a:solidFill>
              </a:rPr>
              <a:t>hiver</a:t>
            </a:r>
            <a:endParaRPr lang="fr-FR" dirty="0">
              <a:solidFill>
                <a:schemeClr val="accent1"/>
              </a:solidFill>
              <a:cs typeface="Arial"/>
            </a:endParaRPr>
          </a:p>
        </p:txBody>
      </p:sp>
      <p:sp>
        <p:nvSpPr>
          <p:cNvPr id="10" name="ZoneTexte 3">
            <a:extLst>
              <a:ext uri="{FF2B5EF4-FFF2-40B4-BE49-F238E27FC236}">
                <a16:creationId xmlns:a16="http://schemas.microsoft.com/office/drawing/2014/main" id="{1618B16E-CAEA-93E9-E2ED-6FBBE8BA2BE3}"/>
              </a:ext>
            </a:extLst>
          </p:cNvPr>
          <p:cNvSpPr txBox="1"/>
          <p:nvPr/>
        </p:nvSpPr>
        <p:spPr>
          <a:xfrm>
            <a:off x="5942049" y="3872110"/>
            <a:ext cx="1402948" cy="369333"/>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fr-FR" dirty="0">
                <a:solidFill>
                  <a:schemeClr val="accent1"/>
                </a:solidFill>
              </a:rPr>
              <a:t>imprévisible</a:t>
            </a:r>
            <a:endParaRPr lang="fr-FR" dirty="0">
              <a:solidFill>
                <a:schemeClr val="accent1"/>
              </a:solidFill>
              <a:cs typeface="Arial"/>
            </a:endParaRPr>
          </a:p>
        </p:txBody>
      </p:sp>
      <p:sp>
        <p:nvSpPr>
          <p:cNvPr id="11" name="ZoneTexte 3">
            <a:extLst>
              <a:ext uri="{FF2B5EF4-FFF2-40B4-BE49-F238E27FC236}">
                <a16:creationId xmlns:a16="http://schemas.microsoft.com/office/drawing/2014/main" id="{4411CE8A-417D-EF78-7CCE-F2206BE3A759}"/>
              </a:ext>
            </a:extLst>
          </p:cNvPr>
          <p:cNvSpPr txBox="1"/>
          <p:nvPr/>
        </p:nvSpPr>
        <p:spPr>
          <a:xfrm>
            <a:off x="1009832" y="4793920"/>
            <a:ext cx="2219518" cy="369333"/>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fr-FR" dirty="0">
                <a:solidFill>
                  <a:schemeClr val="accent1"/>
                </a:solidFill>
              </a:rPr>
              <a:t>panne de chauffage</a:t>
            </a:r>
            <a:endParaRPr lang="fr-FR" dirty="0">
              <a:solidFill>
                <a:schemeClr val="accent1"/>
              </a:solidFill>
              <a:cs typeface="Arial"/>
            </a:endParaRPr>
          </a:p>
        </p:txBody>
      </p:sp>
      <p:sp>
        <p:nvSpPr>
          <p:cNvPr id="12" name="ZoneTexte 3">
            <a:extLst>
              <a:ext uri="{FF2B5EF4-FFF2-40B4-BE49-F238E27FC236}">
                <a16:creationId xmlns:a16="http://schemas.microsoft.com/office/drawing/2014/main" id="{6E86BCA9-FF89-BDA4-1C69-E18618EEC541}"/>
              </a:ext>
            </a:extLst>
          </p:cNvPr>
          <p:cNvSpPr txBox="1"/>
          <p:nvPr/>
        </p:nvSpPr>
        <p:spPr>
          <a:xfrm>
            <a:off x="7770849" y="4793920"/>
            <a:ext cx="2181046" cy="369333"/>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fr-FR" dirty="0">
                <a:solidFill>
                  <a:schemeClr val="accent1"/>
                </a:solidFill>
              </a:rPr>
              <a:t>allumé le chauffage</a:t>
            </a:r>
            <a:endParaRPr lang="fr-FR" dirty="0">
              <a:solidFill>
                <a:schemeClr val="accent1"/>
              </a:solidFill>
              <a:cs typeface="Arial"/>
            </a:endParaRPr>
          </a:p>
        </p:txBody>
      </p:sp>
      <p:sp>
        <p:nvSpPr>
          <p:cNvPr id="13" name="ZoneTexte 3">
            <a:extLst>
              <a:ext uri="{FF2B5EF4-FFF2-40B4-BE49-F238E27FC236}">
                <a16:creationId xmlns:a16="http://schemas.microsoft.com/office/drawing/2014/main" id="{DE164B10-F487-2BCD-9FA4-DBBE20F9E3C5}"/>
              </a:ext>
            </a:extLst>
          </p:cNvPr>
          <p:cNvSpPr txBox="1"/>
          <p:nvPr/>
        </p:nvSpPr>
        <p:spPr>
          <a:xfrm>
            <a:off x="5346305" y="5368401"/>
            <a:ext cx="1146468" cy="369333"/>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fr-FR" dirty="0">
                <a:solidFill>
                  <a:schemeClr val="accent1"/>
                </a:solidFill>
              </a:rPr>
              <a:t>problème</a:t>
            </a:r>
            <a:endParaRPr lang="fr-FR" dirty="0">
              <a:solidFill>
                <a:schemeClr val="accent1"/>
              </a:solidFill>
              <a:cs typeface="Arial"/>
            </a:endParaRPr>
          </a:p>
        </p:txBody>
      </p:sp>
      <p:grpSp>
        <p:nvGrpSpPr>
          <p:cNvPr id="14" name="Groupe 1">
            <a:extLst>
              <a:ext uri="{FF2B5EF4-FFF2-40B4-BE49-F238E27FC236}">
                <a16:creationId xmlns:a16="http://schemas.microsoft.com/office/drawing/2014/main" id="{419BC200-A9F9-CA44-7C09-1AC72490E200}"/>
              </a:ext>
            </a:extLst>
          </p:cNvPr>
          <p:cNvGrpSpPr/>
          <p:nvPr/>
        </p:nvGrpSpPr>
        <p:grpSpPr>
          <a:xfrm>
            <a:off x="10247816" y="457200"/>
            <a:ext cx="1414895" cy="1414895"/>
            <a:chOff x="8640689" y="2800350"/>
            <a:chExt cx="2286000" cy="2286000"/>
          </a:xfrm>
        </p:grpSpPr>
        <p:sp>
          <p:nvSpPr>
            <p:cNvPr id="15" name="Ellipse 5">
              <a:extLst>
                <a:ext uri="{FF2B5EF4-FFF2-40B4-BE49-F238E27FC236}">
                  <a16:creationId xmlns:a16="http://schemas.microsoft.com/office/drawing/2014/main" id="{4E274ED8-AF57-B593-CC1C-5EEB12AF5D75}"/>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16" name="Graphique 8">
              <a:extLst>
                <a:ext uri="{FF2B5EF4-FFF2-40B4-BE49-F238E27FC236}">
                  <a16:creationId xmlns:a16="http://schemas.microsoft.com/office/drawing/2014/main" id="{7AC4E078-C9D4-BB51-93F0-73AB1FF1A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857383" y="3017044"/>
              <a:ext cx="1852613" cy="1852613"/>
            </a:xfrm>
            <a:prstGeom prst="rect">
              <a:avLst/>
            </a:prstGeom>
          </p:spPr>
        </p:pic>
      </p:grpSp>
    </p:spTree>
    <p:extLst>
      <p:ext uri="{BB962C8B-B14F-4D97-AF65-F5344CB8AC3E}">
        <p14:creationId xmlns:p14="http://schemas.microsoft.com/office/powerpoint/2010/main" val="268269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rrow&#10;&#10;Description automatically generated with low confidence">
            <a:extLst>
              <a:ext uri="{FF2B5EF4-FFF2-40B4-BE49-F238E27FC236}">
                <a16:creationId xmlns:a16="http://schemas.microsoft.com/office/drawing/2014/main" id="{1E7719D9-B166-5B22-548E-5F4F8CE19246}"/>
              </a:ext>
            </a:extLst>
          </p:cNvPr>
          <p:cNvPicPr>
            <a:picLocks noChangeAspect="1"/>
          </p:cNvPicPr>
          <p:nvPr/>
        </p:nvPicPr>
        <p:blipFill>
          <a:blip r:embed="rId3"/>
          <a:stretch>
            <a:fillRect/>
          </a:stretch>
        </p:blipFill>
        <p:spPr>
          <a:xfrm>
            <a:off x="950769" y="2309731"/>
            <a:ext cx="8026976" cy="5001558"/>
          </a:xfrm>
          <a:prstGeom prst="rect">
            <a:avLst/>
          </a:prstGeom>
        </p:spPr>
      </p:pic>
      <p:sp>
        <p:nvSpPr>
          <p:cNvPr id="5" name="Rectangle 8">
            <a:extLst>
              <a:ext uri="{FF2B5EF4-FFF2-40B4-BE49-F238E27FC236}">
                <a16:creationId xmlns:a16="http://schemas.microsoft.com/office/drawing/2014/main" id="{E8535A0A-7600-E8D6-BDDF-952F5BEE1982}"/>
              </a:ext>
            </a:extLst>
          </p:cNvPr>
          <p:cNvSpPr/>
          <p:nvPr/>
        </p:nvSpPr>
        <p:spPr>
          <a:xfrm flipH="1">
            <a:off x="8778862" y="0"/>
            <a:ext cx="3413137"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 name="Titre 1">
            <a:extLst>
              <a:ext uri="{FF2B5EF4-FFF2-40B4-BE49-F238E27FC236}">
                <a16:creationId xmlns:a16="http://schemas.microsoft.com/office/drawing/2014/main" id="{1AF4956C-2DA4-AF45-FBF9-9B2FA6E58052}"/>
              </a:ext>
            </a:extLst>
          </p:cNvPr>
          <p:cNvSpPr>
            <a:spLocks noGrp="1"/>
          </p:cNvSpPr>
          <p:nvPr>
            <p:ph type="title"/>
          </p:nvPr>
        </p:nvSpPr>
        <p:spPr>
          <a:xfrm>
            <a:off x="765490" y="505162"/>
            <a:ext cx="10421938" cy="914400"/>
          </a:xfrm>
        </p:spPr>
        <p:txBody>
          <a:bodyPr/>
          <a:lstStyle/>
          <a:p>
            <a:r>
              <a:rPr lang="fr-FR" dirty="0">
                <a:solidFill>
                  <a:schemeClr val="accent1"/>
                </a:solidFill>
                <a:cs typeface="Arial"/>
              </a:rPr>
              <a:t>Quel est le problème </a:t>
            </a:r>
            <a:br>
              <a:rPr lang="fr-FR" dirty="0">
                <a:solidFill>
                  <a:schemeClr val="accent1"/>
                </a:solidFill>
                <a:cs typeface="Arial"/>
              </a:rPr>
            </a:br>
            <a:r>
              <a:rPr lang="fr-FR" dirty="0">
                <a:solidFill>
                  <a:schemeClr val="accent1"/>
                </a:solidFill>
                <a:cs typeface="Arial"/>
              </a:rPr>
              <a:t>avec mon logement?</a:t>
            </a:r>
            <a:endParaRPr lang="fr-FR" dirty="0">
              <a:solidFill>
                <a:schemeClr val="accent1"/>
              </a:solidFill>
            </a:endParaRPr>
          </a:p>
        </p:txBody>
      </p:sp>
      <p:sp>
        <p:nvSpPr>
          <p:cNvPr id="17" name="ZoneTexte 2">
            <a:extLst>
              <a:ext uri="{FF2B5EF4-FFF2-40B4-BE49-F238E27FC236}">
                <a16:creationId xmlns:a16="http://schemas.microsoft.com/office/drawing/2014/main" id="{7367E1E0-FB0B-992D-C90C-695241335081}"/>
              </a:ext>
            </a:extLst>
          </p:cNvPr>
          <p:cNvSpPr txBox="1"/>
          <p:nvPr/>
        </p:nvSpPr>
        <p:spPr>
          <a:xfrm>
            <a:off x="2754612" y="2577493"/>
            <a:ext cx="6652624"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Arial"/>
              </a:rPr>
              <a:t>Mon logement ____________________________.</a:t>
            </a:r>
          </a:p>
        </p:txBody>
      </p:sp>
      <p:sp>
        <p:nvSpPr>
          <p:cNvPr id="18" name="ZoneTexte 2">
            <a:extLst>
              <a:ext uri="{FF2B5EF4-FFF2-40B4-BE49-F238E27FC236}">
                <a16:creationId xmlns:a16="http://schemas.microsoft.com/office/drawing/2014/main" id="{0387B2C3-FB06-9C6D-0C7F-70E51FD1D99B}"/>
              </a:ext>
            </a:extLst>
          </p:cNvPr>
          <p:cNvSpPr txBox="1"/>
          <p:nvPr/>
        </p:nvSpPr>
        <p:spPr>
          <a:xfrm>
            <a:off x="4431012" y="2522075"/>
            <a:ext cx="3798588"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solidFill>
                  <a:schemeClr val="accent1"/>
                </a:solidFill>
                <a:cs typeface="Arial"/>
              </a:rPr>
              <a:t>est mal chauffé. Il fait très froid</a:t>
            </a:r>
          </a:p>
        </p:txBody>
      </p:sp>
      <p:sp>
        <p:nvSpPr>
          <p:cNvPr id="19" name="ZoneTexte 2">
            <a:extLst>
              <a:ext uri="{FF2B5EF4-FFF2-40B4-BE49-F238E27FC236}">
                <a16:creationId xmlns:a16="http://schemas.microsoft.com/office/drawing/2014/main" id="{3EDABDBE-D847-9049-7EEB-CFDD247EA9E1}"/>
              </a:ext>
            </a:extLst>
          </p:cNvPr>
          <p:cNvSpPr txBox="1"/>
          <p:nvPr/>
        </p:nvSpPr>
        <p:spPr>
          <a:xfrm>
            <a:off x="3488903" y="3575020"/>
            <a:ext cx="6652624"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Arial"/>
              </a:rPr>
              <a:t>Ma propriétaire________________________.</a:t>
            </a:r>
          </a:p>
        </p:txBody>
      </p:sp>
      <p:sp>
        <p:nvSpPr>
          <p:cNvPr id="20" name="ZoneTexte 2">
            <a:extLst>
              <a:ext uri="{FF2B5EF4-FFF2-40B4-BE49-F238E27FC236}">
                <a16:creationId xmlns:a16="http://schemas.microsoft.com/office/drawing/2014/main" id="{C76BB671-A94E-FA93-81D8-8EA49322A65C}"/>
              </a:ext>
            </a:extLst>
          </p:cNvPr>
          <p:cNvSpPr txBox="1"/>
          <p:nvPr/>
        </p:nvSpPr>
        <p:spPr>
          <a:xfrm>
            <a:off x="5165303" y="3519602"/>
            <a:ext cx="3798588"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solidFill>
                  <a:schemeClr val="accent1"/>
                </a:solidFill>
                <a:cs typeface="Arial"/>
              </a:rPr>
              <a:t>n’a pas allumé le chauffage</a:t>
            </a:r>
          </a:p>
        </p:txBody>
      </p:sp>
    </p:spTree>
    <p:extLst>
      <p:ext uri="{BB962C8B-B14F-4D97-AF65-F5344CB8AC3E}">
        <p14:creationId xmlns:p14="http://schemas.microsoft.com/office/powerpoint/2010/main" val="325538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1CAAB34-0AC3-AAB3-7A9E-3D1362A4A6EA}"/>
              </a:ext>
            </a:extLst>
          </p:cNvPr>
          <p:cNvSpPr txBox="1"/>
          <p:nvPr/>
        </p:nvSpPr>
        <p:spPr>
          <a:xfrm>
            <a:off x="5525521" y="1993743"/>
            <a:ext cx="7594734" cy="316490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560"/>
              </a:lnSpc>
            </a:pPr>
            <a:r>
              <a:rPr lang="fr-FR" sz="3200" b="1" dirty="0">
                <a:solidFill>
                  <a:schemeClr val="accent2"/>
                </a:solidFill>
              </a:rPr>
              <a:t>Qu'est-ce que je veux?</a:t>
            </a:r>
            <a:endParaRPr lang="fr-FR" sz="3200" b="1" dirty="0">
              <a:solidFill>
                <a:schemeClr val="accent2"/>
              </a:solidFill>
              <a:cs typeface="Arial"/>
            </a:endParaRPr>
          </a:p>
          <a:p>
            <a:pPr>
              <a:lnSpc>
                <a:spcPts val="2560"/>
              </a:lnSpc>
            </a:pPr>
            <a:endParaRPr lang="fr-FR" dirty="0">
              <a:solidFill>
                <a:schemeClr val="accent2"/>
              </a:solidFill>
              <a:cs typeface="Arial"/>
            </a:endParaRPr>
          </a:p>
          <a:p>
            <a:pPr marL="108000" indent="-108000">
              <a:lnSpc>
                <a:spcPts val="2560"/>
              </a:lnSpc>
              <a:buFont typeface="Arial"/>
              <a:buChar char="•"/>
            </a:pPr>
            <a:r>
              <a:rPr lang="fr-FR" dirty="0">
                <a:solidFill>
                  <a:schemeClr val="accent2"/>
                </a:solidFill>
                <a:cs typeface="Arial"/>
              </a:rPr>
              <a:t>Je veux que mon logement __________________.</a:t>
            </a:r>
          </a:p>
          <a:p>
            <a:pPr marL="108000" indent="-108000">
              <a:lnSpc>
                <a:spcPts val="2560"/>
              </a:lnSpc>
            </a:pPr>
            <a:endParaRPr lang="fr-FR" dirty="0">
              <a:solidFill>
                <a:schemeClr val="accent2"/>
              </a:solidFill>
              <a:cs typeface="Arial"/>
            </a:endParaRPr>
          </a:p>
          <a:p>
            <a:pPr marL="108000" indent="-108000">
              <a:lnSpc>
                <a:spcPts val="2960"/>
              </a:lnSpc>
              <a:buFont typeface="Arial"/>
              <a:buChar char="•"/>
            </a:pPr>
            <a:r>
              <a:rPr lang="fr-FR" dirty="0">
                <a:solidFill>
                  <a:schemeClr val="accent2"/>
                </a:solidFill>
                <a:cs typeface="Arial"/>
              </a:rPr>
              <a:t>Je veux que mon propriétaire</a:t>
            </a:r>
            <a:br>
              <a:rPr lang="fr-FR" dirty="0">
                <a:solidFill>
                  <a:schemeClr val="accent2"/>
                </a:solidFill>
                <a:cs typeface="Arial"/>
              </a:rPr>
            </a:br>
            <a:r>
              <a:rPr lang="fr-FR" dirty="0">
                <a:solidFill>
                  <a:schemeClr val="accent2"/>
                </a:solidFill>
                <a:cs typeface="Arial"/>
              </a:rPr>
              <a:t>______________________________.</a:t>
            </a:r>
          </a:p>
          <a:p>
            <a:pPr marL="108000" indent="-108000">
              <a:lnSpc>
                <a:spcPts val="2560"/>
              </a:lnSpc>
            </a:pPr>
            <a:endParaRPr lang="fr-FR" dirty="0">
              <a:solidFill>
                <a:schemeClr val="accent2"/>
              </a:solidFill>
              <a:cs typeface="Arial"/>
            </a:endParaRPr>
          </a:p>
          <a:p>
            <a:pPr marL="108000" indent="-108000">
              <a:lnSpc>
                <a:spcPts val="2560"/>
              </a:lnSpc>
              <a:buFont typeface="Arial"/>
              <a:buChar char="•"/>
            </a:pPr>
            <a:r>
              <a:rPr lang="fr-FR" dirty="0">
                <a:solidFill>
                  <a:schemeClr val="accent2"/>
                </a:solidFill>
                <a:cs typeface="Arial"/>
              </a:rPr>
              <a:t>Je veux _______________________________.</a:t>
            </a:r>
          </a:p>
          <a:p>
            <a:pPr>
              <a:lnSpc>
                <a:spcPts val="2560"/>
              </a:lnSpc>
            </a:pPr>
            <a:endParaRPr lang="fr-FR" dirty="0">
              <a:solidFill>
                <a:schemeClr val="accent2"/>
              </a:solidFill>
              <a:cs typeface="Arial"/>
            </a:endParaRPr>
          </a:p>
        </p:txBody>
      </p:sp>
      <p:sp>
        <p:nvSpPr>
          <p:cNvPr id="4" name="ZoneTexte 3">
            <a:extLst>
              <a:ext uri="{FF2B5EF4-FFF2-40B4-BE49-F238E27FC236}">
                <a16:creationId xmlns:a16="http://schemas.microsoft.com/office/drawing/2014/main" id="{C94C39FC-A6A2-81DA-38B7-7633D8D1734C}"/>
              </a:ext>
            </a:extLst>
          </p:cNvPr>
          <p:cNvSpPr txBox="1"/>
          <p:nvPr/>
        </p:nvSpPr>
        <p:spPr>
          <a:xfrm>
            <a:off x="8651741" y="2634157"/>
            <a:ext cx="2121093" cy="369332"/>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fr-FR" dirty="0">
                <a:solidFill>
                  <a:schemeClr val="accent1"/>
                </a:solidFill>
              </a:rPr>
              <a:t>soit chaud en hiver</a:t>
            </a:r>
            <a:endParaRPr lang="fr-FR" dirty="0">
              <a:solidFill>
                <a:schemeClr val="accent1"/>
              </a:solidFill>
              <a:cs typeface="Arial"/>
            </a:endParaRPr>
          </a:p>
        </p:txBody>
      </p:sp>
      <p:sp>
        <p:nvSpPr>
          <p:cNvPr id="6" name="ZoneTexte 5">
            <a:extLst>
              <a:ext uri="{FF2B5EF4-FFF2-40B4-BE49-F238E27FC236}">
                <a16:creationId xmlns:a16="http://schemas.microsoft.com/office/drawing/2014/main" id="{62474487-5D4A-FB33-6F67-9F004629DE10}"/>
              </a:ext>
            </a:extLst>
          </p:cNvPr>
          <p:cNvSpPr txBox="1"/>
          <p:nvPr/>
        </p:nvSpPr>
        <p:spPr>
          <a:xfrm>
            <a:off x="5637486" y="3699550"/>
            <a:ext cx="3963586" cy="369332"/>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fr-FR" dirty="0">
                <a:solidFill>
                  <a:schemeClr val="accent1"/>
                </a:solidFill>
              </a:rPr>
              <a:t>monte le chauffage quand il fait froid</a:t>
            </a:r>
            <a:endParaRPr lang="fr-FR" dirty="0">
              <a:solidFill>
                <a:schemeClr val="accent1"/>
              </a:solidFill>
              <a:cs typeface="Arial"/>
            </a:endParaRPr>
          </a:p>
        </p:txBody>
      </p:sp>
      <p:sp>
        <p:nvSpPr>
          <p:cNvPr id="8" name="ZoneTexte 7">
            <a:extLst>
              <a:ext uri="{FF2B5EF4-FFF2-40B4-BE49-F238E27FC236}">
                <a16:creationId xmlns:a16="http://schemas.microsoft.com/office/drawing/2014/main" id="{95E1B3AA-8F55-72FB-4D2E-BBC4D34824F0}"/>
              </a:ext>
            </a:extLst>
          </p:cNvPr>
          <p:cNvSpPr txBox="1"/>
          <p:nvPr/>
        </p:nvSpPr>
        <p:spPr>
          <a:xfrm>
            <a:off x="6619491" y="4375432"/>
            <a:ext cx="4006225" cy="369332"/>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fr-FR" dirty="0">
                <a:solidFill>
                  <a:schemeClr val="accent1"/>
                </a:solidFill>
              </a:rPr>
              <a:t>être confortable dans mon logement </a:t>
            </a:r>
          </a:p>
        </p:txBody>
      </p:sp>
      <p:pic>
        <p:nvPicPr>
          <p:cNvPr id="5" name="Picture Placeholder 14" descr="Icon&#10;&#10;Description automatically generated">
            <a:extLst>
              <a:ext uri="{FF2B5EF4-FFF2-40B4-BE49-F238E27FC236}">
                <a16:creationId xmlns:a16="http://schemas.microsoft.com/office/drawing/2014/main" id="{59BD0958-54D6-8A50-0FC1-60455386E423}"/>
              </a:ext>
            </a:extLst>
          </p:cNvPr>
          <p:cNvPicPr>
            <a:picLocks noChangeAspect="1"/>
          </p:cNvPicPr>
          <p:nvPr/>
        </p:nvPicPr>
        <p:blipFill>
          <a:blip r:embed="rId3"/>
          <a:srcRect t="1329" b="1329"/>
          <a:stretch>
            <a:fillRect/>
          </a:stretch>
        </p:blipFill>
        <p:spPr>
          <a:xfrm>
            <a:off x="11104942" y="5934709"/>
            <a:ext cx="859896" cy="724883"/>
          </a:xfrm>
          <a:prstGeom prst="rect">
            <a:avLst/>
          </a:prstGeom>
        </p:spPr>
      </p:pic>
      <p:sp>
        <p:nvSpPr>
          <p:cNvPr id="11" name="Espace réservé du texte 2">
            <a:extLst>
              <a:ext uri="{FF2B5EF4-FFF2-40B4-BE49-F238E27FC236}">
                <a16:creationId xmlns:a16="http://schemas.microsoft.com/office/drawing/2014/main" id="{884EBE73-7D7C-DF62-3CF6-8CD63435EE84}"/>
              </a:ext>
            </a:extLst>
          </p:cNvPr>
          <p:cNvSpPr txBox="1">
            <a:spLocks/>
          </p:cNvSpPr>
          <p:nvPr/>
        </p:nvSpPr>
        <p:spPr>
          <a:xfrm>
            <a:off x="11550770" y="5864068"/>
            <a:ext cx="345057"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pPr algn="ctr"/>
            <a:r>
              <a:rPr lang="fr-FR" sz="1800" dirty="0">
                <a:solidFill>
                  <a:schemeClr val="bg1"/>
                </a:solidFill>
                <a:cs typeface="Arial"/>
              </a:rPr>
              <a:t>7</a:t>
            </a:r>
            <a:endParaRPr lang="fr-FR" sz="1800" dirty="0">
              <a:solidFill>
                <a:schemeClr val="bg1"/>
              </a:solidFill>
            </a:endParaRPr>
          </a:p>
        </p:txBody>
      </p:sp>
      <p:pic>
        <p:nvPicPr>
          <p:cNvPr id="15" name="Picture 14" descr="Graphical user interface, application&#10;&#10;Description automatically generated">
            <a:extLst>
              <a:ext uri="{FF2B5EF4-FFF2-40B4-BE49-F238E27FC236}">
                <a16:creationId xmlns:a16="http://schemas.microsoft.com/office/drawing/2014/main" id="{CBED0D2E-0AF6-F592-9904-73453F59F5B5}"/>
              </a:ext>
            </a:extLst>
          </p:cNvPr>
          <p:cNvPicPr>
            <a:picLocks noChangeAspect="1"/>
          </p:cNvPicPr>
          <p:nvPr/>
        </p:nvPicPr>
        <p:blipFill rotWithShape="1">
          <a:blip r:embed="rId4"/>
          <a:srcRect l="21327" r="60026"/>
          <a:stretch/>
        </p:blipFill>
        <p:spPr>
          <a:xfrm>
            <a:off x="775854" y="1427017"/>
            <a:ext cx="3826789" cy="4249585"/>
          </a:xfrm>
          <a:prstGeom prst="rect">
            <a:avLst/>
          </a:prstGeom>
        </p:spPr>
      </p:pic>
    </p:spTree>
    <p:extLst>
      <p:ext uri="{BB962C8B-B14F-4D97-AF65-F5344CB8AC3E}">
        <p14:creationId xmlns:p14="http://schemas.microsoft.com/office/powerpoint/2010/main" val="194506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1CAAB34-0AC3-AAB3-7A9E-3D1362A4A6EA}"/>
              </a:ext>
            </a:extLst>
          </p:cNvPr>
          <p:cNvSpPr txBox="1"/>
          <p:nvPr/>
        </p:nvSpPr>
        <p:spPr>
          <a:xfrm>
            <a:off x="5525521" y="1677987"/>
            <a:ext cx="6015315" cy="90024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060"/>
              </a:lnSpc>
              <a:buClr>
                <a:schemeClr val="accent1"/>
              </a:buClr>
            </a:pPr>
            <a:endParaRPr lang="fr-FR" dirty="0">
              <a:solidFill>
                <a:schemeClr val="accent2"/>
              </a:solidFill>
              <a:cs typeface="Arial"/>
            </a:endParaRPr>
          </a:p>
          <a:p>
            <a:pPr marL="216000" indent="-216000">
              <a:lnSpc>
                <a:spcPts val="2060"/>
              </a:lnSpc>
              <a:buClr>
                <a:schemeClr val="accent1"/>
              </a:buClr>
              <a:buFont typeface="Arial" panose="020B0604020202020204" pitchFamily="34" charset="0"/>
              <a:buChar char="•"/>
            </a:pPr>
            <a:r>
              <a:rPr lang="fr-FR" dirty="0">
                <a:solidFill>
                  <a:schemeClr val="accent2"/>
                </a:solidFill>
                <a:cs typeface="Arial"/>
              </a:rPr>
              <a:t>À quelle température minimale le propriétaire </a:t>
            </a:r>
            <a:br>
              <a:rPr lang="fr-FR" dirty="0">
                <a:solidFill>
                  <a:schemeClr val="accent2"/>
                </a:solidFill>
                <a:cs typeface="Arial"/>
              </a:rPr>
            </a:br>
            <a:r>
              <a:rPr lang="fr-FR" dirty="0">
                <a:solidFill>
                  <a:schemeClr val="accent2"/>
                </a:solidFill>
                <a:cs typeface="Arial"/>
              </a:rPr>
              <a:t>doit-il chauffer le logement?</a:t>
            </a:r>
          </a:p>
        </p:txBody>
      </p:sp>
      <p:pic>
        <p:nvPicPr>
          <p:cNvPr id="5" name="Picture Placeholder 14" descr="Icon&#10;&#10;Description automatically generated">
            <a:extLst>
              <a:ext uri="{FF2B5EF4-FFF2-40B4-BE49-F238E27FC236}">
                <a16:creationId xmlns:a16="http://schemas.microsoft.com/office/drawing/2014/main" id="{59BD0958-54D6-8A50-0FC1-60455386E423}"/>
              </a:ext>
            </a:extLst>
          </p:cNvPr>
          <p:cNvPicPr>
            <a:picLocks noChangeAspect="1"/>
          </p:cNvPicPr>
          <p:nvPr/>
        </p:nvPicPr>
        <p:blipFill>
          <a:blip r:embed="rId3"/>
          <a:srcRect t="1329" b="1329"/>
          <a:stretch>
            <a:fillRect/>
          </a:stretch>
        </p:blipFill>
        <p:spPr>
          <a:xfrm>
            <a:off x="11104942" y="5934709"/>
            <a:ext cx="859896" cy="724883"/>
          </a:xfrm>
          <a:prstGeom prst="rect">
            <a:avLst/>
          </a:prstGeom>
        </p:spPr>
      </p:pic>
      <p:sp>
        <p:nvSpPr>
          <p:cNvPr id="11" name="Espace réservé du texte 2">
            <a:extLst>
              <a:ext uri="{FF2B5EF4-FFF2-40B4-BE49-F238E27FC236}">
                <a16:creationId xmlns:a16="http://schemas.microsoft.com/office/drawing/2014/main" id="{884EBE73-7D7C-DF62-3CF6-8CD63435EE84}"/>
              </a:ext>
            </a:extLst>
          </p:cNvPr>
          <p:cNvSpPr txBox="1">
            <a:spLocks/>
          </p:cNvSpPr>
          <p:nvPr/>
        </p:nvSpPr>
        <p:spPr>
          <a:xfrm>
            <a:off x="11550770" y="5864068"/>
            <a:ext cx="345057"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pPr algn="ctr"/>
            <a:r>
              <a:rPr lang="fr-FR" sz="1800" dirty="0">
                <a:solidFill>
                  <a:schemeClr val="bg1"/>
                </a:solidFill>
                <a:cs typeface="Arial"/>
              </a:rPr>
              <a:t>7</a:t>
            </a:r>
            <a:endParaRPr lang="fr-FR" sz="1800" dirty="0">
              <a:solidFill>
                <a:schemeClr val="bg1"/>
              </a:solidFill>
            </a:endParaRPr>
          </a:p>
        </p:txBody>
      </p:sp>
      <p:pic>
        <p:nvPicPr>
          <p:cNvPr id="15" name="Picture 14" descr="Graphical user interface, application&#10;&#10;Description automatically generated">
            <a:extLst>
              <a:ext uri="{FF2B5EF4-FFF2-40B4-BE49-F238E27FC236}">
                <a16:creationId xmlns:a16="http://schemas.microsoft.com/office/drawing/2014/main" id="{CBED0D2E-0AF6-F592-9904-73453F59F5B5}"/>
              </a:ext>
            </a:extLst>
          </p:cNvPr>
          <p:cNvPicPr>
            <a:picLocks noChangeAspect="1"/>
          </p:cNvPicPr>
          <p:nvPr/>
        </p:nvPicPr>
        <p:blipFill rotWithShape="1">
          <a:blip r:embed="rId4"/>
          <a:srcRect l="41377" r="39976"/>
          <a:stretch/>
        </p:blipFill>
        <p:spPr>
          <a:xfrm>
            <a:off x="775854" y="1427017"/>
            <a:ext cx="3826789" cy="4249585"/>
          </a:xfrm>
          <a:prstGeom prst="rect">
            <a:avLst/>
          </a:prstGeom>
        </p:spPr>
      </p:pic>
      <p:sp>
        <p:nvSpPr>
          <p:cNvPr id="4" name="ZoneTexte 2">
            <a:extLst>
              <a:ext uri="{FF2B5EF4-FFF2-40B4-BE49-F238E27FC236}">
                <a16:creationId xmlns:a16="http://schemas.microsoft.com/office/drawing/2014/main" id="{30FBABAB-4E24-AC8C-0C4E-B85D8CBE5EB1}"/>
              </a:ext>
            </a:extLst>
          </p:cNvPr>
          <p:cNvSpPr txBox="1"/>
          <p:nvPr/>
        </p:nvSpPr>
        <p:spPr>
          <a:xfrm>
            <a:off x="5529065" y="4346759"/>
            <a:ext cx="6015315" cy="63094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16000" indent="-216000">
              <a:lnSpc>
                <a:spcPts val="2060"/>
              </a:lnSpc>
              <a:buClr>
                <a:schemeClr val="accent1"/>
              </a:buClr>
              <a:buFont typeface="Arial" panose="020B0604020202020204" pitchFamily="34" charset="0"/>
              <a:buChar char="•"/>
            </a:pPr>
            <a:endParaRPr lang="fr-FR" dirty="0">
              <a:solidFill>
                <a:schemeClr val="accent2"/>
              </a:solidFill>
              <a:cs typeface="Arial"/>
            </a:endParaRPr>
          </a:p>
          <a:p>
            <a:pPr marL="216000" indent="-216000">
              <a:lnSpc>
                <a:spcPts val="2060"/>
              </a:lnSpc>
              <a:buClr>
                <a:schemeClr val="accent1"/>
              </a:buClr>
              <a:buFont typeface="Arial" panose="020B0604020202020204" pitchFamily="34" charset="0"/>
              <a:buChar char="•"/>
            </a:pPr>
            <a:r>
              <a:rPr lang="fr-FR" dirty="0">
                <a:solidFill>
                  <a:schemeClr val="accent2"/>
                </a:solidFill>
                <a:cs typeface="Arial"/>
              </a:rPr>
              <a:t>Quelles ressources puis-je consulter pour m’aider?</a:t>
            </a:r>
          </a:p>
        </p:txBody>
      </p:sp>
      <p:sp>
        <p:nvSpPr>
          <p:cNvPr id="6" name="ZoneTexte 2">
            <a:extLst>
              <a:ext uri="{FF2B5EF4-FFF2-40B4-BE49-F238E27FC236}">
                <a16:creationId xmlns:a16="http://schemas.microsoft.com/office/drawing/2014/main" id="{1C783FC9-06C0-58C3-6053-C456F3BE8863}"/>
              </a:ext>
            </a:extLst>
          </p:cNvPr>
          <p:cNvSpPr txBox="1"/>
          <p:nvPr/>
        </p:nvSpPr>
        <p:spPr>
          <a:xfrm>
            <a:off x="5521977" y="3808043"/>
            <a:ext cx="6015315" cy="63094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16000" indent="-216000">
              <a:lnSpc>
                <a:spcPts val="2060"/>
              </a:lnSpc>
              <a:buClr>
                <a:schemeClr val="accent1"/>
              </a:buClr>
              <a:buFont typeface="Arial" panose="020B0604020202020204" pitchFamily="34" charset="0"/>
              <a:buChar char="•"/>
            </a:pPr>
            <a:endParaRPr lang="fr-FR" dirty="0">
              <a:solidFill>
                <a:schemeClr val="accent2"/>
              </a:solidFill>
              <a:cs typeface="Arial"/>
            </a:endParaRPr>
          </a:p>
          <a:p>
            <a:pPr marL="216000" indent="-216000">
              <a:lnSpc>
                <a:spcPts val="2060"/>
              </a:lnSpc>
              <a:buClr>
                <a:schemeClr val="accent1"/>
              </a:buClr>
              <a:buFont typeface="Arial" panose="020B0604020202020204" pitchFamily="34" charset="0"/>
              <a:buChar char="•"/>
            </a:pPr>
            <a:r>
              <a:rPr lang="fr-FR" dirty="0">
                <a:solidFill>
                  <a:schemeClr val="accent2"/>
                </a:solidFill>
                <a:cs typeface="Arial"/>
              </a:rPr>
              <a:t>Comment faire pour résoudre mon problème?</a:t>
            </a:r>
          </a:p>
        </p:txBody>
      </p:sp>
      <p:sp>
        <p:nvSpPr>
          <p:cNvPr id="7" name="ZoneTexte 2">
            <a:extLst>
              <a:ext uri="{FF2B5EF4-FFF2-40B4-BE49-F238E27FC236}">
                <a16:creationId xmlns:a16="http://schemas.microsoft.com/office/drawing/2014/main" id="{8295EF2C-F208-D58B-1FB7-D078B341282B}"/>
              </a:ext>
            </a:extLst>
          </p:cNvPr>
          <p:cNvSpPr txBox="1"/>
          <p:nvPr/>
        </p:nvSpPr>
        <p:spPr>
          <a:xfrm>
            <a:off x="5529065" y="3283503"/>
            <a:ext cx="6015315" cy="63094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16000" indent="-216000">
              <a:lnSpc>
                <a:spcPts val="2060"/>
              </a:lnSpc>
              <a:buClr>
                <a:schemeClr val="accent1"/>
              </a:buClr>
              <a:buFont typeface="Arial" panose="020B0604020202020204" pitchFamily="34" charset="0"/>
              <a:buChar char="•"/>
            </a:pPr>
            <a:endParaRPr lang="fr-FR" dirty="0">
              <a:solidFill>
                <a:schemeClr val="accent2"/>
              </a:solidFill>
              <a:cs typeface="Arial"/>
            </a:endParaRPr>
          </a:p>
          <a:p>
            <a:pPr marL="216000" indent="-216000">
              <a:lnSpc>
                <a:spcPts val="2060"/>
              </a:lnSpc>
              <a:buClr>
                <a:schemeClr val="accent1"/>
              </a:buClr>
              <a:buFont typeface="Arial" panose="020B0604020202020204" pitchFamily="34" charset="0"/>
              <a:buChar char="•"/>
            </a:pPr>
            <a:r>
              <a:rPr lang="fr-FR" dirty="0">
                <a:solidFill>
                  <a:schemeClr val="accent2"/>
                </a:solidFill>
                <a:cs typeface="Arial"/>
              </a:rPr>
              <a:t>Comment aviser le propriétaire du problème?</a:t>
            </a:r>
          </a:p>
        </p:txBody>
      </p:sp>
      <p:sp>
        <p:nvSpPr>
          <p:cNvPr id="8" name="ZoneTexte 2">
            <a:extLst>
              <a:ext uri="{FF2B5EF4-FFF2-40B4-BE49-F238E27FC236}">
                <a16:creationId xmlns:a16="http://schemas.microsoft.com/office/drawing/2014/main" id="{5FF94797-194C-0D2B-8647-A22991771E47}"/>
              </a:ext>
            </a:extLst>
          </p:cNvPr>
          <p:cNvSpPr txBox="1"/>
          <p:nvPr/>
        </p:nvSpPr>
        <p:spPr>
          <a:xfrm>
            <a:off x="5528930" y="2475429"/>
            <a:ext cx="6015315" cy="90024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16000" indent="-216000">
              <a:lnSpc>
                <a:spcPts val="2060"/>
              </a:lnSpc>
              <a:buClr>
                <a:schemeClr val="accent1"/>
              </a:buClr>
              <a:buFont typeface="Arial" panose="020B0604020202020204" pitchFamily="34" charset="0"/>
              <a:buChar char="•"/>
            </a:pPr>
            <a:endParaRPr lang="fr-FR" dirty="0">
              <a:solidFill>
                <a:schemeClr val="accent2"/>
              </a:solidFill>
              <a:cs typeface="Arial"/>
            </a:endParaRPr>
          </a:p>
          <a:p>
            <a:pPr marL="216000" indent="-216000">
              <a:lnSpc>
                <a:spcPts val="2060"/>
              </a:lnSpc>
              <a:buClr>
                <a:schemeClr val="accent1"/>
              </a:buClr>
              <a:buFont typeface="Arial" panose="020B0604020202020204" pitchFamily="34" charset="0"/>
              <a:buChar char="•"/>
            </a:pPr>
            <a:r>
              <a:rPr lang="fr-FR" dirty="0">
                <a:solidFill>
                  <a:schemeClr val="accent2"/>
                </a:solidFill>
                <a:cs typeface="Arial"/>
              </a:rPr>
              <a:t>À quelle date le propriétaire doit-il commencer </a:t>
            </a:r>
            <a:br>
              <a:rPr lang="fr-FR" dirty="0">
                <a:solidFill>
                  <a:schemeClr val="accent2"/>
                </a:solidFill>
                <a:cs typeface="Arial"/>
              </a:rPr>
            </a:br>
            <a:r>
              <a:rPr lang="fr-FR" dirty="0">
                <a:solidFill>
                  <a:schemeClr val="accent2"/>
                </a:solidFill>
                <a:cs typeface="Arial"/>
              </a:rPr>
              <a:t>à chauffer le logement?</a:t>
            </a:r>
          </a:p>
        </p:txBody>
      </p:sp>
    </p:spTree>
    <p:extLst>
      <p:ext uri="{BB962C8B-B14F-4D97-AF65-F5344CB8AC3E}">
        <p14:creationId xmlns:p14="http://schemas.microsoft.com/office/powerpoint/2010/main" val="180584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4" descr="Icon&#10;&#10;Description automatically generated">
            <a:extLst>
              <a:ext uri="{FF2B5EF4-FFF2-40B4-BE49-F238E27FC236}">
                <a16:creationId xmlns:a16="http://schemas.microsoft.com/office/drawing/2014/main" id="{59BD0958-54D6-8A50-0FC1-60455386E423}"/>
              </a:ext>
            </a:extLst>
          </p:cNvPr>
          <p:cNvPicPr>
            <a:picLocks noChangeAspect="1"/>
          </p:cNvPicPr>
          <p:nvPr/>
        </p:nvPicPr>
        <p:blipFill>
          <a:blip r:embed="rId3"/>
          <a:srcRect t="1329" b="1329"/>
          <a:stretch>
            <a:fillRect/>
          </a:stretch>
        </p:blipFill>
        <p:spPr>
          <a:xfrm>
            <a:off x="11104942" y="5934709"/>
            <a:ext cx="859896" cy="724883"/>
          </a:xfrm>
          <a:prstGeom prst="rect">
            <a:avLst/>
          </a:prstGeom>
        </p:spPr>
      </p:pic>
      <p:sp>
        <p:nvSpPr>
          <p:cNvPr id="11" name="Espace réservé du texte 2">
            <a:extLst>
              <a:ext uri="{FF2B5EF4-FFF2-40B4-BE49-F238E27FC236}">
                <a16:creationId xmlns:a16="http://schemas.microsoft.com/office/drawing/2014/main" id="{884EBE73-7D7C-DF62-3CF6-8CD63435EE84}"/>
              </a:ext>
            </a:extLst>
          </p:cNvPr>
          <p:cNvSpPr txBox="1">
            <a:spLocks/>
          </p:cNvSpPr>
          <p:nvPr/>
        </p:nvSpPr>
        <p:spPr>
          <a:xfrm>
            <a:off x="11550770" y="5864068"/>
            <a:ext cx="345057"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pPr algn="ctr"/>
            <a:r>
              <a:rPr lang="fr-FR" sz="1800" dirty="0">
                <a:solidFill>
                  <a:schemeClr val="bg1"/>
                </a:solidFill>
                <a:cs typeface="Arial"/>
              </a:rPr>
              <a:t>7</a:t>
            </a:r>
            <a:endParaRPr lang="fr-FR" sz="1800" dirty="0">
              <a:solidFill>
                <a:schemeClr val="bg1"/>
              </a:solidFill>
            </a:endParaRPr>
          </a:p>
        </p:txBody>
      </p:sp>
      <p:pic>
        <p:nvPicPr>
          <p:cNvPr id="15" name="Picture 14" descr="Graphical user interface, application&#10;&#10;Description automatically generated">
            <a:extLst>
              <a:ext uri="{FF2B5EF4-FFF2-40B4-BE49-F238E27FC236}">
                <a16:creationId xmlns:a16="http://schemas.microsoft.com/office/drawing/2014/main" id="{CBED0D2E-0AF6-F592-9904-73453F59F5B5}"/>
              </a:ext>
            </a:extLst>
          </p:cNvPr>
          <p:cNvPicPr>
            <a:picLocks noChangeAspect="1"/>
          </p:cNvPicPr>
          <p:nvPr/>
        </p:nvPicPr>
        <p:blipFill rotWithShape="1">
          <a:blip r:embed="rId4"/>
          <a:srcRect l="60955" r="20398"/>
          <a:stretch/>
        </p:blipFill>
        <p:spPr>
          <a:xfrm>
            <a:off x="775854" y="1427017"/>
            <a:ext cx="3826789" cy="4249585"/>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1355C63-A91B-914A-F5B4-91906DC5A7BD}"/>
              </a:ext>
            </a:extLst>
          </p:cNvPr>
          <p:cNvPicPr>
            <a:picLocks noChangeAspect="1"/>
          </p:cNvPicPr>
          <p:nvPr/>
        </p:nvPicPr>
        <p:blipFill>
          <a:blip r:embed="rId5"/>
          <a:stretch>
            <a:fillRect/>
          </a:stretch>
        </p:blipFill>
        <p:spPr>
          <a:xfrm>
            <a:off x="6295263" y="1255623"/>
            <a:ext cx="1943163" cy="5624946"/>
          </a:xfrm>
          <a:prstGeom prst="rect">
            <a:avLst/>
          </a:prstGeom>
        </p:spPr>
      </p:pic>
      <p:grpSp>
        <p:nvGrpSpPr>
          <p:cNvPr id="19" name="Group 18">
            <a:extLst>
              <a:ext uri="{FF2B5EF4-FFF2-40B4-BE49-F238E27FC236}">
                <a16:creationId xmlns:a16="http://schemas.microsoft.com/office/drawing/2014/main" id="{2F573E15-3BBE-5E70-9AC9-586E4D697A20}"/>
              </a:ext>
            </a:extLst>
          </p:cNvPr>
          <p:cNvGrpSpPr/>
          <p:nvPr/>
        </p:nvGrpSpPr>
        <p:grpSpPr>
          <a:xfrm>
            <a:off x="7975965" y="549275"/>
            <a:ext cx="3951890" cy="1788879"/>
            <a:chOff x="7975965" y="549275"/>
            <a:chExt cx="3951890" cy="1788879"/>
          </a:xfrm>
        </p:grpSpPr>
        <p:sp>
          <p:nvSpPr>
            <p:cNvPr id="10" name="ZoneTexte 2">
              <a:extLst>
                <a:ext uri="{FF2B5EF4-FFF2-40B4-BE49-F238E27FC236}">
                  <a16:creationId xmlns:a16="http://schemas.microsoft.com/office/drawing/2014/main" id="{FE4F2118-80A4-149A-C0E3-F717B6F61A8C}"/>
                </a:ext>
              </a:extLst>
            </p:cNvPr>
            <p:cNvSpPr txBox="1"/>
            <p:nvPr/>
          </p:nvSpPr>
          <p:spPr>
            <a:xfrm>
              <a:off x="7975965" y="1102920"/>
              <a:ext cx="3951890" cy="830997"/>
            </a:xfrm>
            <a:prstGeom prst="rect">
              <a:avLst/>
            </a:prstGeom>
            <a:noFill/>
          </p:spPr>
          <p:txBody>
            <a:bodyPr wrap="square" rtlCol="0">
              <a:spAutoFit/>
            </a:bodyPr>
            <a:lstStyle/>
            <a:p>
              <a:pPr algn="ctr"/>
              <a:r>
                <a:rPr lang="fr-CA" sz="1700" b="1" dirty="0"/>
                <a:t>Le Tribunal administratif </a:t>
              </a:r>
              <a:br>
                <a:rPr lang="fr-CA" sz="1700" b="1" dirty="0"/>
              </a:br>
              <a:r>
                <a:rPr lang="fr-CA" sz="1700" b="1" dirty="0"/>
                <a:t>du logement </a:t>
              </a:r>
              <a:br>
                <a:rPr lang="fr-CA" sz="1700" b="1" dirty="0"/>
              </a:br>
              <a:r>
                <a:rPr lang="fr-CA" sz="1400" b="1" dirty="0"/>
                <a:t>(T.A.L.)</a:t>
              </a:r>
            </a:p>
          </p:txBody>
        </p:sp>
        <p:sp>
          <p:nvSpPr>
            <p:cNvPr id="12" name="Phylactère : pensées 6">
              <a:extLst>
                <a:ext uri="{FF2B5EF4-FFF2-40B4-BE49-F238E27FC236}">
                  <a16:creationId xmlns:a16="http://schemas.microsoft.com/office/drawing/2014/main" id="{5AD97D18-7E17-F46C-3D89-19D160C8EEBF}"/>
                </a:ext>
              </a:extLst>
            </p:cNvPr>
            <p:cNvSpPr/>
            <p:nvPr/>
          </p:nvSpPr>
          <p:spPr>
            <a:xfrm>
              <a:off x="8144112" y="549275"/>
              <a:ext cx="3624500" cy="1788879"/>
            </a:xfrm>
            <a:prstGeom prst="cloudCallout">
              <a:avLst>
                <a:gd name="adj1" fmla="val -34874"/>
                <a:gd name="adj2" fmla="val 69395"/>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grpSp>
      <p:grpSp>
        <p:nvGrpSpPr>
          <p:cNvPr id="20" name="Group 19">
            <a:extLst>
              <a:ext uri="{FF2B5EF4-FFF2-40B4-BE49-F238E27FC236}">
                <a16:creationId xmlns:a16="http://schemas.microsoft.com/office/drawing/2014/main" id="{97B811E5-EC74-8F03-298A-C5ACB5D62C04}"/>
              </a:ext>
            </a:extLst>
          </p:cNvPr>
          <p:cNvGrpSpPr/>
          <p:nvPr/>
        </p:nvGrpSpPr>
        <p:grpSpPr>
          <a:xfrm>
            <a:off x="8586991" y="3056714"/>
            <a:ext cx="2579540" cy="1280876"/>
            <a:chOff x="8586991" y="3056714"/>
            <a:chExt cx="2579540" cy="1280876"/>
          </a:xfrm>
        </p:grpSpPr>
        <p:sp>
          <p:nvSpPr>
            <p:cNvPr id="13" name="Phylactère : pensées 9">
              <a:extLst>
                <a:ext uri="{FF2B5EF4-FFF2-40B4-BE49-F238E27FC236}">
                  <a16:creationId xmlns:a16="http://schemas.microsoft.com/office/drawing/2014/main" id="{D665D88C-AD4D-A25B-9910-ECCB8E073FAE}"/>
                </a:ext>
              </a:extLst>
            </p:cNvPr>
            <p:cNvSpPr/>
            <p:nvPr/>
          </p:nvSpPr>
          <p:spPr>
            <a:xfrm>
              <a:off x="8850250" y="3056714"/>
              <a:ext cx="2210639" cy="1280876"/>
            </a:xfrm>
            <a:prstGeom prst="cloudCallout">
              <a:avLst>
                <a:gd name="adj1" fmla="val -72863"/>
                <a:gd name="adj2" fmla="val -6991"/>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sp>
          <p:nvSpPr>
            <p:cNvPr id="14" name="ZoneTexte 3">
              <a:extLst>
                <a:ext uri="{FF2B5EF4-FFF2-40B4-BE49-F238E27FC236}">
                  <a16:creationId xmlns:a16="http://schemas.microsoft.com/office/drawing/2014/main" id="{D741DFA3-22A9-3186-DCA6-C36A58E6FE8A}"/>
                </a:ext>
              </a:extLst>
            </p:cNvPr>
            <p:cNvSpPr txBox="1"/>
            <p:nvPr/>
          </p:nvSpPr>
          <p:spPr>
            <a:xfrm>
              <a:off x="8586991" y="3509802"/>
              <a:ext cx="2579540" cy="353943"/>
            </a:xfrm>
            <a:prstGeom prst="rect">
              <a:avLst/>
            </a:prstGeom>
            <a:noFill/>
          </p:spPr>
          <p:txBody>
            <a:bodyPr wrap="square" rtlCol="0">
              <a:spAutoFit/>
            </a:bodyPr>
            <a:lstStyle/>
            <a:p>
              <a:pPr algn="ctr"/>
              <a:r>
                <a:rPr lang="fr-CA" sz="1700" b="1" dirty="0"/>
                <a:t>Éducaloi</a:t>
              </a:r>
            </a:p>
          </p:txBody>
        </p:sp>
      </p:grpSp>
      <p:grpSp>
        <p:nvGrpSpPr>
          <p:cNvPr id="18" name="Group 17">
            <a:extLst>
              <a:ext uri="{FF2B5EF4-FFF2-40B4-BE49-F238E27FC236}">
                <a16:creationId xmlns:a16="http://schemas.microsoft.com/office/drawing/2014/main" id="{95E1284A-38CB-70FC-1813-A43EAD4484F6}"/>
              </a:ext>
            </a:extLst>
          </p:cNvPr>
          <p:cNvGrpSpPr/>
          <p:nvPr/>
        </p:nvGrpSpPr>
        <p:grpSpPr>
          <a:xfrm>
            <a:off x="4810147" y="659877"/>
            <a:ext cx="1739726" cy="984004"/>
            <a:chOff x="4810147" y="659877"/>
            <a:chExt cx="1739726" cy="984004"/>
          </a:xfrm>
        </p:grpSpPr>
        <p:sp>
          <p:nvSpPr>
            <p:cNvPr id="16" name="Phylactère : pensées 10">
              <a:extLst>
                <a:ext uri="{FF2B5EF4-FFF2-40B4-BE49-F238E27FC236}">
                  <a16:creationId xmlns:a16="http://schemas.microsoft.com/office/drawing/2014/main" id="{3330314D-3C84-4ABB-E7C4-40C9FA3F21B1}"/>
                </a:ext>
              </a:extLst>
            </p:cNvPr>
            <p:cNvSpPr/>
            <p:nvPr/>
          </p:nvSpPr>
          <p:spPr>
            <a:xfrm>
              <a:off x="4970095" y="659877"/>
              <a:ext cx="1445241" cy="984004"/>
            </a:xfrm>
            <a:prstGeom prst="cloudCallout">
              <a:avLst>
                <a:gd name="adj1" fmla="val 35889"/>
                <a:gd name="adj2" fmla="val 108344"/>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sp>
          <p:nvSpPr>
            <p:cNvPr id="17" name="ZoneTexte 11">
              <a:extLst>
                <a:ext uri="{FF2B5EF4-FFF2-40B4-BE49-F238E27FC236}">
                  <a16:creationId xmlns:a16="http://schemas.microsoft.com/office/drawing/2014/main" id="{7527E433-B574-DE09-BA10-CA0EFA9D2AFD}"/>
                </a:ext>
              </a:extLst>
            </p:cNvPr>
            <p:cNvSpPr txBox="1"/>
            <p:nvPr/>
          </p:nvSpPr>
          <p:spPr>
            <a:xfrm>
              <a:off x="4810147" y="988059"/>
              <a:ext cx="1739726" cy="353943"/>
            </a:xfrm>
            <a:prstGeom prst="rect">
              <a:avLst/>
            </a:prstGeom>
            <a:noFill/>
          </p:spPr>
          <p:txBody>
            <a:bodyPr wrap="square" rtlCol="0">
              <a:spAutoFit/>
            </a:bodyPr>
            <a:lstStyle/>
            <a:p>
              <a:pPr algn="ctr"/>
              <a:r>
                <a:rPr lang="fr-CA" sz="1700" b="1" dirty="0"/>
                <a:t>211</a:t>
              </a:r>
            </a:p>
          </p:txBody>
        </p:sp>
      </p:grpSp>
    </p:spTree>
    <p:extLst>
      <p:ext uri="{BB962C8B-B14F-4D97-AF65-F5344CB8AC3E}">
        <p14:creationId xmlns:p14="http://schemas.microsoft.com/office/powerpoint/2010/main" val="222827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314C2AB-B487-814D-1DE2-F1BC1FD7D531}"/>
              </a:ext>
            </a:extLst>
          </p:cNvPr>
          <p:cNvSpPr>
            <a:spLocks noGrp="1"/>
          </p:cNvSpPr>
          <p:nvPr>
            <p:ph type="body" idx="1"/>
          </p:nvPr>
        </p:nvSpPr>
        <p:spPr>
          <a:xfrm>
            <a:off x="785620" y="435967"/>
            <a:ext cx="6136870" cy="5212772"/>
          </a:xfrm>
        </p:spPr>
        <p:txBody>
          <a:bodyPr/>
          <a:lstStyle/>
          <a:p>
            <a:r>
              <a:rPr lang="fr-FR" dirty="0">
                <a:cs typeface="Arial"/>
              </a:rPr>
              <a:t>Partie 1</a:t>
            </a:r>
          </a:p>
          <a:p>
            <a:r>
              <a:rPr lang="fr-FR" sz="4000" dirty="0">
                <a:cs typeface="Arial"/>
              </a:rPr>
              <a:t>Connaître les termes</a:t>
            </a:r>
          </a:p>
        </p:txBody>
      </p:sp>
      <p:pic>
        <p:nvPicPr>
          <p:cNvPr id="5" name="Graphique 10">
            <a:extLst>
              <a:ext uri="{FF2B5EF4-FFF2-40B4-BE49-F238E27FC236}">
                <a16:creationId xmlns:a16="http://schemas.microsoft.com/office/drawing/2014/main" id="{FA9B5839-7187-D6B7-CCCF-43678DF72A0E}"/>
              </a:ext>
            </a:extLst>
          </p:cNvPr>
          <p:cNvPicPr>
            <a:picLocks noGrp="1" noChangeAspect="1"/>
          </p:cNvPicPr>
          <p:nvPr>
            <p:ph type="pic" sz="quarter" idx="16"/>
          </p:nvPr>
        </p:nvPicPr>
        <p:blipFill rotWithShape="1">
          <a:blip r:embed="rId3">
            <a:extLst>
              <a:ext uri="{96DAC541-7B7A-43D3-8B79-37D633B846F1}">
                <asvg:svgBlip xmlns:asvg="http://schemas.microsoft.com/office/drawing/2016/SVG/main" r:embed="rId4"/>
              </a:ext>
            </a:extLst>
          </a:blip>
          <a:srcRect l="8378" t="23756" r="8549" b="-6861"/>
          <a:stretch/>
        </p:blipFill>
        <p:spPr>
          <a:xfrm>
            <a:off x="7063137" y="1367694"/>
            <a:ext cx="4072128" cy="4072128"/>
          </a:xfrm>
          <a:prstGeom prst="ellipse">
            <a:avLst/>
          </a:prstGeom>
        </p:spPr>
      </p:pic>
    </p:spTree>
    <p:extLst>
      <p:ext uri="{BB962C8B-B14F-4D97-AF65-F5344CB8AC3E}">
        <p14:creationId xmlns:p14="http://schemas.microsoft.com/office/powerpoint/2010/main" val="328570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B44EECBC-781C-CCD6-2777-E93C01C45937}"/>
              </a:ext>
            </a:extLst>
          </p:cNvPr>
          <p:cNvSpPr txBox="1"/>
          <p:nvPr/>
        </p:nvSpPr>
        <p:spPr>
          <a:xfrm>
            <a:off x="10022526" y="1958860"/>
            <a:ext cx="2202951" cy="369332"/>
          </a:xfrm>
          <a:prstGeom prst="rect">
            <a:avLst/>
          </a:prstGeom>
          <a:noFill/>
        </p:spPr>
        <p:txBody>
          <a:bodyPr wrap="square" lIns="91440" tIns="45720" rIns="91440" bIns="45720" anchor="t">
            <a:spAutoFit/>
          </a:bodyPr>
          <a:lstStyle/>
          <a:p>
            <a:r>
              <a:rPr lang="fr-CA" dirty="0">
                <a:solidFill>
                  <a:schemeClr val="accent2"/>
                </a:solidFill>
                <a:hlinkClick r:id="rId3">
                  <a:extLst>
                    <a:ext uri="{A12FA001-AC4F-418D-AE19-62706E023703}">
                      <ahyp:hlinkClr xmlns:ahyp="http://schemas.microsoft.com/office/drawing/2018/hyperlinkcolor" val="tx"/>
                    </a:ext>
                  </a:extLst>
                </a:hlinkClick>
              </a:rPr>
              <a:t>211qc.ca</a:t>
            </a:r>
            <a:endParaRPr lang="fr-CA" dirty="0">
              <a:solidFill>
                <a:schemeClr val="accent2"/>
              </a:solidFill>
            </a:endParaRPr>
          </a:p>
        </p:txBody>
      </p:sp>
      <p:sp>
        <p:nvSpPr>
          <p:cNvPr id="5" name="Espace réservé du texte 1">
            <a:extLst>
              <a:ext uri="{FF2B5EF4-FFF2-40B4-BE49-F238E27FC236}">
                <a16:creationId xmlns:a16="http://schemas.microsoft.com/office/drawing/2014/main" id="{E01687CE-02B6-C51E-9CE1-7B57E8F4B355}"/>
              </a:ext>
            </a:extLst>
          </p:cNvPr>
          <p:cNvSpPr txBox="1">
            <a:spLocks/>
          </p:cNvSpPr>
          <p:nvPr/>
        </p:nvSpPr>
        <p:spPr>
          <a:xfrm>
            <a:off x="1628275" y="1958860"/>
            <a:ext cx="1712042" cy="415385"/>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r>
              <a:rPr lang="fr-FR" sz="1800" dirty="0">
                <a:solidFill>
                  <a:schemeClr val="accent2"/>
                </a:solidFill>
                <a:cs typeface="Arial"/>
                <a:hlinkClick r:id="rId6">
                  <a:extLst>
                    <a:ext uri="{A12FA001-AC4F-418D-AE19-62706E023703}">
                      <ahyp:hlinkClr xmlns:ahyp="http://schemas.microsoft.com/office/drawing/2018/hyperlinkcolor" val="tx"/>
                    </a:ext>
                  </a:extLst>
                </a:hlinkClick>
              </a:rPr>
              <a:t>tal.gouv.qc.ca</a:t>
            </a:r>
            <a:endParaRPr lang="fr-FR" sz="1800" dirty="0">
              <a:solidFill>
                <a:schemeClr val="accent2"/>
              </a:solidFill>
              <a:cs typeface="Arial"/>
            </a:endParaRPr>
          </a:p>
        </p:txBody>
      </p:sp>
      <p:sp>
        <p:nvSpPr>
          <p:cNvPr id="8" name="ZoneTexte 7">
            <a:extLst>
              <a:ext uri="{FF2B5EF4-FFF2-40B4-BE49-F238E27FC236}">
                <a16:creationId xmlns:a16="http://schemas.microsoft.com/office/drawing/2014/main" id="{D085E6DB-393E-0A21-02C3-4749DE638653}"/>
              </a:ext>
            </a:extLst>
          </p:cNvPr>
          <p:cNvSpPr txBox="1"/>
          <p:nvPr/>
        </p:nvSpPr>
        <p:spPr>
          <a:xfrm>
            <a:off x="6882471" y="398138"/>
            <a:ext cx="5500915" cy="584775"/>
          </a:xfrm>
          <a:prstGeom prst="rect">
            <a:avLst/>
          </a:prstGeom>
          <a:noFill/>
        </p:spPr>
        <p:txBody>
          <a:bodyPr wrap="square" rtlCol="0">
            <a:spAutoFit/>
          </a:bodyPr>
          <a:lstStyle/>
          <a:p>
            <a:r>
              <a:rPr lang="fr-CA" sz="3200" b="1" dirty="0">
                <a:solidFill>
                  <a:schemeClr val="accent1"/>
                </a:solidFill>
              </a:rPr>
              <a:t>Service 211</a:t>
            </a:r>
          </a:p>
        </p:txBody>
      </p:sp>
      <p:sp>
        <p:nvSpPr>
          <p:cNvPr id="9" name="ZoneTexte 8">
            <a:extLst>
              <a:ext uri="{FF2B5EF4-FFF2-40B4-BE49-F238E27FC236}">
                <a16:creationId xmlns:a16="http://schemas.microsoft.com/office/drawing/2014/main" id="{670C0F16-09C7-4D56-B39D-462618F26C63}"/>
              </a:ext>
            </a:extLst>
          </p:cNvPr>
          <p:cNvSpPr txBox="1"/>
          <p:nvPr/>
        </p:nvSpPr>
        <p:spPr>
          <a:xfrm>
            <a:off x="7716596" y="1958860"/>
            <a:ext cx="1232777" cy="369332"/>
          </a:xfrm>
          <a:prstGeom prst="rect">
            <a:avLst/>
          </a:prstGeom>
          <a:noFill/>
        </p:spPr>
        <p:txBody>
          <a:bodyPr wrap="square" rtlCol="0">
            <a:spAutoFit/>
          </a:bodyPr>
          <a:lstStyle/>
          <a:p>
            <a:pPr algn="l"/>
            <a:r>
              <a:rPr lang="fr-CA" dirty="0">
                <a:solidFill>
                  <a:schemeClr val="accent2"/>
                </a:solidFill>
              </a:rPr>
              <a:t>211</a:t>
            </a:r>
          </a:p>
        </p:txBody>
      </p:sp>
      <p:sp>
        <p:nvSpPr>
          <p:cNvPr id="2" name="ZoneTexte 7">
            <a:extLst>
              <a:ext uri="{FF2B5EF4-FFF2-40B4-BE49-F238E27FC236}">
                <a16:creationId xmlns:a16="http://schemas.microsoft.com/office/drawing/2014/main" id="{B5433BCB-EE4D-9F8E-9A81-9298AF92DB80}"/>
              </a:ext>
            </a:extLst>
          </p:cNvPr>
          <p:cNvSpPr txBox="1"/>
          <p:nvPr/>
        </p:nvSpPr>
        <p:spPr>
          <a:xfrm>
            <a:off x="656746" y="463769"/>
            <a:ext cx="5500915" cy="938719"/>
          </a:xfrm>
          <a:prstGeom prst="rect">
            <a:avLst/>
          </a:prstGeom>
          <a:noFill/>
        </p:spPr>
        <p:txBody>
          <a:bodyPr wrap="square" rtlCol="0">
            <a:spAutoFit/>
          </a:bodyPr>
          <a:lstStyle/>
          <a:p>
            <a:pPr>
              <a:lnSpc>
                <a:spcPts val="3340"/>
              </a:lnSpc>
            </a:pPr>
            <a:r>
              <a:rPr lang="fr-CA" sz="3200" b="1" dirty="0">
                <a:solidFill>
                  <a:schemeClr val="accent1"/>
                </a:solidFill>
              </a:rPr>
              <a:t>Le Tribunal administratif du logement (TAL) </a:t>
            </a:r>
          </a:p>
        </p:txBody>
      </p:sp>
      <p:grpSp>
        <p:nvGrpSpPr>
          <p:cNvPr id="38" name="Group 37">
            <a:extLst>
              <a:ext uri="{FF2B5EF4-FFF2-40B4-BE49-F238E27FC236}">
                <a16:creationId xmlns:a16="http://schemas.microsoft.com/office/drawing/2014/main" id="{C4BAD25D-0314-5145-E7F9-1C09CE5F0648}"/>
              </a:ext>
            </a:extLst>
          </p:cNvPr>
          <p:cNvGrpSpPr/>
          <p:nvPr/>
        </p:nvGrpSpPr>
        <p:grpSpPr>
          <a:xfrm>
            <a:off x="64049" y="2693263"/>
            <a:ext cx="5806879" cy="3531846"/>
            <a:chOff x="212905" y="2934268"/>
            <a:chExt cx="5806879" cy="3531846"/>
          </a:xfrm>
        </p:grpSpPr>
        <p:pic>
          <p:nvPicPr>
            <p:cNvPr id="17" name="Picture 16">
              <a:extLst>
                <a:ext uri="{FF2B5EF4-FFF2-40B4-BE49-F238E27FC236}">
                  <a16:creationId xmlns:a16="http://schemas.microsoft.com/office/drawing/2014/main" id="{F4FB22DE-CBD2-CEE7-0CE2-12AFEB4B6704}"/>
                </a:ext>
              </a:extLst>
            </p:cNvPr>
            <p:cNvPicPr>
              <a:picLocks noChangeAspect="1"/>
            </p:cNvPicPr>
            <p:nvPr/>
          </p:nvPicPr>
          <p:blipFill>
            <a:blip r:embed="rId7"/>
            <a:stretch>
              <a:fillRect/>
            </a:stretch>
          </p:blipFill>
          <p:spPr>
            <a:xfrm>
              <a:off x="212905" y="2934268"/>
              <a:ext cx="5806879" cy="3531846"/>
            </a:xfrm>
            <a:prstGeom prst="rect">
              <a:avLst/>
            </a:prstGeom>
          </p:spPr>
        </p:pic>
        <p:pic>
          <p:nvPicPr>
            <p:cNvPr id="23" name="Picture 22" descr="Graphical user interface, application, website&#10;&#10;Description automatically generated">
              <a:extLst>
                <a:ext uri="{FF2B5EF4-FFF2-40B4-BE49-F238E27FC236}">
                  <a16:creationId xmlns:a16="http://schemas.microsoft.com/office/drawing/2014/main" id="{6FEA2EC3-069D-EF09-5D8D-CD33745EBFEF}"/>
                </a:ext>
              </a:extLst>
            </p:cNvPr>
            <p:cNvPicPr>
              <a:picLocks noChangeAspect="1"/>
            </p:cNvPicPr>
            <p:nvPr/>
          </p:nvPicPr>
          <p:blipFill rotWithShape="1">
            <a:blip r:embed="rId8"/>
            <a:srcRect l="12700" t="6185" r="2840" b="9625"/>
            <a:stretch/>
          </p:blipFill>
          <p:spPr>
            <a:xfrm>
              <a:off x="1051844" y="3247497"/>
              <a:ext cx="4025414" cy="2520408"/>
            </a:xfrm>
            <a:prstGeom prst="rect">
              <a:avLst/>
            </a:prstGeom>
          </p:spPr>
        </p:pic>
      </p:grpSp>
      <p:cxnSp>
        <p:nvCxnSpPr>
          <p:cNvPr id="7" name="Connecteur droit 6">
            <a:extLst>
              <a:ext uri="{FF2B5EF4-FFF2-40B4-BE49-F238E27FC236}">
                <a16:creationId xmlns:a16="http://schemas.microsoft.com/office/drawing/2014/main" id="{D102AD54-136F-1B9E-E6D4-7D5A5C303A70}"/>
              </a:ext>
            </a:extLst>
          </p:cNvPr>
          <p:cNvCxnSpPr/>
          <p:nvPr/>
        </p:nvCxnSpPr>
        <p:spPr>
          <a:xfrm>
            <a:off x="6044518" y="0"/>
            <a:ext cx="0" cy="6858000"/>
          </a:xfrm>
          <a:prstGeom prst="line">
            <a:avLst/>
          </a:prstGeom>
          <a:ln w="25400">
            <a:solidFill>
              <a:schemeClr val="accent3">
                <a:lumMod val="40000"/>
                <a:lumOff val="60000"/>
              </a:schemeClr>
            </a:solidFill>
            <a:prstDash val="sysDot"/>
            <a:round/>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50A6D332-98AA-0AA4-B20C-309A0D9FB246}"/>
              </a:ext>
            </a:extLst>
          </p:cNvPr>
          <p:cNvGrpSpPr/>
          <p:nvPr/>
        </p:nvGrpSpPr>
        <p:grpSpPr>
          <a:xfrm>
            <a:off x="6288434" y="2709186"/>
            <a:ext cx="5806879" cy="3531846"/>
            <a:chOff x="6288434" y="2950191"/>
            <a:chExt cx="5806879" cy="3531846"/>
          </a:xfrm>
        </p:grpSpPr>
        <p:pic>
          <p:nvPicPr>
            <p:cNvPr id="18" name="Picture 17">
              <a:extLst>
                <a:ext uri="{FF2B5EF4-FFF2-40B4-BE49-F238E27FC236}">
                  <a16:creationId xmlns:a16="http://schemas.microsoft.com/office/drawing/2014/main" id="{5CE1A4AD-270D-06AB-1D34-3C9C9FD9BAAD}"/>
                </a:ext>
              </a:extLst>
            </p:cNvPr>
            <p:cNvPicPr>
              <a:picLocks noChangeAspect="1"/>
            </p:cNvPicPr>
            <p:nvPr/>
          </p:nvPicPr>
          <p:blipFill>
            <a:blip r:embed="rId7"/>
            <a:stretch>
              <a:fillRect/>
            </a:stretch>
          </p:blipFill>
          <p:spPr>
            <a:xfrm>
              <a:off x="6288434" y="2950191"/>
              <a:ext cx="5806879" cy="3531846"/>
            </a:xfrm>
            <a:prstGeom prst="rect">
              <a:avLst/>
            </a:prstGeom>
          </p:spPr>
        </p:pic>
        <p:pic>
          <p:nvPicPr>
            <p:cNvPr id="26" name="Picture 25" descr="Graphical user interface, website&#10;&#10;Description automatically generated">
              <a:extLst>
                <a:ext uri="{FF2B5EF4-FFF2-40B4-BE49-F238E27FC236}">
                  <a16:creationId xmlns:a16="http://schemas.microsoft.com/office/drawing/2014/main" id="{AF20859C-C7C6-53D0-C3F1-069F48FC8DA7}"/>
                </a:ext>
              </a:extLst>
            </p:cNvPr>
            <p:cNvPicPr>
              <a:picLocks noChangeAspect="1"/>
            </p:cNvPicPr>
            <p:nvPr/>
          </p:nvPicPr>
          <p:blipFill rotWithShape="1">
            <a:blip r:embed="rId9"/>
            <a:srcRect l="12645" t="8293" r="3994" b="8599"/>
            <a:stretch/>
          </p:blipFill>
          <p:spPr>
            <a:xfrm>
              <a:off x="7129142" y="3266736"/>
              <a:ext cx="4026030" cy="2521169"/>
            </a:xfrm>
            <a:prstGeom prst="rect">
              <a:avLst/>
            </a:prstGeom>
          </p:spPr>
        </p:pic>
      </p:grpSp>
      <p:grpSp>
        <p:nvGrpSpPr>
          <p:cNvPr id="36" name="Group 35">
            <a:extLst>
              <a:ext uri="{FF2B5EF4-FFF2-40B4-BE49-F238E27FC236}">
                <a16:creationId xmlns:a16="http://schemas.microsoft.com/office/drawing/2014/main" id="{ADA7258D-255B-1366-BA98-A69566B55EB5}"/>
              </a:ext>
            </a:extLst>
          </p:cNvPr>
          <p:cNvGrpSpPr/>
          <p:nvPr/>
        </p:nvGrpSpPr>
        <p:grpSpPr>
          <a:xfrm>
            <a:off x="949841" y="1811005"/>
            <a:ext cx="645043" cy="645043"/>
            <a:chOff x="949841" y="1835888"/>
            <a:chExt cx="645043" cy="645043"/>
          </a:xfrm>
        </p:grpSpPr>
        <p:sp>
          <p:nvSpPr>
            <p:cNvPr id="27" name="Oval 26">
              <a:extLst>
                <a:ext uri="{FF2B5EF4-FFF2-40B4-BE49-F238E27FC236}">
                  <a16:creationId xmlns:a16="http://schemas.microsoft.com/office/drawing/2014/main" id="{A1530007-75EC-A989-BDD8-50A8C05CCD21}"/>
                </a:ext>
              </a:extLst>
            </p:cNvPr>
            <p:cNvSpPr/>
            <p:nvPr/>
          </p:nvSpPr>
          <p:spPr>
            <a:xfrm>
              <a:off x="949841" y="1835888"/>
              <a:ext cx="645043" cy="64504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31" name="Graphic 30">
              <a:extLst>
                <a:ext uri="{FF2B5EF4-FFF2-40B4-BE49-F238E27FC236}">
                  <a16:creationId xmlns:a16="http://schemas.microsoft.com/office/drawing/2014/main" id="{F2894DCE-6B0E-9C7F-EAE2-49A117D1183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6118" y="1967779"/>
              <a:ext cx="502057" cy="408892"/>
            </a:xfrm>
            <a:prstGeom prst="rect">
              <a:avLst/>
            </a:prstGeom>
          </p:spPr>
        </p:pic>
      </p:grpSp>
      <p:grpSp>
        <p:nvGrpSpPr>
          <p:cNvPr id="37" name="Group 36">
            <a:extLst>
              <a:ext uri="{FF2B5EF4-FFF2-40B4-BE49-F238E27FC236}">
                <a16:creationId xmlns:a16="http://schemas.microsoft.com/office/drawing/2014/main" id="{919E4B84-A6F4-EBC1-E639-E2CFAF2626A0}"/>
              </a:ext>
            </a:extLst>
          </p:cNvPr>
          <p:cNvGrpSpPr/>
          <p:nvPr/>
        </p:nvGrpSpPr>
        <p:grpSpPr>
          <a:xfrm>
            <a:off x="9239692" y="1821637"/>
            <a:ext cx="645043" cy="645043"/>
            <a:chOff x="9239692" y="1846520"/>
            <a:chExt cx="645043" cy="645043"/>
          </a:xfrm>
        </p:grpSpPr>
        <p:sp>
          <p:nvSpPr>
            <p:cNvPr id="32" name="Oval 31">
              <a:extLst>
                <a:ext uri="{FF2B5EF4-FFF2-40B4-BE49-F238E27FC236}">
                  <a16:creationId xmlns:a16="http://schemas.microsoft.com/office/drawing/2014/main" id="{41605853-328C-78C6-7322-52F4091E0F1B}"/>
                </a:ext>
              </a:extLst>
            </p:cNvPr>
            <p:cNvSpPr/>
            <p:nvPr/>
          </p:nvSpPr>
          <p:spPr>
            <a:xfrm>
              <a:off x="9239692" y="1846520"/>
              <a:ext cx="645043" cy="64504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33" name="Graphic 32">
              <a:extLst>
                <a:ext uri="{FF2B5EF4-FFF2-40B4-BE49-F238E27FC236}">
                  <a16:creationId xmlns:a16="http://schemas.microsoft.com/office/drawing/2014/main" id="{5855FA5A-A7AC-1EB6-E520-CF9C3DFA272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25969" y="1978411"/>
              <a:ext cx="502057" cy="408892"/>
            </a:xfrm>
            <a:prstGeom prst="rect">
              <a:avLst/>
            </a:prstGeom>
          </p:spPr>
        </p:pic>
      </p:grpSp>
      <p:grpSp>
        <p:nvGrpSpPr>
          <p:cNvPr id="35" name="Group 34">
            <a:extLst>
              <a:ext uri="{FF2B5EF4-FFF2-40B4-BE49-F238E27FC236}">
                <a16:creationId xmlns:a16="http://schemas.microsoft.com/office/drawing/2014/main" id="{594E3BBF-2510-A1A1-E9EE-6F87A73370A9}"/>
              </a:ext>
            </a:extLst>
          </p:cNvPr>
          <p:cNvGrpSpPr/>
          <p:nvPr/>
        </p:nvGrpSpPr>
        <p:grpSpPr>
          <a:xfrm>
            <a:off x="7024576" y="1811001"/>
            <a:ext cx="645043" cy="645043"/>
            <a:chOff x="7024576" y="1765004"/>
            <a:chExt cx="645043" cy="645043"/>
          </a:xfrm>
        </p:grpSpPr>
        <p:sp>
          <p:nvSpPr>
            <p:cNvPr id="34" name="Oval 33">
              <a:extLst>
                <a:ext uri="{FF2B5EF4-FFF2-40B4-BE49-F238E27FC236}">
                  <a16:creationId xmlns:a16="http://schemas.microsoft.com/office/drawing/2014/main" id="{A0A8497E-AAFF-5975-FACD-6795D2E88C39}"/>
                </a:ext>
              </a:extLst>
            </p:cNvPr>
            <p:cNvSpPr/>
            <p:nvPr/>
          </p:nvSpPr>
          <p:spPr>
            <a:xfrm>
              <a:off x="7024576" y="1765004"/>
              <a:ext cx="645043" cy="64504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29" name="Graphic 28">
              <a:extLst>
                <a:ext uri="{FF2B5EF4-FFF2-40B4-BE49-F238E27FC236}">
                  <a16:creationId xmlns:a16="http://schemas.microsoft.com/office/drawing/2014/main" id="{2BDD258C-B9DF-78E8-50DA-5C92ECA91CB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163686" y="1842977"/>
              <a:ext cx="366983" cy="474920"/>
            </a:xfrm>
            <a:prstGeom prst="rect">
              <a:avLst/>
            </a:prstGeom>
          </p:spPr>
        </p:pic>
      </p:grpSp>
    </p:spTree>
    <p:extLst>
      <p:ext uri="{BB962C8B-B14F-4D97-AF65-F5344CB8AC3E}">
        <p14:creationId xmlns:p14="http://schemas.microsoft.com/office/powerpoint/2010/main" val="754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B3AB96-B16C-B93F-92ED-62BE3E860330}"/>
              </a:ext>
            </a:extLst>
          </p:cNvPr>
          <p:cNvPicPr>
            <a:picLocks noChangeAspect="1"/>
          </p:cNvPicPr>
          <p:nvPr/>
        </p:nvPicPr>
        <p:blipFill>
          <a:blip r:embed="rId3"/>
          <a:stretch>
            <a:fillRect/>
          </a:stretch>
        </p:blipFill>
        <p:spPr>
          <a:xfrm>
            <a:off x="1804792" y="1622738"/>
            <a:ext cx="8428819" cy="5126556"/>
          </a:xfrm>
          <a:prstGeom prst="rect">
            <a:avLst/>
          </a:prstGeom>
        </p:spPr>
      </p:pic>
      <p:sp>
        <p:nvSpPr>
          <p:cNvPr id="5" name="Titre 1">
            <a:extLst>
              <a:ext uri="{FF2B5EF4-FFF2-40B4-BE49-F238E27FC236}">
                <a16:creationId xmlns:a16="http://schemas.microsoft.com/office/drawing/2014/main" id="{8F7DE6CF-D5B9-5A1F-8ABC-ACDFD1C53046}"/>
              </a:ext>
            </a:extLst>
          </p:cNvPr>
          <p:cNvSpPr>
            <a:spLocks noGrp="1"/>
          </p:cNvSpPr>
          <p:nvPr>
            <p:ph type="title"/>
          </p:nvPr>
        </p:nvSpPr>
        <p:spPr>
          <a:xfrm>
            <a:off x="766763" y="501446"/>
            <a:ext cx="4558121" cy="579164"/>
          </a:xfrm>
        </p:spPr>
        <p:txBody>
          <a:bodyPr/>
          <a:lstStyle/>
          <a:p>
            <a:r>
              <a:rPr lang="fr-CA" sz="3200" dirty="0">
                <a:solidFill>
                  <a:srgbClr val="0070C0"/>
                </a:solidFill>
                <a:hlinkClick r:id="rId4"/>
              </a:rPr>
              <a:t>educaloi.qc.ca</a:t>
            </a:r>
            <a:endParaRPr lang="fr-CA" sz="3200">
              <a:solidFill>
                <a:srgbClr val="0070C0"/>
              </a:solidFill>
              <a:cs typeface="Arial"/>
            </a:endParaRPr>
          </a:p>
        </p:txBody>
      </p:sp>
      <p:pic>
        <p:nvPicPr>
          <p:cNvPr id="12" name="Picture 11" descr="Diagram&#10;&#10;Description automatically generated">
            <a:extLst>
              <a:ext uri="{FF2B5EF4-FFF2-40B4-BE49-F238E27FC236}">
                <a16:creationId xmlns:a16="http://schemas.microsoft.com/office/drawing/2014/main" id="{52339AAE-1CEF-6A08-AD0B-E86200AA3DE8}"/>
              </a:ext>
            </a:extLst>
          </p:cNvPr>
          <p:cNvPicPr>
            <a:picLocks noChangeAspect="1"/>
          </p:cNvPicPr>
          <p:nvPr/>
        </p:nvPicPr>
        <p:blipFill>
          <a:blip r:embed="rId5"/>
          <a:stretch>
            <a:fillRect/>
          </a:stretch>
        </p:blipFill>
        <p:spPr>
          <a:xfrm>
            <a:off x="3285519" y="2099258"/>
            <a:ext cx="5378929" cy="3631842"/>
          </a:xfrm>
          <a:prstGeom prst="rect">
            <a:avLst/>
          </a:prstGeom>
        </p:spPr>
      </p:pic>
    </p:spTree>
    <p:extLst>
      <p:ext uri="{BB962C8B-B14F-4D97-AF65-F5344CB8AC3E}">
        <p14:creationId xmlns:p14="http://schemas.microsoft.com/office/powerpoint/2010/main" val="168483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Le chauffage et le logement">
            <a:hlinkClick r:id="" action="ppaction://media"/>
            <a:extLst>
              <a:ext uri="{FF2B5EF4-FFF2-40B4-BE49-F238E27FC236}">
                <a16:creationId xmlns:a16="http://schemas.microsoft.com/office/drawing/2014/main" id="{6B3CE9D1-2CC6-1FBF-A5D2-30A5A4E935B0}"/>
              </a:ext>
            </a:extLst>
          </p:cNvPr>
          <p:cNvPicPr>
            <a:picLocks noRot="1" noChangeAspect="1"/>
          </p:cNvPicPr>
          <p:nvPr>
            <a:videoFile r:link="rId1"/>
          </p:nvPr>
        </p:nvPicPr>
        <p:blipFill>
          <a:blip r:embed="rId4"/>
          <a:stretch>
            <a:fillRect/>
          </a:stretch>
        </p:blipFill>
        <p:spPr>
          <a:xfrm>
            <a:off x="1622738" y="815519"/>
            <a:ext cx="8699679" cy="4851372"/>
          </a:xfrm>
          <a:prstGeom prst="rect">
            <a:avLst/>
          </a:prstGeom>
        </p:spPr>
      </p:pic>
    </p:spTree>
    <p:extLst>
      <p:ext uri="{BB962C8B-B14F-4D97-AF65-F5344CB8AC3E}">
        <p14:creationId xmlns:p14="http://schemas.microsoft.com/office/powerpoint/2010/main" val="181681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63136D-CD44-B8FB-1CB1-2B4EABC58363}"/>
              </a:ext>
            </a:extLst>
          </p:cNvPr>
          <p:cNvSpPr>
            <a:spLocks noGrp="1"/>
          </p:cNvSpPr>
          <p:nvPr>
            <p:ph type="title"/>
          </p:nvPr>
        </p:nvSpPr>
        <p:spPr>
          <a:xfrm>
            <a:off x="766763" y="517376"/>
            <a:ext cx="6134944" cy="523923"/>
          </a:xfrm>
        </p:spPr>
        <p:txBody>
          <a:bodyPr/>
          <a:lstStyle/>
          <a:p>
            <a:r>
              <a:rPr lang="fr-CA" sz="3200" dirty="0">
                <a:solidFill>
                  <a:schemeClr val="accent1"/>
                </a:solidFill>
              </a:rPr>
              <a:t>Appel au ...</a:t>
            </a:r>
          </a:p>
        </p:txBody>
      </p:sp>
      <p:sp>
        <p:nvSpPr>
          <p:cNvPr id="13" name="ZoneTexte 12">
            <a:extLst>
              <a:ext uri="{FF2B5EF4-FFF2-40B4-BE49-F238E27FC236}">
                <a16:creationId xmlns:a16="http://schemas.microsoft.com/office/drawing/2014/main" id="{412EDC21-EF35-46EC-E3BA-064C78E959CA}"/>
              </a:ext>
            </a:extLst>
          </p:cNvPr>
          <p:cNvSpPr txBox="1"/>
          <p:nvPr/>
        </p:nvSpPr>
        <p:spPr>
          <a:xfrm>
            <a:off x="663545" y="1648664"/>
            <a:ext cx="10641043" cy="4854470"/>
          </a:xfrm>
          <a:prstGeom prst="rect">
            <a:avLst/>
          </a:prstGeom>
          <a:noFill/>
        </p:spPr>
        <p:txBody>
          <a:bodyPr wrap="square" lIns="91440" tIns="45720" rIns="91440" bIns="45720" rtlCol="0" anchor="t">
            <a:spAutoFit/>
          </a:bodyPr>
          <a:lstStyle/>
          <a:p>
            <a:pPr>
              <a:lnSpc>
                <a:spcPts val="2260"/>
              </a:lnSpc>
              <a:spcAft>
                <a:spcPts val="2400"/>
              </a:spcAft>
            </a:pPr>
            <a:r>
              <a:rPr lang="fr-CA" b="1" dirty="0">
                <a:solidFill>
                  <a:schemeClr val="accent1"/>
                </a:solidFill>
              </a:rPr>
              <a:t>Organisme:</a:t>
            </a:r>
            <a:r>
              <a:rPr lang="fr-CA" dirty="0">
                <a:solidFill>
                  <a:schemeClr val="tx2"/>
                </a:solidFill>
              </a:rPr>
              <a:t>  </a:t>
            </a:r>
            <a:r>
              <a:rPr lang="fr-CA" dirty="0"/>
              <a:t>Bonjour! Merci d’avoir appelé </a:t>
            </a:r>
            <a:r>
              <a:rPr lang="fr-CA" dirty="0">
                <a:ea typeface="+mn-lt"/>
                <a:cs typeface="+mn-lt"/>
              </a:rPr>
              <a:t>____________ .</a:t>
            </a:r>
            <a:r>
              <a:rPr lang="fr-CA" dirty="0"/>
              <a:t>  Comment puis-je vous aider?</a:t>
            </a:r>
          </a:p>
          <a:p>
            <a:pPr>
              <a:lnSpc>
                <a:spcPts val="2260"/>
              </a:lnSpc>
              <a:spcAft>
                <a:spcPts val="2400"/>
              </a:spcAft>
            </a:pPr>
            <a:r>
              <a:rPr lang="fr-CA" b="1" dirty="0">
                <a:solidFill>
                  <a:schemeClr val="accent1"/>
                </a:solidFill>
              </a:rPr>
              <a:t>Locataire:</a:t>
            </a:r>
            <a:r>
              <a:rPr lang="fr-CA" dirty="0"/>
              <a:t>    Je vis un problème dans mon logement. J’aurais quelques questions pour </a:t>
            </a:r>
            <a:br>
              <a:rPr lang="fr-CA" dirty="0"/>
            </a:br>
            <a:r>
              <a:rPr lang="fr-CA" dirty="0"/>
              <a:t>	       mieux comprendre mes droits.</a:t>
            </a:r>
          </a:p>
          <a:p>
            <a:pPr>
              <a:lnSpc>
                <a:spcPts val="2260"/>
              </a:lnSpc>
              <a:spcAft>
                <a:spcPts val="2400"/>
              </a:spcAft>
            </a:pPr>
            <a:r>
              <a:rPr lang="fr-CA" b="1" dirty="0">
                <a:solidFill>
                  <a:schemeClr val="accent1"/>
                </a:solidFill>
                <a:ea typeface="+mn-lt"/>
                <a:cs typeface="+mn-lt"/>
              </a:rPr>
              <a:t>Organisme:  </a:t>
            </a:r>
            <a:r>
              <a:rPr lang="fr-CA" dirty="0"/>
              <a:t>Vous appelez au bon endroit! Quel est votre problème?</a:t>
            </a:r>
            <a:endParaRPr lang="fr-CA" dirty="0">
              <a:cs typeface="Arial"/>
            </a:endParaRPr>
          </a:p>
          <a:p>
            <a:pPr>
              <a:lnSpc>
                <a:spcPts val="2260"/>
              </a:lnSpc>
              <a:spcAft>
                <a:spcPts val="2400"/>
              </a:spcAft>
            </a:pPr>
            <a:r>
              <a:rPr lang="fr-CA" b="1" dirty="0">
                <a:solidFill>
                  <a:schemeClr val="accent1"/>
                </a:solidFill>
              </a:rPr>
              <a:t>Locataire:</a:t>
            </a:r>
            <a:r>
              <a:rPr lang="fr-CA" dirty="0"/>
              <a:t>     J’ai très froid dans mon logement. Ma propriétaire n’a pas mis de chauffage, </a:t>
            </a:r>
            <a:br>
              <a:rPr lang="fr-CA" dirty="0"/>
            </a:br>
            <a:r>
              <a:rPr lang="fr-CA" dirty="0"/>
              <a:t>                      alors que c’est elle qui est responsable de chauffer mon logement. </a:t>
            </a:r>
            <a:br>
              <a:rPr lang="fr-CA" dirty="0"/>
            </a:br>
            <a:r>
              <a:rPr lang="fr-CA" dirty="0"/>
              <a:t>                      À quel _________ doit-elle allumer le chauffage?</a:t>
            </a:r>
            <a:endParaRPr lang="fr-CA" dirty="0">
              <a:cs typeface="Arial"/>
            </a:endParaRPr>
          </a:p>
          <a:p>
            <a:pPr>
              <a:lnSpc>
                <a:spcPts val="2260"/>
              </a:lnSpc>
              <a:spcAft>
                <a:spcPts val="2400"/>
              </a:spcAft>
            </a:pPr>
            <a:r>
              <a:rPr lang="fr-CA" b="1" dirty="0">
                <a:solidFill>
                  <a:schemeClr val="accent1"/>
                </a:solidFill>
                <a:ea typeface="+mn-lt"/>
                <a:cs typeface="+mn-lt"/>
              </a:rPr>
              <a:t>Organisme:</a:t>
            </a:r>
            <a:r>
              <a:rPr lang="fr-CA" dirty="0"/>
              <a:t>  C’est une très bonne question. En fait, la loi n’indique aucune ___________, </a:t>
            </a:r>
            <a:br>
              <a:rPr lang="fr-CA" dirty="0"/>
            </a:br>
            <a:r>
              <a:rPr lang="fr-CA" dirty="0"/>
              <a:t>                      mais lorsque le ou la propriétaire ____________________ du logement, </a:t>
            </a:r>
            <a:br>
              <a:rPr lang="fr-CA" dirty="0"/>
            </a:br>
            <a:r>
              <a:rPr lang="fr-CA" dirty="0"/>
              <a:t>                      il ou elle doit veiller à ce qu’elle soit toujours ______________. </a:t>
            </a:r>
          </a:p>
          <a:p>
            <a:pPr algn="l">
              <a:lnSpc>
                <a:spcPts val="2260"/>
              </a:lnSpc>
              <a:spcAft>
                <a:spcPts val="2400"/>
              </a:spcAft>
            </a:pPr>
            <a:endParaRPr lang="fr-CA" dirty="0"/>
          </a:p>
        </p:txBody>
      </p:sp>
      <p:sp>
        <p:nvSpPr>
          <p:cNvPr id="14" name="ZoneTexte 13">
            <a:extLst>
              <a:ext uri="{FF2B5EF4-FFF2-40B4-BE49-F238E27FC236}">
                <a16:creationId xmlns:a16="http://schemas.microsoft.com/office/drawing/2014/main" id="{2565C79F-7536-38C7-B1CF-18A0B3AEB527}"/>
              </a:ext>
            </a:extLst>
          </p:cNvPr>
          <p:cNvSpPr txBox="1"/>
          <p:nvPr/>
        </p:nvSpPr>
        <p:spPr>
          <a:xfrm>
            <a:off x="8406572" y="4868718"/>
            <a:ext cx="1436914" cy="382385"/>
          </a:xfrm>
          <a:prstGeom prst="rect">
            <a:avLst/>
          </a:prstGeom>
          <a:noFill/>
        </p:spPr>
        <p:txBody>
          <a:bodyPr wrap="square" rtlCol="0">
            <a:spAutoFit/>
          </a:bodyPr>
          <a:lstStyle/>
          <a:p>
            <a:pPr algn="ctr"/>
            <a:r>
              <a:rPr lang="fr-CA" dirty="0">
                <a:solidFill>
                  <a:schemeClr val="accent1"/>
                </a:solidFill>
              </a:rPr>
              <a:t>date précise</a:t>
            </a:r>
          </a:p>
        </p:txBody>
      </p:sp>
      <p:sp>
        <p:nvSpPr>
          <p:cNvPr id="16" name="ZoneTexte 15">
            <a:extLst>
              <a:ext uri="{FF2B5EF4-FFF2-40B4-BE49-F238E27FC236}">
                <a16:creationId xmlns:a16="http://schemas.microsoft.com/office/drawing/2014/main" id="{9BE45A46-0404-7B7A-D4CB-A0F438E0F0F3}"/>
              </a:ext>
            </a:extLst>
          </p:cNvPr>
          <p:cNvSpPr txBox="1"/>
          <p:nvPr/>
        </p:nvSpPr>
        <p:spPr>
          <a:xfrm>
            <a:off x="5510874" y="5160909"/>
            <a:ext cx="2587588" cy="369332"/>
          </a:xfrm>
          <a:prstGeom prst="rect">
            <a:avLst/>
          </a:prstGeom>
          <a:noFill/>
        </p:spPr>
        <p:txBody>
          <a:bodyPr wrap="square" rtlCol="0">
            <a:spAutoFit/>
          </a:bodyPr>
          <a:lstStyle/>
          <a:p>
            <a:pPr algn="ctr"/>
            <a:r>
              <a:rPr lang="fr-CA" dirty="0">
                <a:solidFill>
                  <a:schemeClr val="accent1"/>
                </a:solidFill>
              </a:rPr>
              <a:t>contrôle la température </a:t>
            </a:r>
          </a:p>
        </p:txBody>
      </p:sp>
      <p:sp>
        <p:nvSpPr>
          <p:cNvPr id="17" name="ZoneTexte 16">
            <a:extLst>
              <a:ext uri="{FF2B5EF4-FFF2-40B4-BE49-F238E27FC236}">
                <a16:creationId xmlns:a16="http://schemas.microsoft.com/office/drawing/2014/main" id="{B6D61AFC-1301-8F68-E68E-39180A5AC3FE}"/>
              </a:ext>
            </a:extLst>
          </p:cNvPr>
          <p:cNvSpPr txBox="1"/>
          <p:nvPr/>
        </p:nvSpPr>
        <p:spPr>
          <a:xfrm>
            <a:off x="6949694" y="5461569"/>
            <a:ext cx="1254437" cy="369332"/>
          </a:xfrm>
          <a:prstGeom prst="rect">
            <a:avLst/>
          </a:prstGeom>
          <a:noFill/>
        </p:spPr>
        <p:txBody>
          <a:bodyPr wrap="square" rtlCol="0">
            <a:spAutoFit/>
          </a:bodyPr>
          <a:lstStyle/>
          <a:p>
            <a:pPr algn="ctr"/>
            <a:r>
              <a:rPr lang="fr-CA" dirty="0">
                <a:solidFill>
                  <a:schemeClr val="accent1"/>
                </a:solidFill>
              </a:rPr>
              <a:t>adéquate</a:t>
            </a:r>
          </a:p>
        </p:txBody>
      </p:sp>
      <p:sp>
        <p:nvSpPr>
          <p:cNvPr id="20" name="ZoneTexte 19">
            <a:extLst>
              <a:ext uri="{FF2B5EF4-FFF2-40B4-BE49-F238E27FC236}">
                <a16:creationId xmlns:a16="http://schemas.microsoft.com/office/drawing/2014/main" id="{D84D4668-6147-4C20-221D-8E3CBF456B80}"/>
              </a:ext>
            </a:extLst>
          </p:cNvPr>
          <p:cNvSpPr txBox="1"/>
          <p:nvPr/>
        </p:nvSpPr>
        <p:spPr>
          <a:xfrm>
            <a:off x="2860158" y="4279048"/>
            <a:ext cx="1140909" cy="369332"/>
          </a:xfrm>
          <a:prstGeom prst="rect">
            <a:avLst/>
          </a:prstGeom>
          <a:noFill/>
        </p:spPr>
        <p:txBody>
          <a:bodyPr wrap="square">
            <a:spAutoFit/>
          </a:bodyPr>
          <a:lstStyle/>
          <a:p>
            <a:pPr algn="ctr"/>
            <a:r>
              <a:rPr lang="fr-CA" dirty="0">
                <a:solidFill>
                  <a:schemeClr val="accent1"/>
                </a:solidFill>
              </a:rPr>
              <a:t>moment</a:t>
            </a:r>
          </a:p>
        </p:txBody>
      </p:sp>
      <p:pic>
        <p:nvPicPr>
          <p:cNvPr id="3" name="Picture Placeholder 14" descr="Icon&#10;&#10;Description automatically generated">
            <a:extLst>
              <a:ext uri="{FF2B5EF4-FFF2-40B4-BE49-F238E27FC236}">
                <a16:creationId xmlns:a16="http://schemas.microsoft.com/office/drawing/2014/main" id="{8E8F5FA2-85AF-2DA6-0FEF-A941EDB9C85E}"/>
              </a:ext>
            </a:extLst>
          </p:cNvPr>
          <p:cNvPicPr>
            <a:picLocks noChangeAspect="1"/>
          </p:cNvPicPr>
          <p:nvPr/>
        </p:nvPicPr>
        <p:blipFill>
          <a:blip r:embed="rId3"/>
          <a:srcRect t="1329" b="1329"/>
          <a:stretch>
            <a:fillRect/>
          </a:stretch>
        </p:blipFill>
        <p:spPr>
          <a:xfrm>
            <a:off x="11104942" y="5934709"/>
            <a:ext cx="859896" cy="724883"/>
          </a:xfrm>
          <a:prstGeom prst="rect">
            <a:avLst/>
          </a:prstGeom>
        </p:spPr>
      </p:pic>
      <p:sp>
        <p:nvSpPr>
          <p:cNvPr id="4" name="Espace réservé du texte 2">
            <a:extLst>
              <a:ext uri="{FF2B5EF4-FFF2-40B4-BE49-F238E27FC236}">
                <a16:creationId xmlns:a16="http://schemas.microsoft.com/office/drawing/2014/main" id="{296064CF-8AB1-0069-F49A-C0D3B58AE4B3}"/>
              </a:ext>
            </a:extLst>
          </p:cNvPr>
          <p:cNvSpPr txBox="1">
            <a:spLocks/>
          </p:cNvSpPr>
          <p:nvPr/>
        </p:nvSpPr>
        <p:spPr>
          <a:xfrm>
            <a:off x="11550770" y="5855442"/>
            <a:ext cx="345057"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pPr algn="ctr"/>
            <a:r>
              <a:rPr lang="fr-FR" sz="1800" dirty="0">
                <a:solidFill>
                  <a:schemeClr val="bg1"/>
                </a:solidFill>
                <a:cs typeface="Arial"/>
              </a:rPr>
              <a:t>8</a:t>
            </a:r>
            <a:endParaRPr lang="fr-FR" sz="1800" dirty="0">
              <a:solidFill>
                <a:schemeClr val="bg1"/>
              </a:solidFill>
            </a:endParaRPr>
          </a:p>
        </p:txBody>
      </p:sp>
      <p:sp>
        <p:nvSpPr>
          <p:cNvPr id="5" name="ZoneTexte 19">
            <a:extLst>
              <a:ext uri="{FF2B5EF4-FFF2-40B4-BE49-F238E27FC236}">
                <a16:creationId xmlns:a16="http://schemas.microsoft.com/office/drawing/2014/main" id="{C1655B6D-04F9-BE44-C6C0-62085528D58A}"/>
              </a:ext>
            </a:extLst>
          </p:cNvPr>
          <p:cNvSpPr txBox="1"/>
          <p:nvPr/>
        </p:nvSpPr>
        <p:spPr>
          <a:xfrm>
            <a:off x="5394012" y="1574834"/>
            <a:ext cx="1070266" cy="369332"/>
          </a:xfrm>
          <a:prstGeom prst="rect">
            <a:avLst/>
          </a:prstGeom>
          <a:noFill/>
        </p:spPr>
        <p:txBody>
          <a:bodyPr wrap="square">
            <a:spAutoFit/>
          </a:bodyPr>
          <a:lstStyle/>
          <a:p>
            <a:pPr algn="ctr"/>
            <a:r>
              <a:rPr lang="fr-CA" dirty="0">
                <a:solidFill>
                  <a:schemeClr val="accent1"/>
                </a:solidFill>
              </a:rPr>
              <a:t>…</a:t>
            </a:r>
          </a:p>
        </p:txBody>
      </p:sp>
      <p:grpSp>
        <p:nvGrpSpPr>
          <p:cNvPr id="6" name="Groupe 1">
            <a:extLst>
              <a:ext uri="{FF2B5EF4-FFF2-40B4-BE49-F238E27FC236}">
                <a16:creationId xmlns:a16="http://schemas.microsoft.com/office/drawing/2014/main" id="{3C7C978A-DA82-890A-31C5-54597BA90D34}"/>
              </a:ext>
            </a:extLst>
          </p:cNvPr>
          <p:cNvGrpSpPr/>
          <p:nvPr/>
        </p:nvGrpSpPr>
        <p:grpSpPr>
          <a:xfrm>
            <a:off x="10247816" y="457200"/>
            <a:ext cx="1414895" cy="1414895"/>
            <a:chOff x="8640689" y="2800350"/>
            <a:chExt cx="2286000" cy="2286000"/>
          </a:xfrm>
        </p:grpSpPr>
        <p:sp>
          <p:nvSpPr>
            <p:cNvPr id="7" name="Ellipse 5">
              <a:extLst>
                <a:ext uri="{FF2B5EF4-FFF2-40B4-BE49-F238E27FC236}">
                  <a16:creationId xmlns:a16="http://schemas.microsoft.com/office/drawing/2014/main" id="{833970FD-FEA1-1EC3-577F-41E72BA9329B}"/>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8" name="Graphique 8">
              <a:extLst>
                <a:ext uri="{FF2B5EF4-FFF2-40B4-BE49-F238E27FC236}">
                  <a16:creationId xmlns:a16="http://schemas.microsoft.com/office/drawing/2014/main" id="{99BEA964-427E-9C5D-907B-02970F5D4B1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857383" y="3017044"/>
              <a:ext cx="1852613" cy="1852613"/>
            </a:xfrm>
            <a:prstGeom prst="rect">
              <a:avLst/>
            </a:prstGeom>
          </p:spPr>
        </p:pic>
      </p:grpSp>
    </p:spTree>
    <p:extLst>
      <p:ext uri="{BB962C8B-B14F-4D97-AF65-F5344CB8AC3E}">
        <p14:creationId xmlns:p14="http://schemas.microsoft.com/office/powerpoint/2010/main" val="129881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2534F16-CE4B-AE87-98EA-E6E57E3F723A}"/>
              </a:ext>
            </a:extLst>
          </p:cNvPr>
          <p:cNvSpPr>
            <a:spLocks noGrp="1"/>
          </p:cNvSpPr>
          <p:nvPr>
            <p:ph sz="quarter" idx="15"/>
          </p:nvPr>
        </p:nvSpPr>
        <p:spPr>
          <a:xfrm>
            <a:off x="766763" y="891751"/>
            <a:ext cx="10537825" cy="6147002"/>
          </a:xfrm>
        </p:spPr>
        <p:txBody>
          <a:bodyPr vert="horz" lIns="0" tIns="0" rIns="0" bIns="0" rtlCol="0" anchor="t">
            <a:noAutofit/>
          </a:bodyPr>
          <a:lstStyle/>
          <a:p>
            <a:pPr>
              <a:lnSpc>
                <a:spcPts val="2460"/>
              </a:lnSpc>
              <a:spcBef>
                <a:spcPts val="0"/>
              </a:spcBef>
              <a:spcAft>
                <a:spcPts val="2400"/>
              </a:spcAft>
            </a:pPr>
            <a:r>
              <a:rPr lang="fr-CA" sz="1800" b="1" dirty="0">
                <a:solidFill>
                  <a:schemeClr val="accent1"/>
                </a:solidFill>
              </a:rPr>
              <a:t>Locataire:  </a:t>
            </a:r>
            <a:r>
              <a:rPr lang="fr-CA" sz="1800" dirty="0"/>
              <a:t>  Qu’est-ce qu’une température adéquate?</a:t>
            </a:r>
          </a:p>
          <a:p>
            <a:pPr>
              <a:lnSpc>
                <a:spcPts val="2460"/>
              </a:lnSpc>
              <a:spcBef>
                <a:spcPts val="0"/>
              </a:spcBef>
              <a:spcAft>
                <a:spcPts val="2400"/>
              </a:spcAft>
            </a:pPr>
            <a:r>
              <a:rPr lang="fr-CA" sz="1800" b="1" dirty="0">
                <a:solidFill>
                  <a:schemeClr val="accent1"/>
                </a:solidFill>
                <a:ea typeface="+mn-lt"/>
                <a:cs typeface="+mn-lt"/>
              </a:rPr>
              <a:t>Organisme:</a:t>
            </a:r>
            <a:r>
              <a:rPr lang="fr-CA" sz="1800" dirty="0"/>
              <a:t> Selon le Tribunal administratif du logement (TAL), c’est une température en haut </a:t>
            </a:r>
            <a:br>
              <a:rPr lang="fr-CA" sz="1800" dirty="0"/>
            </a:br>
            <a:r>
              <a:rPr lang="fr-CA" sz="1800" dirty="0"/>
              <a:t>                     d’environ __________________, dans des ___________ climatiques normales. </a:t>
            </a:r>
            <a:endParaRPr lang="fr-CA" dirty="0"/>
          </a:p>
          <a:p>
            <a:pPr>
              <a:lnSpc>
                <a:spcPts val="2460"/>
              </a:lnSpc>
              <a:spcBef>
                <a:spcPts val="0"/>
              </a:spcBef>
              <a:spcAft>
                <a:spcPts val="2400"/>
              </a:spcAft>
            </a:pPr>
            <a:r>
              <a:rPr lang="fr-CA" sz="1800" b="1" dirty="0">
                <a:solidFill>
                  <a:schemeClr val="accent1"/>
                </a:solidFill>
                <a:ea typeface="+mn-lt"/>
                <a:cs typeface="+mn-lt"/>
              </a:rPr>
              <a:t>Locataire:   </a:t>
            </a:r>
            <a:r>
              <a:rPr lang="fr-CA" sz="1800" dirty="0"/>
              <a:t> Quelles sont mes options pour régler mon problème?</a:t>
            </a:r>
            <a:endParaRPr lang="fr-CA" dirty="0">
              <a:cs typeface="Arial"/>
            </a:endParaRPr>
          </a:p>
          <a:p>
            <a:pPr>
              <a:lnSpc>
                <a:spcPts val="2460"/>
              </a:lnSpc>
              <a:spcBef>
                <a:spcPts val="0"/>
              </a:spcBef>
              <a:spcAft>
                <a:spcPts val="2400"/>
              </a:spcAft>
            </a:pPr>
            <a:r>
              <a:rPr lang="fr-CA" sz="1800" b="1" dirty="0">
                <a:solidFill>
                  <a:schemeClr val="accent1"/>
                </a:solidFill>
                <a:ea typeface="+mn-lt"/>
                <a:cs typeface="+mn-lt"/>
              </a:rPr>
              <a:t>Organisme:</a:t>
            </a:r>
            <a:r>
              <a:rPr lang="fr-CA" sz="1800" dirty="0"/>
              <a:t> Vous pouvez ________ votre propriétaire que votre logement n’est pas suffisamment</a:t>
            </a:r>
            <a:br>
              <a:rPr lang="fr-CA" sz="1800" dirty="0"/>
            </a:br>
            <a:r>
              <a:rPr lang="fr-CA" sz="1800" dirty="0"/>
              <a:t>                      ______. S’il n’agit pas, vous pouvez contacter le </a:t>
            </a:r>
            <a:r>
              <a:rPr lang="fr-CA" sz="1800" dirty="0">
                <a:ea typeface="+mn-lt"/>
                <a:cs typeface="+mn-lt"/>
              </a:rPr>
              <a:t>____________________________.</a:t>
            </a:r>
            <a:r>
              <a:rPr lang="fr-CA" sz="1800" dirty="0"/>
              <a:t>  </a:t>
            </a:r>
            <a:br>
              <a:rPr lang="fr-CA" sz="1800" dirty="0"/>
            </a:br>
            <a:r>
              <a:rPr lang="fr-CA" sz="1800" dirty="0"/>
              <a:t>                      Ils pourront vous expliquer les prochaines étapes pour _____________________ </a:t>
            </a:r>
            <a:br>
              <a:rPr lang="fr-CA" dirty="0"/>
            </a:br>
            <a:r>
              <a:rPr lang="fr-CA" dirty="0"/>
              <a:t>	     </a:t>
            </a:r>
            <a:r>
              <a:rPr lang="fr-CA" sz="1800" dirty="0"/>
              <a:t>au Tribunal administratif </a:t>
            </a:r>
            <a:r>
              <a:rPr lang="fr-CA" sz="1800"/>
              <a:t>du logement. </a:t>
            </a:r>
            <a:endParaRPr lang="fr-CA" sz="1800" dirty="0">
              <a:cs typeface="Arial"/>
            </a:endParaRPr>
          </a:p>
          <a:p>
            <a:pPr>
              <a:lnSpc>
                <a:spcPts val="2460"/>
              </a:lnSpc>
              <a:spcBef>
                <a:spcPts val="0"/>
              </a:spcBef>
              <a:spcAft>
                <a:spcPts val="2400"/>
              </a:spcAft>
            </a:pPr>
            <a:r>
              <a:rPr lang="fr-CA" sz="1800" b="1" dirty="0">
                <a:solidFill>
                  <a:schemeClr val="accent1"/>
                </a:solidFill>
              </a:rPr>
              <a:t>Locataire:   </a:t>
            </a:r>
            <a:r>
              <a:rPr lang="fr-CA" sz="1800" dirty="0"/>
              <a:t> Merci beaucoup pour ces réponses.</a:t>
            </a:r>
            <a:endParaRPr lang="fr-CA" sz="1800" dirty="0">
              <a:cs typeface="Arial"/>
            </a:endParaRPr>
          </a:p>
          <a:p>
            <a:pPr>
              <a:lnSpc>
                <a:spcPts val="2460"/>
              </a:lnSpc>
              <a:spcBef>
                <a:spcPts val="0"/>
              </a:spcBef>
              <a:spcAft>
                <a:spcPts val="2400"/>
              </a:spcAft>
            </a:pPr>
            <a:r>
              <a:rPr lang="fr-CA" sz="1800" b="1" dirty="0">
                <a:solidFill>
                  <a:schemeClr val="accent1"/>
                </a:solidFill>
                <a:ea typeface="+mn-lt"/>
                <a:cs typeface="+mn-lt"/>
              </a:rPr>
              <a:t>Organisme:</a:t>
            </a:r>
            <a:r>
              <a:rPr lang="fr-CA" sz="1800" dirty="0"/>
              <a:t> N’hésitez pas à nous rappeler si vous avez d’autres questions. Bonne journée!</a:t>
            </a:r>
            <a:endParaRPr lang="fr-CA" dirty="0"/>
          </a:p>
          <a:p>
            <a:pPr>
              <a:lnSpc>
                <a:spcPts val="2460"/>
              </a:lnSpc>
              <a:spcBef>
                <a:spcPts val="0"/>
              </a:spcBef>
              <a:spcAft>
                <a:spcPts val="2400"/>
              </a:spcAft>
            </a:pPr>
            <a:r>
              <a:rPr lang="fr-CA" sz="1800" b="1" dirty="0">
                <a:solidFill>
                  <a:schemeClr val="accent1"/>
                </a:solidFill>
              </a:rPr>
              <a:t>Locataire:</a:t>
            </a:r>
            <a:r>
              <a:rPr lang="fr-CA" sz="1800" dirty="0"/>
              <a:t>    Bonne journée! </a:t>
            </a:r>
          </a:p>
        </p:txBody>
      </p:sp>
      <p:sp>
        <p:nvSpPr>
          <p:cNvPr id="9" name="ZoneTexte 8">
            <a:extLst>
              <a:ext uri="{FF2B5EF4-FFF2-40B4-BE49-F238E27FC236}">
                <a16:creationId xmlns:a16="http://schemas.microsoft.com/office/drawing/2014/main" id="{8C9E6216-4866-DA0A-9B9B-C838D89981F4}"/>
              </a:ext>
            </a:extLst>
          </p:cNvPr>
          <p:cNvSpPr txBox="1"/>
          <p:nvPr/>
        </p:nvSpPr>
        <p:spPr>
          <a:xfrm>
            <a:off x="3155069" y="1775072"/>
            <a:ext cx="2161309" cy="369332"/>
          </a:xfrm>
          <a:prstGeom prst="rect">
            <a:avLst/>
          </a:prstGeom>
          <a:noFill/>
        </p:spPr>
        <p:txBody>
          <a:bodyPr wrap="square" rtlCol="0">
            <a:spAutoFit/>
          </a:bodyPr>
          <a:lstStyle/>
          <a:p>
            <a:pPr algn="ctr"/>
            <a:r>
              <a:rPr lang="fr-CA" dirty="0">
                <a:solidFill>
                  <a:schemeClr val="accent1"/>
                </a:solidFill>
              </a:rPr>
              <a:t>21 degrés Celsius</a:t>
            </a:r>
          </a:p>
        </p:txBody>
      </p:sp>
      <p:sp>
        <p:nvSpPr>
          <p:cNvPr id="10" name="ZoneTexte 9">
            <a:extLst>
              <a:ext uri="{FF2B5EF4-FFF2-40B4-BE49-F238E27FC236}">
                <a16:creationId xmlns:a16="http://schemas.microsoft.com/office/drawing/2014/main" id="{DA62FC6D-5ACA-B104-D1F4-2E87CAD5C8A4}"/>
              </a:ext>
            </a:extLst>
          </p:cNvPr>
          <p:cNvSpPr txBox="1"/>
          <p:nvPr/>
        </p:nvSpPr>
        <p:spPr>
          <a:xfrm>
            <a:off x="6594417" y="1775072"/>
            <a:ext cx="1237014" cy="369332"/>
          </a:xfrm>
          <a:prstGeom prst="rect">
            <a:avLst/>
          </a:prstGeom>
          <a:noFill/>
        </p:spPr>
        <p:txBody>
          <a:bodyPr wrap="square" rtlCol="0">
            <a:spAutoFit/>
          </a:bodyPr>
          <a:lstStyle/>
          <a:p>
            <a:pPr algn="ctr"/>
            <a:r>
              <a:rPr lang="fr-CA" dirty="0">
                <a:solidFill>
                  <a:schemeClr val="accent1"/>
                </a:solidFill>
              </a:rPr>
              <a:t>conditions</a:t>
            </a:r>
          </a:p>
        </p:txBody>
      </p:sp>
      <p:sp>
        <p:nvSpPr>
          <p:cNvPr id="11" name="ZoneTexte 10">
            <a:extLst>
              <a:ext uri="{FF2B5EF4-FFF2-40B4-BE49-F238E27FC236}">
                <a16:creationId xmlns:a16="http://schemas.microsoft.com/office/drawing/2014/main" id="{506AC326-8115-DD3B-A13F-CB837373E8CB}"/>
              </a:ext>
            </a:extLst>
          </p:cNvPr>
          <p:cNvSpPr txBox="1"/>
          <p:nvPr/>
        </p:nvSpPr>
        <p:spPr>
          <a:xfrm>
            <a:off x="3452037" y="3009636"/>
            <a:ext cx="1084521" cy="369332"/>
          </a:xfrm>
          <a:prstGeom prst="rect">
            <a:avLst/>
          </a:prstGeom>
          <a:noFill/>
        </p:spPr>
        <p:txBody>
          <a:bodyPr wrap="square" rtlCol="0">
            <a:spAutoFit/>
          </a:bodyPr>
          <a:lstStyle/>
          <a:p>
            <a:pPr algn="ctr"/>
            <a:r>
              <a:rPr lang="fr-CA" dirty="0">
                <a:solidFill>
                  <a:schemeClr val="accent1"/>
                </a:solidFill>
              </a:rPr>
              <a:t>aviser</a:t>
            </a:r>
          </a:p>
        </p:txBody>
      </p:sp>
      <p:sp>
        <p:nvSpPr>
          <p:cNvPr id="12" name="ZoneTexte 11">
            <a:extLst>
              <a:ext uri="{FF2B5EF4-FFF2-40B4-BE49-F238E27FC236}">
                <a16:creationId xmlns:a16="http://schemas.microsoft.com/office/drawing/2014/main" id="{79785A7E-4527-BC6E-A4B2-E1ECA9E680D0}"/>
              </a:ext>
            </a:extLst>
          </p:cNvPr>
          <p:cNvSpPr txBox="1"/>
          <p:nvPr/>
        </p:nvSpPr>
        <p:spPr>
          <a:xfrm>
            <a:off x="2054408" y="3331211"/>
            <a:ext cx="954607" cy="369332"/>
          </a:xfrm>
          <a:prstGeom prst="rect">
            <a:avLst/>
          </a:prstGeom>
          <a:noFill/>
        </p:spPr>
        <p:txBody>
          <a:bodyPr wrap="square" rtlCol="0">
            <a:spAutoFit/>
          </a:bodyPr>
          <a:lstStyle/>
          <a:p>
            <a:pPr algn="ctr"/>
            <a:r>
              <a:rPr lang="fr-CA" dirty="0">
                <a:solidFill>
                  <a:schemeClr val="accent1"/>
                </a:solidFill>
              </a:rPr>
              <a:t>chauffé</a:t>
            </a:r>
          </a:p>
        </p:txBody>
      </p:sp>
      <p:sp>
        <p:nvSpPr>
          <p:cNvPr id="13" name="ZoneTexte 12">
            <a:extLst>
              <a:ext uri="{FF2B5EF4-FFF2-40B4-BE49-F238E27FC236}">
                <a16:creationId xmlns:a16="http://schemas.microsoft.com/office/drawing/2014/main" id="{AD0B42C5-C862-1A6F-A38D-CB4851F44229}"/>
              </a:ext>
            </a:extLst>
          </p:cNvPr>
          <p:cNvSpPr txBox="1"/>
          <p:nvPr/>
        </p:nvSpPr>
        <p:spPr>
          <a:xfrm>
            <a:off x="7705193" y="3648897"/>
            <a:ext cx="2858142" cy="369332"/>
          </a:xfrm>
          <a:prstGeom prst="rect">
            <a:avLst/>
          </a:prstGeom>
          <a:noFill/>
        </p:spPr>
        <p:txBody>
          <a:bodyPr wrap="square" rtlCol="0">
            <a:spAutoFit/>
          </a:bodyPr>
          <a:lstStyle/>
          <a:p>
            <a:pPr algn="ctr"/>
            <a:r>
              <a:rPr lang="fr-CA" dirty="0">
                <a:solidFill>
                  <a:schemeClr val="accent1"/>
                </a:solidFill>
              </a:rPr>
              <a:t>déposer une plainte</a:t>
            </a:r>
          </a:p>
        </p:txBody>
      </p:sp>
      <p:sp>
        <p:nvSpPr>
          <p:cNvPr id="14" name="ZoneTexte 13">
            <a:extLst>
              <a:ext uri="{FF2B5EF4-FFF2-40B4-BE49-F238E27FC236}">
                <a16:creationId xmlns:a16="http://schemas.microsoft.com/office/drawing/2014/main" id="{948C402E-4247-8536-D36F-ABA0A6F1B149}"/>
              </a:ext>
            </a:extLst>
          </p:cNvPr>
          <p:cNvSpPr txBox="1"/>
          <p:nvPr/>
        </p:nvSpPr>
        <p:spPr>
          <a:xfrm>
            <a:off x="7030709" y="3330090"/>
            <a:ext cx="3728852" cy="369332"/>
          </a:xfrm>
          <a:prstGeom prst="rect">
            <a:avLst/>
          </a:prstGeom>
          <a:noFill/>
        </p:spPr>
        <p:txBody>
          <a:bodyPr wrap="square" rtlCol="0">
            <a:spAutoFit/>
          </a:bodyPr>
          <a:lstStyle/>
          <a:p>
            <a:pPr algn="ctr"/>
            <a:r>
              <a:rPr lang="fr-CA" dirty="0">
                <a:solidFill>
                  <a:schemeClr val="accent1"/>
                </a:solidFill>
              </a:rPr>
              <a:t>Tribunal administratif du logement</a:t>
            </a:r>
          </a:p>
        </p:txBody>
      </p:sp>
      <p:pic>
        <p:nvPicPr>
          <p:cNvPr id="6" name="Picture Placeholder 14" descr="Icon&#10;&#10;Description automatically generated">
            <a:extLst>
              <a:ext uri="{FF2B5EF4-FFF2-40B4-BE49-F238E27FC236}">
                <a16:creationId xmlns:a16="http://schemas.microsoft.com/office/drawing/2014/main" id="{9BC21F24-C8DE-A226-001B-B32DCB4C71CF}"/>
              </a:ext>
            </a:extLst>
          </p:cNvPr>
          <p:cNvPicPr>
            <a:picLocks noChangeAspect="1"/>
          </p:cNvPicPr>
          <p:nvPr/>
        </p:nvPicPr>
        <p:blipFill>
          <a:blip r:embed="rId3"/>
          <a:srcRect t="1329" b="1329"/>
          <a:stretch>
            <a:fillRect/>
          </a:stretch>
        </p:blipFill>
        <p:spPr>
          <a:xfrm>
            <a:off x="11104942" y="5934709"/>
            <a:ext cx="859896" cy="724883"/>
          </a:xfrm>
          <a:prstGeom prst="rect">
            <a:avLst/>
          </a:prstGeom>
        </p:spPr>
      </p:pic>
      <p:sp>
        <p:nvSpPr>
          <p:cNvPr id="7" name="Espace réservé du texte 2">
            <a:extLst>
              <a:ext uri="{FF2B5EF4-FFF2-40B4-BE49-F238E27FC236}">
                <a16:creationId xmlns:a16="http://schemas.microsoft.com/office/drawing/2014/main" id="{04B65F15-364F-D279-35E3-20E00E7C6E2F}"/>
              </a:ext>
            </a:extLst>
          </p:cNvPr>
          <p:cNvSpPr txBox="1">
            <a:spLocks/>
          </p:cNvSpPr>
          <p:nvPr/>
        </p:nvSpPr>
        <p:spPr>
          <a:xfrm>
            <a:off x="11550770" y="5855442"/>
            <a:ext cx="345057"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pPr algn="ctr"/>
            <a:r>
              <a:rPr lang="fr-FR" sz="1800" dirty="0">
                <a:solidFill>
                  <a:schemeClr val="bg1"/>
                </a:solidFill>
                <a:cs typeface="Arial"/>
              </a:rPr>
              <a:t>8</a:t>
            </a:r>
            <a:endParaRPr lang="fr-FR" sz="1800" dirty="0">
              <a:solidFill>
                <a:schemeClr val="bg1"/>
              </a:solidFill>
            </a:endParaRPr>
          </a:p>
        </p:txBody>
      </p:sp>
      <p:grpSp>
        <p:nvGrpSpPr>
          <p:cNvPr id="8" name="Groupe 1">
            <a:extLst>
              <a:ext uri="{FF2B5EF4-FFF2-40B4-BE49-F238E27FC236}">
                <a16:creationId xmlns:a16="http://schemas.microsoft.com/office/drawing/2014/main" id="{C193DD97-C3AB-18ED-ACDD-28EAA710796E}"/>
              </a:ext>
            </a:extLst>
          </p:cNvPr>
          <p:cNvGrpSpPr/>
          <p:nvPr/>
        </p:nvGrpSpPr>
        <p:grpSpPr>
          <a:xfrm>
            <a:off x="10247816" y="457200"/>
            <a:ext cx="1414895" cy="1414895"/>
            <a:chOff x="8640689" y="2800350"/>
            <a:chExt cx="2286000" cy="2286000"/>
          </a:xfrm>
        </p:grpSpPr>
        <p:sp>
          <p:nvSpPr>
            <p:cNvPr id="15" name="Ellipse 5">
              <a:extLst>
                <a:ext uri="{FF2B5EF4-FFF2-40B4-BE49-F238E27FC236}">
                  <a16:creationId xmlns:a16="http://schemas.microsoft.com/office/drawing/2014/main" id="{C973875D-89CB-84AE-38B9-0644BF9545AD}"/>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16" name="Graphique 8">
              <a:extLst>
                <a:ext uri="{FF2B5EF4-FFF2-40B4-BE49-F238E27FC236}">
                  <a16:creationId xmlns:a16="http://schemas.microsoft.com/office/drawing/2014/main" id="{200A3C8E-CE97-35A3-DDF3-F9CE4BF3825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857383" y="3017044"/>
              <a:ext cx="1852613" cy="1852613"/>
            </a:xfrm>
            <a:prstGeom prst="rect">
              <a:avLst/>
            </a:prstGeom>
          </p:spPr>
        </p:pic>
      </p:grpSp>
    </p:spTree>
    <p:extLst>
      <p:ext uri="{BB962C8B-B14F-4D97-AF65-F5344CB8AC3E}">
        <p14:creationId xmlns:p14="http://schemas.microsoft.com/office/powerpoint/2010/main" val="1931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4">
            <a:extLst>
              <a:ext uri="{FF2B5EF4-FFF2-40B4-BE49-F238E27FC236}">
                <a16:creationId xmlns:a16="http://schemas.microsoft.com/office/drawing/2014/main" id="{C3BCAAB2-C4DB-9F7E-3DFD-2DED44FA22E3}"/>
              </a:ext>
            </a:extLst>
          </p:cNvPr>
          <p:cNvSpPr txBox="1"/>
          <p:nvPr/>
        </p:nvSpPr>
        <p:spPr>
          <a:xfrm>
            <a:off x="5779772" y="4329200"/>
            <a:ext cx="5758884" cy="79566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nSpc>
                <a:spcPts val="2860"/>
              </a:lnSpc>
            </a:pPr>
            <a:r>
              <a:rPr lang="en-US" dirty="0" err="1">
                <a:solidFill>
                  <a:schemeClr val="accent1"/>
                </a:solidFill>
                <a:latin typeface="Arial"/>
                <a:cs typeface="Segoe UI"/>
              </a:rPr>
              <a:t>contacter</a:t>
            </a:r>
            <a:r>
              <a:rPr lang="en-US" dirty="0">
                <a:solidFill>
                  <a:schemeClr val="accent1"/>
                </a:solidFill>
                <a:latin typeface="Arial"/>
                <a:cs typeface="Segoe UI"/>
              </a:rPr>
              <a:t> le TAL pour </a:t>
            </a:r>
            <a:r>
              <a:rPr lang="en-US" dirty="0" err="1">
                <a:solidFill>
                  <a:schemeClr val="accent1"/>
                </a:solidFill>
                <a:latin typeface="Arial"/>
                <a:cs typeface="Segoe UI"/>
              </a:rPr>
              <a:t>connaître</a:t>
            </a:r>
            <a:r>
              <a:rPr lang="en-US" dirty="0">
                <a:solidFill>
                  <a:schemeClr val="accent1"/>
                </a:solidFill>
                <a:latin typeface="Arial"/>
                <a:cs typeface="Segoe UI"/>
              </a:rPr>
              <a:t> les </a:t>
            </a:r>
            <a:r>
              <a:rPr lang="en-US" dirty="0" err="1">
                <a:solidFill>
                  <a:schemeClr val="accent1"/>
                </a:solidFill>
                <a:latin typeface="Arial"/>
                <a:cs typeface="Segoe UI"/>
              </a:rPr>
              <a:t>prochaines</a:t>
            </a:r>
            <a:r>
              <a:rPr lang="en-US" dirty="0">
                <a:solidFill>
                  <a:schemeClr val="accent1"/>
                </a:solidFill>
                <a:latin typeface="Arial"/>
                <a:cs typeface="Segoe UI"/>
              </a:rPr>
              <a:t> étapes </a:t>
            </a:r>
            <a:br>
              <a:rPr lang="en-US" dirty="0">
                <a:solidFill>
                  <a:schemeClr val="accent1"/>
                </a:solidFill>
                <a:latin typeface="Arial"/>
                <a:cs typeface="Segoe UI"/>
              </a:rPr>
            </a:br>
            <a:r>
              <a:rPr lang="en-US" dirty="0">
                <a:solidFill>
                  <a:schemeClr val="accent1"/>
                </a:solidFill>
                <a:latin typeface="Arial"/>
                <a:cs typeface="Segoe UI"/>
              </a:rPr>
              <a:t>pour </a:t>
            </a:r>
            <a:r>
              <a:rPr lang="en-US" dirty="0" err="1">
                <a:solidFill>
                  <a:schemeClr val="accent1"/>
                </a:solidFill>
                <a:latin typeface="Arial"/>
                <a:cs typeface="Segoe UI"/>
              </a:rPr>
              <a:t>déposer</a:t>
            </a:r>
            <a:r>
              <a:rPr lang="en-US" dirty="0">
                <a:solidFill>
                  <a:schemeClr val="accent1"/>
                </a:solidFill>
                <a:latin typeface="Arial"/>
                <a:cs typeface="Segoe UI"/>
              </a:rPr>
              <a:t> </a:t>
            </a:r>
            <a:r>
              <a:rPr lang="en-US" dirty="0" err="1">
                <a:solidFill>
                  <a:schemeClr val="accent1"/>
                </a:solidFill>
                <a:latin typeface="Arial"/>
                <a:cs typeface="Segoe UI"/>
              </a:rPr>
              <a:t>une</a:t>
            </a:r>
            <a:r>
              <a:rPr lang="en-US" dirty="0">
                <a:solidFill>
                  <a:schemeClr val="accent1"/>
                </a:solidFill>
                <a:latin typeface="Arial"/>
                <a:cs typeface="Segoe UI"/>
              </a:rPr>
              <a:t> </a:t>
            </a:r>
            <a:r>
              <a:rPr lang="en-US" dirty="0" err="1">
                <a:solidFill>
                  <a:schemeClr val="accent1"/>
                </a:solidFill>
                <a:latin typeface="Arial"/>
                <a:cs typeface="Segoe UI"/>
              </a:rPr>
              <a:t>plainte</a:t>
            </a:r>
            <a:endParaRPr lang="en-US" dirty="0">
              <a:solidFill>
                <a:schemeClr val="accent1"/>
              </a:solidFill>
              <a:latin typeface="Arial"/>
              <a:cs typeface="Arial"/>
            </a:endParaRPr>
          </a:p>
        </p:txBody>
      </p:sp>
      <p:pic>
        <p:nvPicPr>
          <p:cNvPr id="15" name="Picture 14" descr="Graphical user interface, application&#10;&#10;Description automatically generated">
            <a:extLst>
              <a:ext uri="{FF2B5EF4-FFF2-40B4-BE49-F238E27FC236}">
                <a16:creationId xmlns:a16="http://schemas.microsoft.com/office/drawing/2014/main" id="{CBED0D2E-0AF6-F592-9904-73453F59F5B5}"/>
              </a:ext>
            </a:extLst>
          </p:cNvPr>
          <p:cNvPicPr>
            <a:picLocks noChangeAspect="1"/>
          </p:cNvPicPr>
          <p:nvPr/>
        </p:nvPicPr>
        <p:blipFill rotWithShape="1">
          <a:blip r:embed="rId3"/>
          <a:srcRect l="80472" r="881"/>
          <a:stretch/>
        </p:blipFill>
        <p:spPr>
          <a:xfrm>
            <a:off x="775854" y="1427017"/>
            <a:ext cx="3826789" cy="4249585"/>
          </a:xfrm>
          <a:prstGeom prst="rect">
            <a:avLst/>
          </a:prstGeom>
        </p:spPr>
      </p:pic>
      <p:sp>
        <p:nvSpPr>
          <p:cNvPr id="2" name="ZoneTexte 2">
            <a:extLst>
              <a:ext uri="{FF2B5EF4-FFF2-40B4-BE49-F238E27FC236}">
                <a16:creationId xmlns:a16="http://schemas.microsoft.com/office/drawing/2014/main" id="{9362BFE0-49AF-467D-6C0C-7E1B9D14D777}"/>
              </a:ext>
            </a:extLst>
          </p:cNvPr>
          <p:cNvSpPr txBox="1"/>
          <p:nvPr/>
        </p:nvSpPr>
        <p:spPr>
          <a:xfrm>
            <a:off x="5525521" y="1600937"/>
            <a:ext cx="5883214" cy="96436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3360"/>
              </a:lnSpc>
            </a:pPr>
            <a:r>
              <a:rPr lang="fr-FR" sz="3200" b="1" dirty="0">
                <a:solidFill>
                  <a:schemeClr val="accent2"/>
                </a:solidFill>
              </a:rPr>
              <a:t>Que dois-je faire pour régler </a:t>
            </a:r>
            <a:br>
              <a:rPr lang="fr-FR" sz="3200" b="1" dirty="0">
                <a:solidFill>
                  <a:schemeClr val="accent2"/>
                </a:solidFill>
              </a:rPr>
            </a:br>
            <a:r>
              <a:rPr lang="fr-FR" sz="3200" b="1" dirty="0">
                <a:solidFill>
                  <a:schemeClr val="accent2"/>
                </a:solidFill>
              </a:rPr>
              <a:t>mon problème?</a:t>
            </a:r>
            <a:endParaRPr lang="fr-FR" dirty="0">
              <a:solidFill>
                <a:schemeClr val="accent2"/>
              </a:solidFill>
              <a:cs typeface="Arial"/>
            </a:endParaRPr>
          </a:p>
        </p:txBody>
      </p:sp>
      <p:pic>
        <p:nvPicPr>
          <p:cNvPr id="6" name="Picture Placeholder 14" descr="Icon&#10;&#10;Description automatically generated">
            <a:extLst>
              <a:ext uri="{FF2B5EF4-FFF2-40B4-BE49-F238E27FC236}">
                <a16:creationId xmlns:a16="http://schemas.microsoft.com/office/drawing/2014/main" id="{FAC6EA3D-786A-325F-C6FE-2DC28833AC09}"/>
              </a:ext>
            </a:extLst>
          </p:cNvPr>
          <p:cNvPicPr>
            <a:picLocks noChangeAspect="1"/>
          </p:cNvPicPr>
          <p:nvPr/>
        </p:nvPicPr>
        <p:blipFill>
          <a:blip r:embed="rId4"/>
          <a:srcRect t="1329" b="1329"/>
          <a:stretch>
            <a:fillRect/>
          </a:stretch>
        </p:blipFill>
        <p:spPr>
          <a:xfrm>
            <a:off x="11104942" y="5934709"/>
            <a:ext cx="859896" cy="724883"/>
          </a:xfrm>
          <a:prstGeom prst="rect">
            <a:avLst/>
          </a:prstGeom>
        </p:spPr>
      </p:pic>
      <p:sp>
        <p:nvSpPr>
          <p:cNvPr id="7" name="Espace réservé du texte 2">
            <a:extLst>
              <a:ext uri="{FF2B5EF4-FFF2-40B4-BE49-F238E27FC236}">
                <a16:creationId xmlns:a16="http://schemas.microsoft.com/office/drawing/2014/main" id="{3D0D75D8-62E9-52A2-1FF1-3A441EC560F9}"/>
              </a:ext>
            </a:extLst>
          </p:cNvPr>
          <p:cNvSpPr txBox="1">
            <a:spLocks/>
          </p:cNvSpPr>
          <p:nvPr/>
        </p:nvSpPr>
        <p:spPr>
          <a:xfrm>
            <a:off x="11550770" y="5855442"/>
            <a:ext cx="345057"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pPr algn="ctr"/>
            <a:r>
              <a:rPr lang="fr-FR" sz="1800" dirty="0">
                <a:solidFill>
                  <a:schemeClr val="bg1"/>
                </a:solidFill>
                <a:cs typeface="Arial"/>
              </a:rPr>
              <a:t>9</a:t>
            </a:r>
            <a:endParaRPr lang="fr-FR" sz="1800" dirty="0">
              <a:solidFill>
                <a:schemeClr val="bg1"/>
              </a:solidFill>
            </a:endParaRPr>
          </a:p>
        </p:txBody>
      </p:sp>
      <p:sp>
        <p:nvSpPr>
          <p:cNvPr id="8" name="ZoneTexte 2">
            <a:extLst>
              <a:ext uri="{FF2B5EF4-FFF2-40B4-BE49-F238E27FC236}">
                <a16:creationId xmlns:a16="http://schemas.microsoft.com/office/drawing/2014/main" id="{38C64080-3251-CD0E-477C-83097F87DA10}"/>
              </a:ext>
            </a:extLst>
          </p:cNvPr>
          <p:cNvSpPr txBox="1"/>
          <p:nvPr/>
        </p:nvSpPr>
        <p:spPr>
          <a:xfrm>
            <a:off x="5543564" y="2444007"/>
            <a:ext cx="7594734" cy="116756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16000" indent="-216000">
              <a:lnSpc>
                <a:spcPts val="2860"/>
              </a:lnSpc>
              <a:buFont typeface="Arial" panose="020B0604020202020204" pitchFamily="34" charset="0"/>
              <a:buChar char="•"/>
            </a:pPr>
            <a:endParaRPr lang="fr-FR" dirty="0">
              <a:solidFill>
                <a:schemeClr val="accent2"/>
              </a:solidFill>
              <a:cs typeface="Arial"/>
            </a:endParaRPr>
          </a:p>
          <a:p>
            <a:pPr marL="216000" indent="-216000">
              <a:lnSpc>
                <a:spcPts val="2860"/>
              </a:lnSpc>
              <a:buClr>
                <a:schemeClr val="accent1"/>
              </a:buClr>
              <a:buFont typeface="Arial" panose="020B0604020202020204" pitchFamily="34" charset="0"/>
              <a:buChar char="•"/>
            </a:pPr>
            <a:r>
              <a:rPr lang="fr-FR" dirty="0">
                <a:solidFill>
                  <a:schemeClr val="accent2"/>
                </a:solidFill>
                <a:cs typeface="Arial"/>
              </a:rPr>
              <a:t>Je vais __________________________________</a:t>
            </a:r>
            <a:br>
              <a:rPr lang="fr-FR" dirty="0">
                <a:solidFill>
                  <a:schemeClr val="accent2"/>
                </a:solidFill>
                <a:cs typeface="Arial"/>
              </a:rPr>
            </a:br>
            <a:r>
              <a:rPr lang="fr-FR" dirty="0">
                <a:solidFill>
                  <a:schemeClr val="accent2"/>
                </a:solidFill>
                <a:cs typeface="Arial"/>
              </a:rPr>
              <a:t>_________________________.</a:t>
            </a:r>
          </a:p>
        </p:txBody>
      </p:sp>
      <p:sp>
        <p:nvSpPr>
          <p:cNvPr id="3" name="ZoneTexte 1">
            <a:extLst>
              <a:ext uri="{FF2B5EF4-FFF2-40B4-BE49-F238E27FC236}">
                <a16:creationId xmlns:a16="http://schemas.microsoft.com/office/drawing/2014/main" id="{B615D44F-F6F2-5CAA-D022-DB2250356B7F}"/>
              </a:ext>
            </a:extLst>
          </p:cNvPr>
          <p:cNvSpPr txBox="1"/>
          <p:nvPr/>
        </p:nvSpPr>
        <p:spPr>
          <a:xfrm>
            <a:off x="5770762" y="2766239"/>
            <a:ext cx="5416868" cy="79566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216000" indent="-216000">
              <a:lnSpc>
                <a:spcPts val="2860"/>
              </a:lnSpc>
            </a:pPr>
            <a:r>
              <a:rPr lang="fr-FR" dirty="0">
                <a:solidFill>
                  <a:schemeClr val="accent1"/>
                </a:solidFill>
              </a:rPr>
              <a:t>             aviser ma propriétaire </a:t>
            </a:r>
            <a:r>
              <a:rPr lang="fr-FR" dirty="0">
                <a:solidFill>
                  <a:schemeClr val="accent1"/>
                </a:solidFill>
                <a:ea typeface="+mn-lt"/>
                <a:cs typeface="+mn-lt"/>
              </a:rPr>
              <a:t>que mon logement </a:t>
            </a:r>
          </a:p>
          <a:p>
            <a:pPr>
              <a:lnSpc>
                <a:spcPts val="2860"/>
              </a:lnSpc>
            </a:pPr>
            <a:r>
              <a:rPr lang="fr-FR" dirty="0">
                <a:solidFill>
                  <a:schemeClr val="accent1"/>
                </a:solidFill>
                <a:ea typeface="+mn-lt"/>
                <a:cs typeface="+mn-lt"/>
              </a:rPr>
              <a:t>n'est pas suffisamment chauffé</a:t>
            </a:r>
            <a:endParaRPr lang="fr-FR" dirty="0">
              <a:solidFill>
                <a:schemeClr val="accent1"/>
              </a:solidFill>
              <a:cs typeface="Arial"/>
            </a:endParaRPr>
          </a:p>
        </p:txBody>
      </p:sp>
      <p:sp>
        <p:nvSpPr>
          <p:cNvPr id="18" name="ZoneTexte 2">
            <a:extLst>
              <a:ext uri="{FF2B5EF4-FFF2-40B4-BE49-F238E27FC236}">
                <a16:creationId xmlns:a16="http://schemas.microsoft.com/office/drawing/2014/main" id="{A06FECC3-DA3B-73E5-9C8B-FED592B4A09F}"/>
              </a:ext>
            </a:extLst>
          </p:cNvPr>
          <p:cNvSpPr txBox="1"/>
          <p:nvPr/>
        </p:nvSpPr>
        <p:spPr>
          <a:xfrm>
            <a:off x="5539697" y="3656565"/>
            <a:ext cx="6251809" cy="153946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8000" indent="-108000">
              <a:lnSpc>
                <a:spcPts val="2860"/>
              </a:lnSpc>
              <a:buClr>
                <a:schemeClr val="accent1"/>
              </a:buClr>
            </a:pPr>
            <a:endParaRPr lang="fr-FR" dirty="0">
              <a:solidFill>
                <a:schemeClr val="accent2"/>
              </a:solidFill>
              <a:cs typeface="Arial"/>
            </a:endParaRPr>
          </a:p>
          <a:p>
            <a:pPr marL="216000" indent="-216000">
              <a:lnSpc>
                <a:spcPts val="2860"/>
              </a:lnSpc>
              <a:buClr>
                <a:schemeClr val="accent1"/>
              </a:buClr>
              <a:buFont typeface="Arial"/>
              <a:buChar char="•"/>
            </a:pPr>
            <a:r>
              <a:rPr lang="fr-CA" dirty="0"/>
              <a:t>Si mon propriétaire n’agit pas, je vais </a:t>
            </a:r>
            <a:br>
              <a:rPr lang="fr-FR" dirty="0">
                <a:solidFill>
                  <a:schemeClr val="accent2"/>
                </a:solidFill>
                <a:cs typeface="Arial"/>
              </a:rPr>
            </a:br>
            <a:r>
              <a:rPr lang="fr-FR" dirty="0">
                <a:solidFill>
                  <a:schemeClr val="accent2"/>
                </a:solidFill>
                <a:cs typeface="Arial"/>
              </a:rPr>
              <a:t>____________________________________________</a:t>
            </a:r>
            <a:br>
              <a:rPr lang="fr-FR" dirty="0">
                <a:solidFill>
                  <a:schemeClr val="accent2"/>
                </a:solidFill>
                <a:cs typeface="Arial"/>
              </a:rPr>
            </a:br>
            <a:r>
              <a:rPr lang="fr-FR" dirty="0">
                <a:solidFill>
                  <a:schemeClr val="accent2"/>
                </a:solidFill>
                <a:cs typeface="Arial"/>
              </a:rPr>
              <a:t>_____________________.</a:t>
            </a:r>
          </a:p>
        </p:txBody>
      </p:sp>
    </p:spTree>
    <p:extLst>
      <p:ext uri="{BB962C8B-B14F-4D97-AF65-F5344CB8AC3E}">
        <p14:creationId xmlns:p14="http://schemas.microsoft.com/office/powerpoint/2010/main" val="315975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7265D572-7394-4DCF-12D7-2E22E71E124C}"/>
              </a:ext>
            </a:extLst>
          </p:cNvPr>
          <p:cNvSpPr/>
          <p:nvPr/>
        </p:nvSpPr>
        <p:spPr>
          <a:xfrm flipH="1">
            <a:off x="4922084" y="0"/>
            <a:ext cx="793865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pic>
        <p:nvPicPr>
          <p:cNvPr id="4" name="Picture 3" descr="A picture containing text, vector graphics&#10;&#10;Description automatically generated">
            <a:extLst>
              <a:ext uri="{FF2B5EF4-FFF2-40B4-BE49-F238E27FC236}">
                <a16:creationId xmlns:a16="http://schemas.microsoft.com/office/drawing/2014/main" id="{38C377E7-201D-D26B-8D10-3FC2DAA6EAB4}"/>
              </a:ext>
            </a:extLst>
          </p:cNvPr>
          <p:cNvPicPr>
            <a:picLocks noChangeAspect="1"/>
          </p:cNvPicPr>
          <p:nvPr/>
        </p:nvPicPr>
        <p:blipFill>
          <a:blip r:embed="rId3"/>
          <a:stretch>
            <a:fillRect/>
          </a:stretch>
        </p:blipFill>
        <p:spPr>
          <a:xfrm>
            <a:off x="6094267" y="152400"/>
            <a:ext cx="4969157" cy="6426777"/>
          </a:xfrm>
          <a:prstGeom prst="rect">
            <a:avLst/>
          </a:prstGeom>
        </p:spPr>
      </p:pic>
      <p:sp>
        <p:nvSpPr>
          <p:cNvPr id="11" name="Titre 1">
            <a:extLst>
              <a:ext uri="{FF2B5EF4-FFF2-40B4-BE49-F238E27FC236}">
                <a16:creationId xmlns:a16="http://schemas.microsoft.com/office/drawing/2014/main" id="{D9153A4A-551F-C113-C1C9-68976ED9D3EB}"/>
              </a:ext>
            </a:extLst>
          </p:cNvPr>
          <p:cNvSpPr txBox="1">
            <a:spLocks/>
          </p:cNvSpPr>
          <p:nvPr/>
        </p:nvSpPr>
        <p:spPr>
          <a:xfrm>
            <a:off x="732909" y="1009028"/>
            <a:ext cx="7468841" cy="180940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a:lstStyle>
          <a:p>
            <a:r>
              <a:rPr lang="fr-CA" dirty="0">
                <a:solidFill>
                  <a:schemeClr val="accent1"/>
                </a:solidFill>
              </a:rPr>
              <a:t>Expérimenter </a:t>
            </a:r>
            <a:br>
              <a:rPr lang="fr-CA" dirty="0">
                <a:solidFill>
                  <a:schemeClr val="accent1"/>
                </a:solidFill>
              </a:rPr>
            </a:br>
            <a:r>
              <a:rPr lang="fr-CA" dirty="0">
                <a:solidFill>
                  <a:schemeClr val="accent1"/>
                </a:solidFill>
              </a:rPr>
              <a:t>la démarche </a:t>
            </a:r>
            <a:br>
              <a:rPr lang="fr-CA" dirty="0">
                <a:solidFill>
                  <a:schemeClr val="accent1"/>
                </a:solidFill>
              </a:rPr>
            </a:br>
            <a:r>
              <a:rPr lang="fr-CA" dirty="0">
                <a:solidFill>
                  <a:schemeClr val="accent1"/>
                </a:solidFill>
              </a:rPr>
              <a:t>en équipe de deux</a:t>
            </a:r>
            <a:endParaRPr lang="fr-FR" dirty="0">
              <a:solidFill>
                <a:schemeClr val="accent1"/>
              </a:solidFill>
            </a:endParaRPr>
          </a:p>
        </p:txBody>
      </p:sp>
      <p:sp>
        <p:nvSpPr>
          <p:cNvPr id="15" name="Espace réservé du texte 2">
            <a:extLst>
              <a:ext uri="{FF2B5EF4-FFF2-40B4-BE49-F238E27FC236}">
                <a16:creationId xmlns:a16="http://schemas.microsoft.com/office/drawing/2014/main" id="{B2FA598B-EE34-FEC5-7883-706A60A6A690}"/>
              </a:ext>
            </a:extLst>
          </p:cNvPr>
          <p:cNvSpPr txBox="1">
            <a:spLocks/>
          </p:cNvSpPr>
          <p:nvPr/>
        </p:nvSpPr>
        <p:spPr>
          <a:xfrm>
            <a:off x="763463" y="506743"/>
            <a:ext cx="5943600" cy="41592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r>
              <a:rPr lang="fr-FR" sz="3200" b="1" dirty="0">
                <a:solidFill>
                  <a:schemeClr val="accent1"/>
                </a:solidFill>
                <a:cs typeface="Arial"/>
              </a:rPr>
              <a:t>Activité B</a:t>
            </a:r>
            <a:endParaRPr lang="fr-FR" sz="3200" b="1" dirty="0">
              <a:solidFill>
                <a:schemeClr val="accent1"/>
              </a:solidFill>
            </a:endParaRPr>
          </a:p>
        </p:txBody>
      </p:sp>
      <p:pic>
        <p:nvPicPr>
          <p:cNvPr id="5" name="Picture Placeholder 14" descr="Icon&#10;&#10;Description automatically generated">
            <a:extLst>
              <a:ext uri="{FF2B5EF4-FFF2-40B4-BE49-F238E27FC236}">
                <a16:creationId xmlns:a16="http://schemas.microsoft.com/office/drawing/2014/main" id="{5BECF2BC-34F8-082E-DC87-94C49C179D1F}"/>
              </a:ext>
            </a:extLst>
          </p:cNvPr>
          <p:cNvPicPr>
            <a:picLocks noChangeAspect="1"/>
          </p:cNvPicPr>
          <p:nvPr/>
        </p:nvPicPr>
        <p:blipFill>
          <a:blip r:embed="rId6"/>
          <a:srcRect t="1329" b="1329"/>
          <a:stretch>
            <a:fillRect/>
          </a:stretch>
        </p:blipFill>
        <p:spPr>
          <a:xfrm>
            <a:off x="11104942" y="5934709"/>
            <a:ext cx="859896" cy="724883"/>
          </a:xfrm>
          <a:prstGeom prst="rect">
            <a:avLst/>
          </a:prstGeom>
        </p:spPr>
      </p:pic>
      <p:sp>
        <p:nvSpPr>
          <p:cNvPr id="8" name="Espace réservé du texte 2">
            <a:extLst>
              <a:ext uri="{FF2B5EF4-FFF2-40B4-BE49-F238E27FC236}">
                <a16:creationId xmlns:a16="http://schemas.microsoft.com/office/drawing/2014/main" id="{A1588CFC-03A5-037A-C7A2-38FAD4F9978D}"/>
              </a:ext>
            </a:extLst>
          </p:cNvPr>
          <p:cNvSpPr txBox="1">
            <a:spLocks/>
          </p:cNvSpPr>
          <p:nvPr/>
        </p:nvSpPr>
        <p:spPr>
          <a:xfrm>
            <a:off x="11524891" y="5855442"/>
            <a:ext cx="345057"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pPr algn="ctr"/>
            <a:r>
              <a:rPr lang="fr-FR" sz="1800" spc="-150" dirty="0">
                <a:solidFill>
                  <a:schemeClr val="bg1"/>
                </a:solidFill>
                <a:cs typeface="Arial"/>
              </a:rPr>
              <a:t>10</a:t>
            </a:r>
            <a:endParaRPr lang="fr-FR" sz="1800" spc="-150" dirty="0">
              <a:solidFill>
                <a:schemeClr val="bg1"/>
              </a:solidFill>
            </a:endParaRPr>
          </a:p>
        </p:txBody>
      </p:sp>
    </p:spTree>
    <p:extLst>
      <p:ext uri="{BB962C8B-B14F-4D97-AF65-F5344CB8AC3E}">
        <p14:creationId xmlns:p14="http://schemas.microsoft.com/office/powerpoint/2010/main" val="396862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C08423F-679C-EF37-2F3D-A1E5B5EE28AE}"/>
              </a:ext>
            </a:extLst>
          </p:cNvPr>
          <p:cNvSpPr>
            <a:spLocks noGrp="1"/>
          </p:cNvSpPr>
          <p:nvPr>
            <p:ph type="title"/>
          </p:nvPr>
        </p:nvSpPr>
        <p:spPr/>
        <p:txBody>
          <a:bodyPr/>
          <a:lstStyle/>
          <a:p>
            <a:r>
              <a:rPr lang="fr-CA" sz="3200" dirty="0">
                <a:solidFill>
                  <a:schemeClr val="accent1"/>
                </a:solidFill>
              </a:rPr>
              <a:t>Étapes 1 à 3</a:t>
            </a:r>
          </a:p>
        </p:txBody>
      </p:sp>
      <p:pic>
        <p:nvPicPr>
          <p:cNvPr id="11" name="Picture Placeholder 14" descr="Icon&#10;&#10;Description automatically generated">
            <a:extLst>
              <a:ext uri="{FF2B5EF4-FFF2-40B4-BE49-F238E27FC236}">
                <a16:creationId xmlns:a16="http://schemas.microsoft.com/office/drawing/2014/main" id="{7337A56F-F599-F059-6209-25C412136CE1}"/>
              </a:ext>
            </a:extLst>
          </p:cNvPr>
          <p:cNvPicPr>
            <a:picLocks noChangeAspect="1"/>
          </p:cNvPicPr>
          <p:nvPr/>
        </p:nvPicPr>
        <p:blipFill>
          <a:blip r:embed="rId3"/>
          <a:srcRect t="1329" b="1329"/>
          <a:stretch>
            <a:fillRect/>
          </a:stretch>
        </p:blipFill>
        <p:spPr>
          <a:xfrm>
            <a:off x="10420579" y="5940460"/>
            <a:ext cx="859896" cy="724883"/>
          </a:xfrm>
          <a:prstGeom prst="rect">
            <a:avLst/>
          </a:prstGeom>
        </p:spPr>
      </p:pic>
      <p:sp>
        <p:nvSpPr>
          <p:cNvPr id="12" name="Espace réservé du texte 2">
            <a:extLst>
              <a:ext uri="{FF2B5EF4-FFF2-40B4-BE49-F238E27FC236}">
                <a16:creationId xmlns:a16="http://schemas.microsoft.com/office/drawing/2014/main" id="{C547703D-8BFB-5ACC-4511-B50A76C88440}"/>
              </a:ext>
            </a:extLst>
          </p:cNvPr>
          <p:cNvSpPr txBox="1">
            <a:spLocks/>
          </p:cNvSpPr>
          <p:nvPr/>
        </p:nvSpPr>
        <p:spPr>
          <a:xfrm>
            <a:off x="10840528" y="5861193"/>
            <a:ext cx="345057"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pPr algn="ctr"/>
            <a:r>
              <a:rPr lang="fr-FR" sz="1800" spc="-150" dirty="0">
                <a:solidFill>
                  <a:schemeClr val="bg1"/>
                </a:solidFill>
                <a:cs typeface="Arial"/>
              </a:rPr>
              <a:t>10</a:t>
            </a:r>
            <a:endParaRPr lang="fr-FR" sz="1800" spc="-150" dirty="0">
              <a:solidFill>
                <a:schemeClr val="bg1"/>
              </a:solidFill>
            </a:endParaRPr>
          </a:p>
        </p:txBody>
      </p:sp>
      <p:pic>
        <p:nvPicPr>
          <p:cNvPr id="2" name="Picture 1" descr="A picture containing text, vector graphics&#10;&#10;Description automatically generated">
            <a:extLst>
              <a:ext uri="{FF2B5EF4-FFF2-40B4-BE49-F238E27FC236}">
                <a16:creationId xmlns:a16="http://schemas.microsoft.com/office/drawing/2014/main" id="{64BB1DDD-A1A9-B46F-C73A-0933F9F83F49}"/>
              </a:ext>
            </a:extLst>
          </p:cNvPr>
          <p:cNvPicPr>
            <a:picLocks noChangeAspect="1"/>
          </p:cNvPicPr>
          <p:nvPr/>
        </p:nvPicPr>
        <p:blipFill>
          <a:blip r:embed="rId4"/>
          <a:stretch>
            <a:fillRect/>
          </a:stretch>
        </p:blipFill>
        <p:spPr>
          <a:xfrm>
            <a:off x="766763" y="1424763"/>
            <a:ext cx="3804508" cy="4920498"/>
          </a:xfrm>
          <a:prstGeom prst="rect">
            <a:avLst/>
          </a:prstGeom>
        </p:spPr>
      </p:pic>
      <p:sp>
        <p:nvSpPr>
          <p:cNvPr id="7" name="ZoneTexte 1">
            <a:extLst>
              <a:ext uri="{FF2B5EF4-FFF2-40B4-BE49-F238E27FC236}">
                <a16:creationId xmlns:a16="http://schemas.microsoft.com/office/drawing/2014/main" id="{E0BBFFD3-6D79-AA3E-C93D-F8D2175B31DD}"/>
              </a:ext>
            </a:extLst>
          </p:cNvPr>
          <p:cNvSpPr txBox="1"/>
          <p:nvPr/>
        </p:nvSpPr>
        <p:spPr>
          <a:xfrm>
            <a:off x="5568744" y="1011866"/>
            <a:ext cx="6031377" cy="10541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720"/>
              </a:lnSpc>
              <a:spcAft>
                <a:spcPts val="1200"/>
              </a:spcAft>
            </a:pPr>
            <a:r>
              <a:rPr lang="fr-CA" sz="1600" b="1" dirty="0"/>
              <a:t>Quel est le problème avec mon logement?</a:t>
            </a:r>
            <a:endParaRPr lang="fr-CA" sz="1600" dirty="0">
              <a:cs typeface="Arial"/>
            </a:endParaRPr>
          </a:p>
          <a:p>
            <a:pPr>
              <a:lnSpc>
                <a:spcPts val="1720"/>
              </a:lnSpc>
              <a:spcAft>
                <a:spcPts val="1200"/>
              </a:spcAft>
            </a:pPr>
            <a:r>
              <a:rPr lang="fr-CA" sz="1600" dirty="0"/>
              <a:t>Mon logement  _____________________________________. </a:t>
            </a:r>
            <a:endParaRPr lang="fr-CA" sz="1600" dirty="0">
              <a:cs typeface="Arial"/>
            </a:endParaRPr>
          </a:p>
          <a:p>
            <a:pPr>
              <a:lnSpc>
                <a:spcPts val="1720"/>
              </a:lnSpc>
              <a:spcAft>
                <a:spcPts val="1200"/>
              </a:spcAft>
            </a:pPr>
            <a:r>
              <a:rPr lang="fr-CA" sz="1600" dirty="0"/>
              <a:t>Ma propriétaire _____________________________________.</a:t>
            </a:r>
            <a:endParaRPr lang="fr-CA" sz="1600" dirty="0">
              <a:cs typeface="Arial"/>
            </a:endParaRPr>
          </a:p>
        </p:txBody>
      </p:sp>
      <p:sp>
        <p:nvSpPr>
          <p:cNvPr id="9" name="ZoneTexte 1">
            <a:extLst>
              <a:ext uri="{FF2B5EF4-FFF2-40B4-BE49-F238E27FC236}">
                <a16:creationId xmlns:a16="http://schemas.microsoft.com/office/drawing/2014/main" id="{3484D14E-3229-3FDB-A97A-02B768809EDF}"/>
              </a:ext>
            </a:extLst>
          </p:cNvPr>
          <p:cNvSpPr txBox="1"/>
          <p:nvPr/>
        </p:nvSpPr>
        <p:spPr>
          <a:xfrm>
            <a:off x="5561655" y="2408275"/>
            <a:ext cx="6123526" cy="18620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760"/>
              </a:lnSpc>
              <a:spcAft>
                <a:spcPts val="1200"/>
              </a:spcAft>
            </a:pPr>
            <a:r>
              <a:rPr lang="fr-CA" sz="1600" b="1" dirty="0"/>
              <a:t>Qu’est-ce que je veux?</a:t>
            </a:r>
            <a:endParaRPr lang="fr-CA" sz="1600" dirty="0">
              <a:cs typeface="Arial"/>
            </a:endParaRPr>
          </a:p>
          <a:p>
            <a:pPr>
              <a:lnSpc>
                <a:spcPts val="1760"/>
              </a:lnSpc>
              <a:spcAft>
                <a:spcPts val="1200"/>
              </a:spcAft>
            </a:pPr>
            <a:r>
              <a:rPr lang="fr-CA" sz="1600" dirty="0"/>
              <a:t>Je veux que mon logement ___________________________.    </a:t>
            </a:r>
            <a:endParaRPr lang="fr-CA" sz="1600" dirty="0">
              <a:cs typeface="Arial"/>
            </a:endParaRPr>
          </a:p>
          <a:p>
            <a:pPr>
              <a:lnSpc>
                <a:spcPts val="1760"/>
              </a:lnSpc>
              <a:spcAft>
                <a:spcPts val="1200"/>
              </a:spcAft>
            </a:pPr>
            <a:r>
              <a:rPr lang="fr-CA" sz="1600" dirty="0"/>
              <a:t>Je veux que mon propriétaire _________________________.   </a:t>
            </a:r>
            <a:endParaRPr lang="fr-CA" sz="1600" dirty="0">
              <a:cs typeface="Arial"/>
            </a:endParaRPr>
          </a:p>
          <a:p>
            <a:pPr>
              <a:lnSpc>
                <a:spcPts val="1760"/>
              </a:lnSpc>
              <a:spcAft>
                <a:spcPts val="1200"/>
              </a:spcAft>
            </a:pPr>
            <a:r>
              <a:rPr lang="fr-CA" sz="1600" dirty="0"/>
              <a:t>Je veux __________________________________________.</a:t>
            </a:r>
            <a:endParaRPr lang="fr-CA" sz="1600" dirty="0">
              <a:cs typeface="Arial"/>
            </a:endParaRPr>
          </a:p>
          <a:p>
            <a:pPr>
              <a:lnSpc>
                <a:spcPts val="1760"/>
              </a:lnSpc>
              <a:spcAft>
                <a:spcPts val="1200"/>
              </a:spcAft>
            </a:pPr>
            <a:endParaRPr lang="fr-CA" sz="1600" dirty="0">
              <a:cs typeface="Arial"/>
            </a:endParaRPr>
          </a:p>
        </p:txBody>
      </p:sp>
      <p:sp>
        <p:nvSpPr>
          <p:cNvPr id="10" name="ZoneTexte 1">
            <a:extLst>
              <a:ext uri="{FF2B5EF4-FFF2-40B4-BE49-F238E27FC236}">
                <a16:creationId xmlns:a16="http://schemas.microsoft.com/office/drawing/2014/main" id="{27343EC7-41C3-1474-4A04-0469E1AFF56B}"/>
              </a:ext>
            </a:extLst>
          </p:cNvPr>
          <p:cNvSpPr txBox="1"/>
          <p:nvPr/>
        </p:nvSpPr>
        <p:spPr>
          <a:xfrm>
            <a:off x="5543934" y="4293782"/>
            <a:ext cx="746677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760"/>
              </a:lnSpc>
              <a:spcAft>
                <a:spcPts val="1200"/>
              </a:spcAft>
            </a:pPr>
            <a:r>
              <a:rPr lang="fr-CA" sz="1600" b="1" dirty="0"/>
              <a:t>Ce que je me demande : </a:t>
            </a:r>
            <a:endParaRPr lang="fr-CA" sz="1600" b="1">
              <a:cs typeface="Arial"/>
            </a:endParaRPr>
          </a:p>
          <a:p>
            <a:pPr>
              <a:lnSpc>
                <a:spcPts val="1760"/>
              </a:lnSpc>
              <a:spcAft>
                <a:spcPts val="1200"/>
              </a:spcAft>
            </a:pPr>
            <a:r>
              <a:rPr lang="fr-CA" sz="1600" dirty="0"/>
              <a:t>_________________________________________________.                     </a:t>
            </a:r>
            <a:endParaRPr lang="fr-CA" sz="1600">
              <a:cs typeface="Arial"/>
            </a:endParaRPr>
          </a:p>
          <a:p>
            <a:pPr>
              <a:lnSpc>
                <a:spcPts val="1760"/>
              </a:lnSpc>
              <a:spcAft>
                <a:spcPts val="1200"/>
              </a:spcAft>
            </a:pPr>
            <a:r>
              <a:rPr lang="fr-CA" sz="1600" dirty="0"/>
              <a:t>_________________________________________________.</a:t>
            </a:r>
            <a:endParaRPr lang="fr-CA" sz="1600">
              <a:cs typeface="Arial"/>
            </a:endParaRPr>
          </a:p>
          <a:p>
            <a:pPr>
              <a:lnSpc>
                <a:spcPts val="1760"/>
              </a:lnSpc>
              <a:spcAft>
                <a:spcPts val="1200"/>
              </a:spcAft>
            </a:pPr>
            <a:r>
              <a:rPr lang="fr-CA" sz="1600" dirty="0"/>
              <a:t>_________________________________________________.</a:t>
            </a:r>
            <a:endParaRPr lang="fr-CA" sz="1600" dirty="0">
              <a:cs typeface="Arial"/>
            </a:endParaRPr>
          </a:p>
        </p:txBody>
      </p:sp>
    </p:spTree>
    <p:extLst>
      <p:ext uri="{BB962C8B-B14F-4D97-AF65-F5344CB8AC3E}">
        <p14:creationId xmlns:p14="http://schemas.microsoft.com/office/powerpoint/2010/main" val="194239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B90F19-27AD-E0D3-986D-F25A990AABED}"/>
              </a:ext>
            </a:extLst>
          </p:cNvPr>
          <p:cNvPicPr>
            <a:picLocks noChangeAspect="1"/>
          </p:cNvPicPr>
          <p:nvPr/>
        </p:nvPicPr>
        <p:blipFill>
          <a:blip r:embed="rId3"/>
          <a:stretch>
            <a:fillRect/>
          </a:stretch>
        </p:blipFill>
        <p:spPr>
          <a:xfrm>
            <a:off x="1628292" y="1348226"/>
            <a:ext cx="9058887" cy="5509774"/>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F761A417-8A96-83E6-5CC9-5BBF795B86DB}"/>
              </a:ext>
            </a:extLst>
          </p:cNvPr>
          <p:cNvPicPr>
            <a:picLocks noChangeAspect="1"/>
          </p:cNvPicPr>
          <p:nvPr/>
        </p:nvPicPr>
        <p:blipFill rotWithShape="1">
          <a:blip r:embed="rId4"/>
          <a:srcRect r="13365" b="22446"/>
          <a:stretch/>
        </p:blipFill>
        <p:spPr>
          <a:xfrm>
            <a:off x="2939422" y="1859281"/>
            <a:ext cx="6270520" cy="3943642"/>
          </a:xfrm>
          <a:prstGeom prst="rect">
            <a:avLst/>
          </a:prstGeom>
        </p:spPr>
      </p:pic>
      <p:sp>
        <p:nvSpPr>
          <p:cNvPr id="3" name="Titre 2">
            <a:extLst>
              <a:ext uri="{FF2B5EF4-FFF2-40B4-BE49-F238E27FC236}">
                <a16:creationId xmlns:a16="http://schemas.microsoft.com/office/drawing/2014/main" id="{1C76D44F-8B09-55F4-67FF-767EBB07F3E6}"/>
              </a:ext>
            </a:extLst>
          </p:cNvPr>
          <p:cNvSpPr>
            <a:spLocks noGrp="1"/>
          </p:cNvSpPr>
          <p:nvPr>
            <p:ph type="title"/>
          </p:nvPr>
        </p:nvSpPr>
        <p:spPr>
          <a:xfrm>
            <a:off x="766763" y="490451"/>
            <a:ext cx="3818586" cy="724299"/>
          </a:xfrm>
        </p:spPr>
        <p:txBody>
          <a:bodyPr/>
          <a:lstStyle/>
          <a:p>
            <a:r>
              <a:rPr lang="fr-CA" sz="3200" dirty="0">
                <a:solidFill>
                  <a:schemeClr val="accent1"/>
                </a:solidFill>
              </a:rPr>
              <a:t>Étapes 4 et 5</a:t>
            </a:r>
          </a:p>
        </p:txBody>
      </p:sp>
      <p:sp>
        <p:nvSpPr>
          <p:cNvPr id="4" name="Espace réservé du texte 3">
            <a:extLst>
              <a:ext uri="{FF2B5EF4-FFF2-40B4-BE49-F238E27FC236}">
                <a16:creationId xmlns:a16="http://schemas.microsoft.com/office/drawing/2014/main" id="{A3A019DC-4774-C764-3EED-A747D3792C54}"/>
              </a:ext>
            </a:extLst>
          </p:cNvPr>
          <p:cNvSpPr>
            <a:spLocks noGrp="1"/>
          </p:cNvSpPr>
          <p:nvPr>
            <p:ph sz="quarter" idx="15"/>
          </p:nvPr>
        </p:nvSpPr>
        <p:spPr>
          <a:xfrm>
            <a:off x="4664643" y="1090086"/>
            <a:ext cx="3085592" cy="238130"/>
          </a:xfrm>
        </p:spPr>
        <p:txBody>
          <a:bodyPr vert="horz" lIns="0" tIns="0" rIns="0" bIns="0" rtlCol="0" anchor="t">
            <a:noAutofit/>
          </a:bodyPr>
          <a:lstStyle/>
          <a:p>
            <a:pPr algn="ctr"/>
            <a:r>
              <a:rPr lang="fr-FR" sz="2000" dirty="0">
                <a:solidFill>
                  <a:schemeClr val="accent2"/>
                </a:solidFill>
                <a:ea typeface="+mn-lt"/>
                <a:cs typeface="+mn-lt"/>
                <a:hlinkClick r:id="rId5">
                  <a:extLst>
                    <a:ext uri="{A12FA001-AC4F-418D-AE19-62706E023703}">
                      <ahyp:hlinkClr xmlns:ahyp="http://schemas.microsoft.com/office/drawing/2018/hyperlinkcolor" val="tx"/>
                    </a:ext>
                  </a:extLst>
                </a:hlinkClick>
              </a:rPr>
              <a:t>educaloi.qc.ca</a:t>
            </a:r>
            <a:r>
              <a:rPr lang="fr-FR" sz="2000" dirty="0">
                <a:solidFill>
                  <a:schemeClr val="accent2"/>
                </a:solidFill>
                <a:ea typeface="+mn-lt"/>
                <a:cs typeface="+mn-lt"/>
              </a:rPr>
              <a:t> </a:t>
            </a:r>
          </a:p>
        </p:txBody>
      </p:sp>
      <p:pic>
        <p:nvPicPr>
          <p:cNvPr id="2" name="Picture Placeholder 14" descr="Icon&#10;&#10;Description automatically generated">
            <a:extLst>
              <a:ext uri="{FF2B5EF4-FFF2-40B4-BE49-F238E27FC236}">
                <a16:creationId xmlns:a16="http://schemas.microsoft.com/office/drawing/2014/main" id="{174D0C29-4E39-538E-AC91-85BA51AA4A2D}"/>
              </a:ext>
            </a:extLst>
          </p:cNvPr>
          <p:cNvPicPr>
            <a:picLocks noChangeAspect="1"/>
          </p:cNvPicPr>
          <p:nvPr/>
        </p:nvPicPr>
        <p:blipFill>
          <a:blip r:embed="rId6"/>
          <a:srcRect t="1329" b="1329"/>
          <a:stretch>
            <a:fillRect/>
          </a:stretch>
        </p:blipFill>
        <p:spPr>
          <a:xfrm>
            <a:off x="11104942" y="5934709"/>
            <a:ext cx="859896" cy="724883"/>
          </a:xfrm>
          <a:prstGeom prst="rect">
            <a:avLst/>
          </a:prstGeom>
        </p:spPr>
      </p:pic>
      <p:sp>
        <p:nvSpPr>
          <p:cNvPr id="6" name="Espace réservé du texte 2">
            <a:extLst>
              <a:ext uri="{FF2B5EF4-FFF2-40B4-BE49-F238E27FC236}">
                <a16:creationId xmlns:a16="http://schemas.microsoft.com/office/drawing/2014/main" id="{6F7BA156-3659-2283-6277-B0355D803085}"/>
              </a:ext>
            </a:extLst>
          </p:cNvPr>
          <p:cNvSpPr txBox="1">
            <a:spLocks/>
          </p:cNvSpPr>
          <p:nvPr/>
        </p:nvSpPr>
        <p:spPr>
          <a:xfrm>
            <a:off x="11524891" y="5855442"/>
            <a:ext cx="345057"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pPr algn="ctr"/>
            <a:r>
              <a:rPr lang="fr-FR" sz="1800" spc="-150" dirty="0">
                <a:solidFill>
                  <a:schemeClr val="bg1"/>
                </a:solidFill>
                <a:cs typeface="Arial"/>
              </a:rPr>
              <a:t>12</a:t>
            </a:r>
            <a:endParaRPr lang="fr-FR" sz="1800" spc="-150" dirty="0">
              <a:solidFill>
                <a:schemeClr val="bg1"/>
              </a:solidFill>
            </a:endParaRPr>
          </a:p>
        </p:txBody>
      </p:sp>
      <p:sp>
        <p:nvSpPr>
          <p:cNvPr id="12" name="Oval 11">
            <a:extLst>
              <a:ext uri="{FF2B5EF4-FFF2-40B4-BE49-F238E27FC236}">
                <a16:creationId xmlns:a16="http://schemas.microsoft.com/office/drawing/2014/main" id="{0AB12D94-1AEE-FE3F-EF52-E9F5C326B666}"/>
              </a:ext>
            </a:extLst>
          </p:cNvPr>
          <p:cNvSpPr/>
          <p:nvPr/>
        </p:nvSpPr>
        <p:spPr>
          <a:xfrm>
            <a:off x="6220590" y="1862172"/>
            <a:ext cx="440513" cy="440513"/>
          </a:xfrm>
          <a:prstGeom prst="ellipse">
            <a:avLst/>
          </a:prstGeom>
          <a:solidFill>
            <a:srgbClr val="FFFF00">
              <a:alpha val="4294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3" name="Rectangle 12">
            <a:extLst>
              <a:ext uri="{FF2B5EF4-FFF2-40B4-BE49-F238E27FC236}">
                <a16:creationId xmlns:a16="http://schemas.microsoft.com/office/drawing/2014/main" id="{723506ED-C76D-5E56-6A0D-5F5250362377}"/>
              </a:ext>
            </a:extLst>
          </p:cNvPr>
          <p:cNvSpPr/>
          <p:nvPr/>
        </p:nvSpPr>
        <p:spPr>
          <a:xfrm>
            <a:off x="2970131" y="3457366"/>
            <a:ext cx="694143" cy="246955"/>
          </a:xfrm>
          <a:prstGeom prst="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cxnSp>
        <p:nvCxnSpPr>
          <p:cNvPr id="15" name="Straight Arrow Connector 14">
            <a:extLst>
              <a:ext uri="{FF2B5EF4-FFF2-40B4-BE49-F238E27FC236}">
                <a16:creationId xmlns:a16="http://schemas.microsoft.com/office/drawing/2014/main" id="{303D3764-F6B3-4466-113D-AF91BF7D68D1}"/>
              </a:ext>
            </a:extLst>
          </p:cNvPr>
          <p:cNvCxnSpPr>
            <a:cxnSpLocks/>
          </p:cNvCxnSpPr>
          <p:nvPr/>
        </p:nvCxnSpPr>
        <p:spPr>
          <a:xfrm flipV="1">
            <a:off x="5740029" y="2175872"/>
            <a:ext cx="460537" cy="26030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8CFD429-5A0C-893A-E15F-D2A17F6589A7}"/>
              </a:ext>
            </a:extLst>
          </p:cNvPr>
          <p:cNvCxnSpPr>
            <a:cxnSpLocks/>
          </p:cNvCxnSpPr>
          <p:nvPr/>
        </p:nvCxnSpPr>
        <p:spPr>
          <a:xfrm flipH="1">
            <a:off x="3693456" y="3268127"/>
            <a:ext cx="439401" cy="22804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Placeholder 14" descr="Icon&#10;&#10;Description automatically generated">
            <a:extLst>
              <a:ext uri="{FF2B5EF4-FFF2-40B4-BE49-F238E27FC236}">
                <a16:creationId xmlns:a16="http://schemas.microsoft.com/office/drawing/2014/main" id="{49B091DB-36FC-66EC-8D4D-DBB4747119D6}"/>
              </a:ext>
            </a:extLst>
          </p:cNvPr>
          <p:cNvPicPr>
            <a:picLocks noChangeAspect="1"/>
          </p:cNvPicPr>
          <p:nvPr/>
        </p:nvPicPr>
        <p:blipFill>
          <a:blip r:embed="rId6"/>
          <a:srcRect t="1329" b="1329"/>
          <a:stretch>
            <a:fillRect/>
          </a:stretch>
        </p:blipFill>
        <p:spPr>
          <a:xfrm>
            <a:off x="10455021" y="5954719"/>
            <a:ext cx="859896" cy="724883"/>
          </a:xfrm>
          <a:prstGeom prst="rect">
            <a:avLst/>
          </a:prstGeom>
        </p:spPr>
      </p:pic>
      <p:sp>
        <p:nvSpPr>
          <p:cNvPr id="16" name="Espace réservé du texte 2">
            <a:extLst>
              <a:ext uri="{FF2B5EF4-FFF2-40B4-BE49-F238E27FC236}">
                <a16:creationId xmlns:a16="http://schemas.microsoft.com/office/drawing/2014/main" id="{575F2713-E6C7-C84F-CBFF-41C335C88C6B}"/>
              </a:ext>
            </a:extLst>
          </p:cNvPr>
          <p:cNvSpPr txBox="1">
            <a:spLocks/>
          </p:cNvSpPr>
          <p:nvPr/>
        </p:nvSpPr>
        <p:spPr>
          <a:xfrm>
            <a:off x="10844777" y="5855442"/>
            <a:ext cx="345057"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pPr algn="ctr"/>
            <a:r>
              <a:rPr lang="fr-FR" sz="1800" spc="-150" dirty="0">
                <a:solidFill>
                  <a:schemeClr val="bg1"/>
                </a:solidFill>
                <a:cs typeface="Arial"/>
              </a:rPr>
              <a:t>11</a:t>
            </a:r>
            <a:endParaRPr lang="fr-FR" sz="1800" spc="-150" dirty="0">
              <a:solidFill>
                <a:schemeClr val="bg1"/>
              </a:solidFill>
            </a:endParaRPr>
          </a:p>
        </p:txBody>
      </p:sp>
    </p:spTree>
    <p:extLst>
      <p:ext uri="{BB962C8B-B14F-4D97-AF65-F5344CB8AC3E}">
        <p14:creationId xmlns:p14="http://schemas.microsoft.com/office/powerpoint/2010/main" val="119035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AF9A4892-5942-D3C2-777A-1B055FF81162}"/>
              </a:ext>
            </a:extLst>
          </p:cNvPr>
          <p:cNvSpPr>
            <a:spLocks noGrp="1"/>
          </p:cNvSpPr>
          <p:nvPr>
            <p:ph sz="quarter" idx="15"/>
          </p:nvPr>
        </p:nvSpPr>
        <p:spPr>
          <a:xfrm>
            <a:off x="766763" y="1199353"/>
            <a:ext cx="10424160" cy="4114800"/>
          </a:xfrm>
        </p:spPr>
        <p:txBody>
          <a:bodyPr vert="horz" lIns="0" tIns="0" rIns="0" bIns="0" rtlCol="0" anchor="t">
            <a:noAutofit/>
          </a:bodyPr>
          <a:lstStyle/>
          <a:p>
            <a:pPr>
              <a:lnSpc>
                <a:spcPts val="2460"/>
              </a:lnSpc>
              <a:spcAft>
                <a:spcPts val="2400"/>
              </a:spcAft>
            </a:pPr>
            <a:r>
              <a:rPr lang="fr" sz="1800" dirty="0">
                <a:ea typeface="+mn-lt"/>
                <a:cs typeface="+mn-lt"/>
              </a:rPr>
              <a:t>« </a:t>
            </a:r>
            <a:r>
              <a:rPr lang="fr-FR" sz="1800" dirty="0">
                <a:ea typeface="+mn-lt"/>
                <a:cs typeface="+mn-lt"/>
              </a:rPr>
              <a:t>Vous pouvez envoyer un ________ au propriétaire pour lui demander de faire les  _____________________.</a:t>
            </a:r>
            <a:endParaRPr lang="fr-FR" sz="1800" dirty="0"/>
          </a:p>
          <a:p>
            <a:pPr>
              <a:lnSpc>
                <a:spcPts val="2460"/>
              </a:lnSpc>
              <a:spcBef>
                <a:spcPts val="0"/>
              </a:spcBef>
              <a:spcAft>
                <a:spcPts val="1800"/>
              </a:spcAft>
            </a:pPr>
            <a:r>
              <a:rPr lang="fr" sz="1800" dirty="0">
                <a:ea typeface="+mn-lt"/>
                <a:cs typeface="+mn-lt"/>
              </a:rPr>
              <a:t>S’il n’agit pas, vous pouvez faire une demande au _____________________________ pour :</a:t>
            </a:r>
            <a:r>
              <a:rPr lang="fr-FR" sz="1800" dirty="0">
                <a:ea typeface="+mn-lt"/>
                <a:cs typeface="+mn-lt"/>
              </a:rPr>
              <a:t> </a:t>
            </a:r>
            <a:endParaRPr lang="fr-FR" sz="1800" dirty="0"/>
          </a:p>
          <a:p>
            <a:pPr marL="285750" indent="-285750">
              <a:lnSpc>
                <a:spcPts val="2460"/>
              </a:lnSpc>
              <a:spcBef>
                <a:spcPts val="0"/>
              </a:spcBef>
              <a:spcAft>
                <a:spcPts val="1800"/>
              </a:spcAft>
              <a:buClr>
                <a:schemeClr val="accent1"/>
              </a:buClr>
              <a:buFont typeface="Arial"/>
              <a:buChar char="•"/>
            </a:pPr>
            <a:r>
              <a:rPr lang="fr" sz="1800" dirty="0">
                <a:ea typeface="+mn-lt"/>
                <a:cs typeface="+mn-lt"/>
              </a:rPr>
              <a:t>que le propriétaire </a:t>
            </a:r>
            <a:r>
              <a:rPr lang="fr" sz="1800" b="1" dirty="0">
                <a:ea typeface="+mn-lt"/>
                <a:cs typeface="+mn-lt"/>
              </a:rPr>
              <a:t>___________</a:t>
            </a:r>
            <a:r>
              <a:rPr lang="fr" sz="1800" dirty="0">
                <a:ea typeface="+mn-lt"/>
                <a:cs typeface="+mn-lt"/>
              </a:rPr>
              <a:t> ou </a:t>
            </a:r>
            <a:r>
              <a:rPr lang="fr" sz="1800" b="1" dirty="0">
                <a:ea typeface="+mn-lt"/>
                <a:cs typeface="+mn-lt"/>
              </a:rPr>
              <a:t>_______</a:t>
            </a:r>
            <a:r>
              <a:rPr lang="fr" sz="1800" dirty="0">
                <a:ea typeface="+mn-lt"/>
                <a:cs typeface="+mn-lt"/>
              </a:rPr>
              <a:t> le logement</a:t>
            </a:r>
            <a:r>
              <a:rPr lang="fr-FR" sz="1800" dirty="0">
                <a:ea typeface="+mn-lt"/>
                <a:cs typeface="+mn-lt"/>
              </a:rPr>
              <a:t> </a:t>
            </a:r>
            <a:endParaRPr lang="fr-FR" sz="1800" dirty="0"/>
          </a:p>
          <a:p>
            <a:pPr marL="285750" indent="-285750">
              <a:lnSpc>
                <a:spcPts val="2460"/>
              </a:lnSpc>
              <a:spcBef>
                <a:spcPts val="0"/>
              </a:spcBef>
              <a:spcAft>
                <a:spcPts val="1800"/>
              </a:spcAft>
              <a:buClr>
                <a:schemeClr val="accent1"/>
              </a:buClr>
              <a:buFont typeface="Arial"/>
              <a:buChar char="•"/>
            </a:pPr>
            <a:r>
              <a:rPr lang="fr" sz="1800" dirty="0">
                <a:ea typeface="+mn-lt"/>
                <a:cs typeface="+mn-lt"/>
              </a:rPr>
              <a:t>vous autoriser à faire vous-même les </a:t>
            </a:r>
            <a:r>
              <a:rPr lang="fr" sz="1800" b="1" dirty="0">
                <a:ea typeface="+mn-lt"/>
                <a:cs typeface="+mn-lt"/>
              </a:rPr>
              <a:t>_____________________ </a:t>
            </a:r>
            <a:r>
              <a:rPr lang="fr" sz="1800" dirty="0">
                <a:ea typeface="+mn-lt"/>
                <a:cs typeface="+mn-lt"/>
              </a:rPr>
              <a:t>aux frais du propriétaire</a:t>
            </a:r>
            <a:r>
              <a:rPr lang="fr-FR" sz="1800" dirty="0">
                <a:ea typeface="+mn-lt"/>
                <a:cs typeface="+mn-lt"/>
              </a:rPr>
              <a:t> </a:t>
            </a:r>
            <a:endParaRPr lang="fr-FR" sz="1800" dirty="0"/>
          </a:p>
          <a:p>
            <a:pPr marL="285750" indent="-285750">
              <a:lnSpc>
                <a:spcPts val="2460"/>
              </a:lnSpc>
              <a:spcBef>
                <a:spcPts val="0"/>
              </a:spcBef>
              <a:spcAft>
                <a:spcPts val="1800"/>
              </a:spcAft>
              <a:buClr>
                <a:schemeClr val="accent1"/>
              </a:buClr>
              <a:buFont typeface="Arial"/>
              <a:buChar char="•"/>
            </a:pPr>
            <a:r>
              <a:rPr lang="fr" sz="1800" dirty="0">
                <a:ea typeface="+mn-lt"/>
                <a:cs typeface="+mn-lt"/>
              </a:rPr>
              <a:t>que le propriétaire vous verse une </a:t>
            </a:r>
            <a:r>
              <a:rPr lang="fr" sz="1800" b="1" dirty="0">
                <a:ea typeface="+mn-lt"/>
                <a:cs typeface="+mn-lt"/>
              </a:rPr>
              <a:t>_____________________ </a:t>
            </a:r>
            <a:r>
              <a:rPr lang="fr" sz="1800" dirty="0">
                <a:ea typeface="+mn-lt"/>
                <a:cs typeface="+mn-lt"/>
              </a:rPr>
              <a:t>(dommages-intérêts)</a:t>
            </a:r>
            <a:r>
              <a:rPr lang="fr-FR" sz="1800" dirty="0">
                <a:ea typeface="+mn-lt"/>
                <a:cs typeface="+mn-lt"/>
              </a:rPr>
              <a:t> </a:t>
            </a:r>
            <a:endParaRPr lang="fr-FR" sz="1800" dirty="0"/>
          </a:p>
          <a:p>
            <a:pPr marL="285750" indent="-285750">
              <a:lnSpc>
                <a:spcPts val="2460"/>
              </a:lnSpc>
              <a:spcBef>
                <a:spcPts val="0"/>
              </a:spcBef>
              <a:spcAft>
                <a:spcPts val="1800"/>
              </a:spcAft>
              <a:buClr>
                <a:schemeClr val="accent1"/>
              </a:buClr>
              <a:buFont typeface="Arial"/>
              <a:buChar char="•"/>
            </a:pPr>
            <a:r>
              <a:rPr lang="fr" sz="1800" b="1" dirty="0">
                <a:ea typeface="+mn-lt"/>
                <a:cs typeface="+mn-lt"/>
              </a:rPr>
              <a:t>________</a:t>
            </a:r>
            <a:r>
              <a:rPr lang="fr" sz="1800" dirty="0">
                <a:ea typeface="+mn-lt"/>
                <a:cs typeface="+mn-lt"/>
              </a:rPr>
              <a:t> votre</a:t>
            </a:r>
            <a:r>
              <a:rPr lang="fr" sz="1800" i="1" dirty="0">
                <a:ea typeface="+mn-lt"/>
                <a:cs typeface="+mn-lt"/>
              </a:rPr>
              <a:t> </a:t>
            </a:r>
            <a:r>
              <a:rPr lang="fr" sz="1800" dirty="0">
                <a:ea typeface="+mn-lt"/>
                <a:cs typeface="+mn-lt"/>
              </a:rPr>
              <a:t>loyer.</a:t>
            </a:r>
            <a:r>
              <a:rPr lang="fr-FR" sz="1800" dirty="0">
                <a:ea typeface="+mn-lt"/>
                <a:cs typeface="+mn-lt"/>
              </a:rPr>
              <a:t> </a:t>
            </a:r>
            <a:endParaRPr lang="fr-FR" sz="1800" dirty="0"/>
          </a:p>
          <a:p>
            <a:pPr>
              <a:lnSpc>
                <a:spcPts val="2460"/>
              </a:lnSpc>
              <a:spcAft>
                <a:spcPts val="2400"/>
              </a:spcAft>
            </a:pPr>
            <a:r>
              <a:rPr lang="fr-FR" sz="1800" dirty="0">
                <a:ea typeface="+mn-lt"/>
                <a:cs typeface="+mn-lt"/>
              </a:rPr>
              <a:t>Dans certains cas, vous pouvez aussi demander que votre bail soit </a:t>
            </a:r>
            <a:r>
              <a:rPr lang="fr-FR" sz="1800" b="1" dirty="0">
                <a:ea typeface="+mn-lt"/>
                <a:cs typeface="+mn-lt"/>
              </a:rPr>
              <a:t>________, </a:t>
            </a:r>
            <a:r>
              <a:rPr lang="fr-FR" sz="1800" dirty="0">
                <a:solidFill>
                  <a:srgbClr val="000000"/>
                </a:solidFill>
                <a:effectLst/>
                <a:latin typeface="Arial" panose="020B0604020202020204" pitchFamily="34" charset="0"/>
                <a:ea typeface="Calibri" panose="020F0502020204030204" pitchFamily="34" charset="0"/>
              </a:rPr>
              <a:t>si vous voulez quitter votre logement.</a:t>
            </a:r>
            <a:r>
              <a:rPr lang="fr-FR" sz="1800" dirty="0">
                <a:ea typeface="+mn-lt"/>
                <a:cs typeface="+mn-lt"/>
              </a:rPr>
              <a:t> » </a:t>
            </a:r>
            <a:endParaRPr lang="fr-FR" sz="1800" dirty="0"/>
          </a:p>
        </p:txBody>
      </p:sp>
      <p:sp>
        <p:nvSpPr>
          <p:cNvPr id="6" name="ZoneTexte 5">
            <a:extLst>
              <a:ext uri="{FF2B5EF4-FFF2-40B4-BE49-F238E27FC236}">
                <a16:creationId xmlns:a16="http://schemas.microsoft.com/office/drawing/2014/main" id="{9FF4A6C0-01E1-1F2B-60FC-83C4E321517A}"/>
              </a:ext>
            </a:extLst>
          </p:cNvPr>
          <p:cNvSpPr txBox="1"/>
          <p:nvPr/>
        </p:nvSpPr>
        <p:spPr>
          <a:xfrm>
            <a:off x="3415123" y="1102232"/>
            <a:ext cx="1245492" cy="385298"/>
          </a:xfrm>
          <a:prstGeom prst="rect">
            <a:avLst/>
          </a:prstGeom>
          <a:noFill/>
        </p:spPr>
        <p:txBody>
          <a:bodyPr wrap="square" rtlCol="0">
            <a:spAutoFit/>
          </a:bodyPr>
          <a:lstStyle/>
          <a:p>
            <a:pPr algn="ctr">
              <a:lnSpc>
                <a:spcPts val="2460"/>
              </a:lnSpc>
              <a:spcAft>
                <a:spcPts val="2400"/>
              </a:spcAft>
            </a:pPr>
            <a:r>
              <a:rPr lang="fr-CA" dirty="0">
                <a:solidFill>
                  <a:schemeClr val="accent1"/>
                </a:solidFill>
              </a:rPr>
              <a:t>avis écrit</a:t>
            </a:r>
          </a:p>
        </p:txBody>
      </p:sp>
      <p:sp>
        <p:nvSpPr>
          <p:cNvPr id="8" name="ZoneTexte 7">
            <a:extLst>
              <a:ext uri="{FF2B5EF4-FFF2-40B4-BE49-F238E27FC236}">
                <a16:creationId xmlns:a16="http://schemas.microsoft.com/office/drawing/2014/main" id="{AD03CA62-4CEE-82B4-7D5B-EA19058DE2ED}"/>
              </a:ext>
            </a:extLst>
          </p:cNvPr>
          <p:cNvSpPr txBox="1"/>
          <p:nvPr/>
        </p:nvSpPr>
        <p:spPr>
          <a:xfrm>
            <a:off x="748773" y="1439642"/>
            <a:ext cx="2794096" cy="385298"/>
          </a:xfrm>
          <a:prstGeom prst="rect">
            <a:avLst/>
          </a:prstGeom>
          <a:noFill/>
        </p:spPr>
        <p:txBody>
          <a:bodyPr wrap="square">
            <a:spAutoFit/>
          </a:bodyPr>
          <a:lstStyle/>
          <a:p>
            <a:pPr algn="ctr">
              <a:lnSpc>
                <a:spcPts val="2460"/>
              </a:lnSpc>
              <a:spcAft>
                <a:spcPts val="2400"/>
              </a:spcAft>
            </a:pPr>
            <a:r>
              <a:rPr lang="fr-FR" dirty="0">
                <a:solidFill>
                  <a:schemeClr val="accent1"/>
                </a:solidFill>
                <a:ea typeface="+mn-lt"/>
                <a:cs typeface="+mn-lt"/>
              </a:rPr>
              <a:t>réparations nécessaires</a:t>
            </a:r>
            <a:endParaRPr lang="fr-CA" dirty="0">
              <a:solidFill>
                <a:schemeClr val="accent1"/>
              </a:solidFill>
            </a:endParaRPr>
          </a:p>
        </p:txBody>
      </p:sp>
      <p:sp>
        <p:nvSpPr>
          <p:cNvPr id="9" name="ZoneTexte 8">
            <a:extLst>
              <a:ext uri="{FF2B5EF4-FFF2-40B4-BE49-F238E27FC236}">
                <a16:creationId xmlns:a16="http://schemas.microsoft.com/office/drawing/2014/main" id="{FB560354-181D-0C97-41B0-4E7F479052A5}"/>
              </a:ext>
            </a:extLst>
          </p:cNvPr>
          <p:cNvSpPr txBox="1"/>
          <p:nvPr/>
        </p:nvSpPr>
        <p:spPr>
          <a:xfrm>
            <a:off x="5343641" y="2029464"/>
            <a:ext cx="4459733" cy="385298"/>
          </a:xfrm>
          <a:prstGeom prst="rect">
            <a:avLst/>
          </a:prstGeom>
          <a:noFill/>
        </p:spPr>
        <p:txBody>
          <a:bodyPr wrap="square" rtlCol="0">
            <a:spAutoFit/>
          </a:bodyPr>
          <a:lstStyle/>
          <a:p>
            <a:pPr algn="ctr">
              <a:lnSpc>
                <a:spcPts val="2460"/>
              </a:lnSpc>
              <a:spcAft>
                <a:spcPts val="2400"/>
              </a:spcAft>
            </a:pPr>
            <a:r>
              <a:rPr lang="fr-CA" dirty="0">
                <a:solidFill>
                  <a:schemeClr val="accent1"/>
                </a:solidFill>
              </a:rPr>
              <a:t>Tribunal administratif du logement</a:t>
            </a:r>
          </a:p>
        </p:txBody>
      </p:sp>
      <p:sp>
        <p:nvSpPr>
          <p:cNvPr id="11" name="ZoneTexte 10">
            <a:extLst>
              <a:ext uri="{FF2B5EF4-FFF2-40B4-BE49-F238E27FC236}">
                <a16:creationId xmlns:a16="http://schemas.microsoft.com/office/drawing/2014/main" id="{94DDBD3C-00DC-10B5-D71C-E2B237AF2D7F}"/>
              </a:ext>
            </a:extLst>
          </p:cNvPr>
          <p:cNvSpPr txBox="1"/>
          <p:nvPr/>
        </p:nvSpPr>
        <p:spPr>
          <a:xfrm>
            <a:off x="2714015" y="2576614"/>
            <a:ext cx="1882588" cy="385298"/>
          </a:xfrm>
          <a:prstGeom prst="rect">
            <a:avLst/>
          </a:prstGeom>
          <a:noFill/>
        </p:spPr>
        <p:txBody>
          <a:bodyPr wrap="square" rtlCol="0">
            <a:spAutoFit/>
          </a:bodyPr>
          <a:lstStyle/>
          <a:p>
            <a:pPr algn="ctr">
              <a:lnSpc>
                <a:spcPts val="2460"/>
              </a:lnSpc>
              <a:spcAft>
                <a:spcPts val="2400"/>
              </a:spcAft>
            </a:pPr>
            <a:r>
              <a:rPr lang="fr-CA" dirty="0">
                <a:solidFill>
                  <a:schemeClr val="accent1"/>
                </a:solidFill>
              </a:rPr>
              <a:t>entretienne</a:t>
            </a:r>
          </a:p>
        </p:txBody>
      </p:sp>
      <p:sp>
        <p:nvSpPr>
          <p:cNvPr id="12" name="ZoneTexte 11">
            <a:extLst>
              <a:ext uri="{FF2B5EF4-FFF2-40B4-BE49-F238E27FC236}">
                <a16:creationId xmlns:a16="http://schemas.microsoft.com/office/drawing/2014/main" id="{BD6BE46C-261B-82C1-3D88-56E283C60970}"/>
              </a:ext>
            </a:extLst>
          </p:cNvPr>
          <p:cNvSpPr txBox="1"/>
          <p:nvPr/>
        </p:nvSpPr>
        <p:spPr>
          <a:xfrm>
            <a:off x="4617088" y="2586320"/>
            <a:ext cx="1192307" cy="385298"/>
          </a:xfrm>
          <a:prstGeom prst="rect">
            <a:avLst/>
          </a:prstGeom>
          <a:noFill/>
        </p:spPr>
        <p:txBody>
          <a:bodyPr wrap="square" rtlCol="0">
            <a:spAutoFit/>
          </a:bodyPr>
          <a:lstStyle/>
          <a:p>
            <a:pPr algn="ctr">
              <a:lnSpc>
                <a:spcPts val="2460"/>
              </a:lnSpc>
              <a:spcAft>
                <a:spcPts val="2400"/>
              </a:spcAft>
            </a:pPr>
            <a:r>
              <a:rPr lang="fr-CA" dirty="0">
                <a:solidFill>
                  <a:schemeClr val="accent1"/>
                </a:solidFill>
              </a:rPr>
              <a:t>répare</a:t>
            </a:r>
          </a:p>
        </p:txBody>
      </p:sp>
      <p:sp>
        <p:nvSpPr>
          <p:cNvPr id="14" name="ZoneTexte 13">
            <a:extLst>
              <a:ext uri="{FF2B5EF4-FFF2-40B4-BE49-F238E27FC236}">
                <a16:creationId xmlns:a16="http://schemas.microsoft.com/office/drawing/2014/main" id="{B86401E0-3F2A-FDED-0730-E40A0C060151}"/>
              </a:ext>
            </a:extLst>
          </p:cNvPr>
          <p:cNvSpPr txBox="1"/>
          <p:nvPr/>
        </p:nvSpPr>
        <p:spPr>
          <a:xfrm>
            <a:off x="4305861" y="3167850"/>
            <a:ext cx="3580278" cy="385298"/>
          </a:xfrm>
          <a:prstGeom prst="rect">
            <a:avLst/>
          </a:prstGeom>
          <a:noFill/>
        </p:spPr>
        <p:txBody>
          <a:bodyPr wrap="square">
            <a:spAutoFit/>
          </a:bodyPr>
          <a:lstStyle/>
          <a:p>
            <a:pPr algn="ctr">
              <a:lnSpc>
                <a:spcPts val="2460"/>
              </a:lnSpc>
              <a:spcAft>
                <a:spcPts val="2400"/>
              </a:spcAft>
            </a:pPr>
            <a:r>
              <a:rPr lang="fr" dirty="0">
                <a:solidFill>
                  <a:schemeClr val="accent1"/>
                </a:solidFill>
                <a:ea typeface="+mn-lt"/>
                <a:cs typeface="+mn-lt"/>
              </a:rPr>
              <a:t>réparations</a:t>
            </a:r>
            <a:r>
              <a:rPr lang="fr" dirty="0">
                <a:ea typeface="+mn-lt"/>
                <a:cs typeface="+mn-lt"/>
              </a:rPr>
              <a:t> </a:t>
            </a:r>
            <a:r>
              <a:rPr lang="fr" dirty="0">
                <a:solidFill>
                  <a:schemeClr val="accent1"/>
                </a:solidFill>
                <a:ea typeface="+mn-lt"/>
                <a:cs typeface="+mn-lt"/>
              </a:rPr>
              <a:t>nécessaires</a:t>
            </a:r>
            <a:r>
              <a:rPr lang="fr" dirty="0">
                <a:ea typeface="+mn-lt"/>
                <a:cs typeface="+mn-lt"/>
              </a:rPr>
              <a:t> </a:t>
            </a:r>
            <a:endParaRPr lang="fr-CA" dirty="0"/>
          </a:p>
        </p:txBody>
      </p:sp>
      <p:sp>
        <p:nvSpPr>
          <p:cNvPr id="15" name="ZoneTexte 14">
            <a:extLst>
              <a:ext uri="{FF2B5EF4-FFF2-40B4-BE49-F238E27FC236}">
                <a16:creationId xmlns:a16="http://schemas.microsoft.com/office/drawing/2014/main" id="{AB090BBE-1E87-7AEB-475C-6901CEAD7C7E}"/>
              </a:ext>
            </a:extLst>
          </p:cNvPr>
          <p:cNvSpPr txBox="1"/>
          <p:nvPr/>
        </p:nvSpPr>
        <p:spPr>
          <a:xfrm>
            <a:off x="4037869" y="3703440"/>
            <a:ext cx="3697942" cy="385298"/>
          </a:xfrm>
          <a:prstGeom prst="rect">
            <a:avLst/>
          </a:prstGeom>
          <a:noFill/>
        </p:spPr>
        <p:txBody>
          <a:bodyPr wrap="square" rtlCol="0">
            <a:spAutoFit/>
          </a:bodyPr>
          <a:lstStyle/>
          <a:p>
            <a:pPr algn="ctr">
              <a:lnSpc>
                <a:spcPts val="2460"/>
              </a:lnSpc>
              <a:spcAft>
                <a:spcPts val="2400"/>
              </a:spcAft>
            </a:pPr>
            <a:r>
              <a:rPr lang="fr-CA" dirty="0">
                <a:solidFill>
                  <a:schemeClr val="accent1"/>
                </a:solidFill>
              </a:rPr>
              <a:t>compensation financière</a:t>
            </a:r>
          </a:p>
        </p:txBody>
      </p:sp>
      <p:sp>
        <p:nvSpPr>
          <p:cNvPr id="17" name="ZoneTexte 16">
            <a:extLst>
              <a:ext uri="{FF2B5EF4-FFF2-40B4-BE49-F238E27FC236}">
                <a16:creationId xmlns:a16="http://schemas.microsoft.com/office/drawing/2014/main" id="{6244A890-C19E-E7CA-B8E3-719A54B718A8}"/>
              </a:ext>
            </a:extLst>
          </p:cNvPr>
          <p:cNvSpPr txBox="1"/>
          <p:nvPr/>
        </p:nvSpPr>
        <p:spPr>
          <a:xfrm>
            <a:off x="977458" y="4223804"/>
            <a:ext cx="1168363" cy="385298"/>
          </a:xfrm>
          <a:prstGeom prst="rect">
            <a:avLst/>
          </a:prstGeom>
          <a:noFill/>
        </p:spPr>
        <p:txBody>
          <a:bodyPr wrap="square">
            <a:spAutoFit/>
          </a:bodyPr>
          <a:lstStyle/>
          <a:p>
            <a:pPr algn="ctr">
              <a:lnSpc>
                <a:spcPts val="2460"/>
              </a:lnSpc>
              <a:spcAft>
                <a:spcPts val="2400"/>
              </a:spcAft>
            </a:pPr>
            <a:r>
              <a:rPr lang="fr" dirty="0">
                <a:solidFill>
                  <a:schemeClr val="accent1"/>
                </a:solidFill>
                <a:ea typeface="+mn-lt"/>
                <a:cs typeface="+mn-lt"/>
              </a:rPr>
              <a:t>diminuer</a:t>
            </a:r>
            <a:endParaRPr lang="fr-CA" dirty="0">
              <a:solidFill>
                <a:schemeClr val="accent1"/>
              </a:solidFill>
            </a:endParaRPr>
          </a:p>
        </p:txBody>
      </p:sp>
      <p:sp>
        <p:nvSpPr>
          <p:cNvPr id="19" name="ZoneTexte 18">
            <a:extLst>
              <a:ext uri="{FF2B5EF4-FFF2-40B4-BE49-F238E27FC236}">
                <a16:creationId xmlns:a16="http://schemas.microsoft.com/office/drawing/2014/main" id="{7BD0A132-ECE5-CC2F-8015-D5D76858DA32}"/>
              </a:ext>
            </a:extLst>
          </p:cNvPr>
          <p:cNvSpPr txBox="1"/>
          <p:nvPr/>
        </p:nvSpPr>
        <p:spPr>
          <a:xfrm>
            <a:off x="7573507" y="4928855"/>
            <a:ext cx="1082487" cy="385298"/>
          </a:xfrm>
          <a:prstGeom prst="rect">
            <a:avLst/>
          </a:prstGeom>
          <a:noFill/>
        </p:spPr>
        <p:txBody>
          <a:bodyPr wrap="square">
            <a:spAutoFit/>
          </a:bodyPr>
          <a:lstStyle/>
          <a:p>
            <a:pPr algn="ctr">
              <a:lnSpc>
                <a:spcPts val="2460"/>
              </a:lnSpc>
              <a:spcAft>
                <a:spcPts val="2400"/>
              </a:spcAft>
            </a:pPr>
            <a:r>
              <a:rPr lang="fr-FR" dirty="0">
                <a:solidFill>
                  <a:schemeClr val="accent1"/>
                </a:solidFill>
                <a:ea typeface="+mn-lt"/>
                <a:cs typeface="+mn-lt"/>
              </a:rPr>
              <a:t>résilié</a:t>
            </a:r>
            <a:endParaRPr lang="fr-CA" dirty="0">
              <a:solidFill>
                <a:schemeClr val="accent1"/>
              </a:solidFill>
            </a:endParaRPr>
          </a:p>
        </p:txBody>
      </p:sp>
      <p:pic>
        <p:nvPicPr>
          <p:cNvPr id="5" name="Picture Placeholder 14" descr="Icon&#10;&#10;Description automatically generated">
            <a:extLst>
              <a:ext uri="{FF2B5EF4-FFF2-40B4-BE49-F238E27FC236}">
                <a16:creationId xmlns:a16="http://schemas.microsoft.com/office/drawing/2014/main" id="{50A95379-07B2-F405-A567-A3FBFA20F672}"/>
              </a:ext>
            </a:extLst>
          </p:cNvPr>
          <p:cNvPicPr>
            <a:picLocks noChangeAspect="1"/>
          </p:cNvPicPr>
          <p:nvPr/>
        </p:nvPicPr>
        <p:blipFill>
          <a:blip r:embed="rId3"/>
          <a:srcRect t="1329" b="1329"/>
          <a:stretch>
            <a:fillRect/>
          </a:stretch>
        </p:blipFill>
        <p:spPr>
          <a:xfrm>
            <a:off x="10410580" y="5934274"/>
            <a:ext cx="859896" cy="724883"/>
          </a:xfrm>
          <a:prstGeom prst="rect">
            <a:avLst/>
          </a:prstGeom>
        </p:spPr>
      </p:pic>
      <p:sp>
        <p:nvSpPr>
          <p:cNvPr id="7" name="Espace réservé du texte 2">
            <a:extLst>
              <a:ext uri="{FF2B5EF4-FFF2-40B4-BE49-F238E27FC236}">
                <a16:creationId xmlns:a16="http://schemas.microsoft.com/office/drawing/2014/main" id="{E74A13FA-A381-C1D3-B141-C004366A5586}"/>
              </a:ext>
            </a:extLst>
          </p:cNvPr>
          <p:cNvSpPr txBox="1">
            <a:spLocks/>
          </p:cNvSpPr>
          <p:nvPr/>
        </p:nvSpPr>
        <p:spPr>
          <a:xfrm>
            <a:off x="10840528" y="5861193"/>
            <a:ext cx="345057"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pPr algn="ctr"/>
            <a:r>
              <a:rPr lang="fr-FR" sz="1800" spc="-150" dirty="0">
                <a:solidFill>
                  <a:schemeClr val="bg1"/>
                </a:solidFill>
                <a:cs typeface="Arial"/>
              </a:rPr>
              <a:t>12</a:t>
            </a:r>
            <a:endParaRPr lang="fr-FR" sz="1800" spc="-150" dirty="0">
              <a:solidFill>
                <a:schemeClr val="bg1"/>
              </a:solidFill>
            </a:endParaRPr>
          </a:p>
        </p:txBody>
      </p:sp>
    </p:spTree>
    <p:extLst>
      <p:ext uri="{BB962C8B-B14F-4D97-AF65-F5344CB8AC3E}">
        <p14:creationId xmlns:p14="http://schemas.microsoft.com/office/powerpoint/2010/main" val="207338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2" grpId="0"/>
      <p:bldP spid="14" grpId="0"/>
      <p:bldP spid="15" grpId="0"/>
      <p:bldP spid="17"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2DB801-35E9-1859-1F97-AED76767FA64}"/>
              </a:ext>
            </a:extLst>
          </p:cNvPr>
          <p:cNvSpPr>
            <a:spLocks noGrp="1"/>
          </p:cNvSpPr>
          <p:nvPr>
            <p:ph type="title"/>
          </p:nvPr>
        </p:nvSpPr>
        <p:spPr>
          <a:xfrm>
            <a:off x="716396" y="989214"/>
            <a:ext cx="10421938" cy="914400"/>
          </a:xfrm>
        </p:spPr>
        <p:txBody>
          <a:bodyPr/>
          <a:lstStyle/>
          <a:p>
            <a:r>
              <a:rPr lang="fr-FR" dirty="0">
                <a:solidFill>
                  <a:schemeClr val="accent1"/>
                </a:solidFill>
                <a:cs typeface="Arial"/>
              </a:rPr>
              <a:t>Trouver une personne qui...</a:t>
            </a:r>
            <a:endParaRPr lang="fr-FR" dirty="0">
              <a:solidFill>
                <a:schemeClr val="accent1"/>
              </a:solidFill>
            </a:endParaRPr>
          </a:p>
        </p:txBody>
      </p:sp>
      <p:pic>
        <p:nvPicPr>
          <p:cNvPr id="15" name="Picture Placeholder 14" descr="Icon&#10;&#10;Description automatically generated">
            <a:extLst>
              <a:ext uri="{FF2B5EF4-FFF2-40B4-BE49-F238E27FC236}">
                <a16:creationId xmlns:a16="http://schemas.microsoft.com/office/drawing/2014/main" id="{9F9DD938-A3EB-627F-CE14-7B646EBA61ED}"/>
              </a:ext>
            </a:extLst>
          </p:cNvPr>
          <p:cNvPicPr>
            <a:picLocks noGrp="1" noChangeAspect="1"/>
          </p:cNvPicPr>
          <p:nvPr>
            <p:ph type="pic" sz="quarter" idx="13"/>
          </p:nvPr>
        </p:nvPicPr>
        <p:blipFill>
          <a:blip r:embed="rId3"/>
          <a:srcRect t="1329" b="1329"/>
          <a:stretch>
            <a:fillRect/>
          </a:stretch>
        </p:blipFill>
        <p:spPr>
          <a:xfrm>
            <a:off x="11104942" y="5934709"/>
            <a:ext cx="859896" cy="724883"/>
          </a:xfrm>
        </p:spPr>
      </p:pic>
      <p:sp>
        <p:nvSpPr>
          <p:cNvPr id="3" name="Espace réservé du texte 2">
            <a:extLst>
              <a:ext uri="{FF2B5EF4-FFF2-40B4-BE49-F238E27FC236}">
                <a16:creationId xmlns:a16="http://schemas.microsoft.com/office/drawing/2014/main" id="{6E50A523-D9FC-5267-F3DB-E83CEBD2EB84}"/>
              </a:ext>
            </a:extLst>
          </p:cNvPr>
          <p:cNvSpPr>
            <a:spLocks noGrp="1"/>
          </p:cNvSpPr>
          <p:nvPr>
            <p:ph type="body" sz="quarter" idx="4294967295"/>
          </p:nvPr>
        </p:nvSpPr>
        <p:spPr>
          <a:xfrm>
            <a:off x="726575" y="486929"/>
            <a:ext cx="5943600" cy="415925"/>
          </a:xfrm>
        </p:spPr>
        <p:txBody>
          <a:bodyPr/>
          <a:lstStyle/>
          <a:p>
            <a:r>
              <a:rPr lang="fr-FR" sz="3200" b="1" dirty="0">
                <a:solidFill>
                  <a:schemeClr val="accent1"/>
                </a:solidFill>
                <a:cs typeface="Arial"/>
              </a:rPr>
              <a:t>Activité A</a:t>
            </a:r>
            <a:endParaRPr lang="fr-FR" sz="3200" b="1" dirty="0">
              <a:solidFill>
                <a:schemeClr val="accent1"/>
              </a:solidFill>
            </a:endParaRPr>
          </a:p>
        </p:txBody>
      </p:sp>
      <p:sp>
        <p:nvSpPr>
          <p:cNvPr id="9" name="Espace réservé du texte 2">
            <a:extLst>
              <a:ext uri="{FF2B5EF4-FFF2-40B4-BE49-F238E27FC236}">
                <a16:creationId xmlns:a16="http://schemas.microsoft.com/office/drawing/2014/main" id="{9F9B27AC-EDC3-8224-BAF6-757E36DCEEEF}"/>
              </a:ext>
            </a:extLst>
          </p:cNvPr>
          <p:cNvSpPr txBox="1">
            <a:spLocks/>
          </p:cNvSpPr>
          <p:nvPr/>
        </p:nvSpPr>
        <p:spPr>
          <a:xfrm>
            <a:off x="11550770" y="5846816"/>
            <a:ext cx="345057"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pPr algn="ctr"/>
            <a:r>
              <a:rPr lang="fr-FR" sz="1800" dirty="0">
                <a:solidFill>
                  <a:schemeClr val="bg1"/>
                </a:solidFill>
                <a:cs typeface="Arial"/>
              </a:rPr>
              <a:t>1</a:t>
            </a:r>
            <a:endParaRPr lang="fr-FR" sz="1800" dirty="0">
              <a:solidFill>
                <a:schemeClr val="bg1"/>
              </a:solidFill>
            </a:endParaRPr>
          </a:p>
        </p:txBody>
      </p:sp>
      <p:pic>
        <p:nvPicPr>
          <p:cNvPr id="16" name="Picture 8" descr="A picture containing text&#10;&#10;Description automatically generated">
            <a:extLst>
              <a:ext uri="{FF2B5EF4-FFF2-40B4-BE49-F238E27FC236}">
                <a16:creationId xmlns:a16="http://schemas.microsoft.com/office/drawing/2014/main" id="{C7684D7B-1802-5A1E-96EB-C4A8241750AF}"/>
              </a:ext>
            </a:extLst>
          </p:cNvPr>
          <p:cNvPicPr>
            <a:picLocks noChangeAspect="1"/>
          </p:cNvPicPr>
          <p:nvPr/>
        </p:nvPicPr>
        <p:blipFill>
          <a:blip r:embed="rId4"/>
          <a:stretch>
            <a:fillRect/>
          </a:stretch>
        </p:blipFill>
        <p:spPr>
          <a:xfrm>
            <a:off x="6944229" y="1505197"/>
            <a:ext cx="1943163" cy="5624946"/>
          </a:xfrm>
          <a:prstGeom prst="rect">
            <a:avLst/>
          </a:prstGeom>
        </p:spPr>
      </p:pic>
    </p:spTree>
    <p:extLst>
      <p:ext uri="{BB962C8B-B14F-4D97-AF65-F5344CB8AC3E}">
        <p14:creationId xmlns:p14="http://schemas.microsoft.com/office/powerpoint/2010/main" val="225897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2">
            <a:extLst>
              <a:ext uri="{FF2B5EF4-FFF2-40B4-BE49-F238E27FC236}">
                <a16:creationId xmlns:a16="http://schemas.microsoft.com/office/drawing/2014/main" id="{C3636A0C-AA1B-396F-2BE7-E690B5514D1B}"/>
              </a:ext>
            </a:extLst>
          </p:cNvPr>
          <p:cNvSpPr txBox="1"/>
          <p:nvPr/>
        </p:nvSpPr>
        <p:spPr>
          <a:xfrm>
            <a:off x="689112" y="2539700"/>
            <a:ext cx="10615476" cy="116756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16000" indent="-216000">
              <a:lnSpc>
                <a:spcPts val="2860"/>
              </a:lnSpc>
              <a:buFont typeface="Arial" panose="020B0604020202020204" pitchFamily="34" charset="0"/>
              <a:buChar char="•"/>
            </a:pPr>
            <a:endParaRPr lang="fr-FR" dirty="0">
              <a:solidFill>
                <a:schemeClr val="accent2"/>
              </a:solidFill>
              <a:cs typeface="Arial"/>
            </a:endParaRPr>
          </a:p>
          <a:p>
            <a:pPr marL="216000" indent="-216000">
              <a:lnSpc>
                <a:spcPts val="2860"/>
              </a:lnSpc>
              <a:buClr>
                <a:schemeClr val="accent1"/>
              </a:buClr>
              <a:buFont typeface="Arial" panose="020B0604020202020204" pitchFamily="34" charset="0"/>
              <a:buChar char="•"/>
            </a:pPr>
            <a:r>
              <a:rPr lang="fr-FR" dirty="0">
                <a:solidFill>
                  <a:schemeClr val="accent2"/>
                </a:solidFill>
                <a:cs typeface="Arial"/>
              </a:rPr>
              <a:t>Je vais _________________________________________________________</a:t>
            </a:r>
            <a:br>
              <a:rPr lang="fr-FR" dirty="0">
                <a:solidFill>
                  <a:schemeClr val="accent2"/>
                </a:solidFill>
                <a:cs typeface="Arial"/>
              </a:rPr>
            </a:br>
            <a:r>
              <a:rPr lang="fr-FR" dirty="0">
                <a:solidFill>
                  <a:schemeClr val="accent2"/>
                </a:solidFill>
                <a:cs typeface="Arial"/>
              </a:rPr>
              <a:t>__________________________________________.</a:t>
            </a:r>
          </a:p>
        </p:txBody>
      </p:sp>
      <p:sp>
        <p:nvSpPr>
          <p:cNvPr id="13" name="ZoneTexte 1">
            <a:extLst>
              <a:ext uri="{FF2B5EF4-FFF2-40B4-BE49-F238E27FC236}">
                <a16:creationId xmlns:a16="http://schemas.microsoft.com/office/drawing/2014/main" id="{3E649E0A-84ED-A67A-D254-2F6602D9EC56}"/>
              </a:ext>
            </a:extLst>
          </p:cNvPr>
          <p:cNvSpPr txBox="1"/>
          <p:nvPr/>
        </p:nvSpPr>
        <p:spPr>
          <a:xfrm>
            <a:off x="661130" y="2872564"/>
            <a:ext cx="8961336" cy="7956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16000" indent="-216000">
              <a:lnSpc>
                <a:spcPts val="2860"/>
              </a:lnSpc>
            </a:pPr>
            <a:r>
              <a:rPr lang="fr-FR" dirty="0">
                <a:solidFill>
                  <a:schemeClr val="accent1"/>
                </a:solidFill>
              </a:rPr>
              <a:t>                 envoyer un avis écrit à mon propriétaire pour l’informer du dégât d’eau </a:t>
            </a:r>
            <a:br>
              <a:rPr lang="fr-FR" dirty="0">
                <a:solidFill>
                  <a:schemeClr val="accent1"/>
                </a:solidFill>
              </a:rPr>
            </a:br>
            <a:r>
              <a:rPr lang="fr-FR" dirty="0">
                <a:solidFill>
                  <a:schemeClr val="accent1"/>
                </a:solidFill>
              </a:rPr>
              <a:t>et lui demander de faire les réparations nécessaires</a:t>
            </a:r>
            <a:endParaRPr lang="fr-FR" dirty="0">
              <a:solidFill>
                <a:schemeClr val="accent1"/>
              </a:solidFill>
              <a:cs typeface="Arial"/>
            </a:endParaRPr>
          </a:p>
        </p:txBody>
      </p:sp>
      <p:sp>
        <p:nvSpPr>
          <p:cNvPr id="14" name="ZoneTexte 2">
            <a:extLst>
              <a:ext uri="{FF2B5EF4-FFF2-40B4-BE49-F238E27FC236}">
                <a16:creationId xmlns:a16="http://schemas.microsoft.com/office/drawing/2014/main" id="{6DD7A551-4393-7A20-C073-DD824A8EFF8D}"/>
              </a:ext>
            </a:extLst>
          </p:cNvPr>
          <p:cNvSpPr txBox="1"/>
          <p:nvPr/>
        </p:nvSpPr>
        <p:spPr>
          <a:xfrm>
            <a:off x="685245" y="3752258"/>
            <a:ext cx="7129685" cy="116756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8000" indent="-108000">
              <a:lnSpc>
                <a:spcPts val="2860"/>
              </a:lnSpc>
              <a:buClr>
                <a:schemeClr val="accent1"/>
              </a:buClr>
            </a:pPr>
            <a:endParaRPr lang="fr-FR" dirty="0">
              <a:solidFill>
                <a:schemeClr val="accent2"/>
              </a:solidFill>
              <a:cs typeface="Arial"/>
            </a:endParaRPr>
          </a:p>
          <a:p>
            <a:pPr marL="216000" indent="-216000">
              <a:lnSpc>
                <a:spcPts val="2860"/>
              </a:lnSpc>
              <a:buClr>
                <a:schemeClr val="accent1"/>
              </a:buClr>
              <a:buFont typeface="Arial"/>
              <a:buChar char="•"/>
            </a:pPr>
            <a:r>
              <a:rPr lang="fr-CA" dirty="0"/>
              <a:t>Si mon propriétaire n’agit pas, je vais </a:t>
            </a:r>
            <a:br>
              <a:rPr lang="fr-FR" dirty="0">
                <a:solidFill>
                  <a:schemeClr val="accent2"/>
                </a:solidFill>
                <a:cs typeface="Arial"/>
              </a:rPr>
            </a:br>
            <a:r>
              <a:rPr lang="fr-FR" dirty="0">
                <a:solidFill>
                  <a:schemeClr val="accent2"/>
                </a:solidFill>
                <a:cs typeface="Arial"/>
              </a:rPr>
              <a:t>______________________________________________.</a:t>
            </a:r>
          </a:p>
        </p:txBody>
      </p:sp>
      <p:sp>
        <p:nvSpPr>
          <p:cNvPr id="5" name="Espace réservé du texte 4">
            <a:extLst>
              <a:ext uri="{FF2B5EF4-FFF2-40B4-BE49-F238E27FC236}">
                <a16:creationId xmlns:a16="http://schemas.microsoft.com/office/drawing/2014/main" id="{0434324E-9191-F0B4-79B7-848A3C371D09}"/>
              </a:ext>
            </a:extLst>
          </p:cNvPr>
          <p:cNvSpPr>
            <a:spLocks noGrp="1"/>
          </p:cNvSpPr>
          <p:nvPr>
            <p:ph sz="quarter" idx="15"/>
          </p:nvPr>
        </p:nvSpPr>
        <p:spPr>
          <a:xfrm>
            <a:off x="766763" y="549275"/>
            <a:ext cx="2359209" cy="545878"/>
          </a:xfrm>
        </p:spPr>
        <p:txBody>
          <a:bodyPr/>
          <a:lstStyle/>
          <a:p>
            <a:r>
              <a:rPr lang="fr-FR" sz="3200" b="1" dirty="0">
                <a:solidFill>
                  <a:schemeClr val="accent1"/>
                </a:solidFill>
                <a:cs typeface="Arial"/>
              </a:rPr>
              <a:t>Étape 5</a:t>
            </a:r>
            <a:endParaRPr lang="fr-FR" sz="3200" b="1" dirty="0">
              <a:solidFill>
                <a:schemeClr val="accent1"/>
              </a:solidFill>
            </a:endParaRPr>
          </a:p>
        </p:txBody>
      </p:sp>
      <p:pic>
        <p:nvPicPr>
          <p:cNvPr id="2" name="Picture Placeholder 14" descr="Icon&#10;&#10;Description automatically generated">
            <a:extLst>
              <a:ext uri="{FF2B5EF4-FFF2-40B4-BE49-F238E27FC236}">
                <a16:creationId xmlns:a16="http://schemas.microsoft.com/office/drawing/2014/main" id="{5BF55D9B-1AA9-0913-4A45-C00CEEA96A7B}"/>
              </a:ext>
            </a:extLst>
          </p:cNvPr>
          <p:cNvPicPr>
            <a:picLocks noChangeAspect="1"/>
          </p:cNvPicPr>
          <p:nvPr/>
        </p:nvPicPr>
        <p:blipFill>
          <a:blip r:embed="rId3"/>
          <a:srcRect t="1329" b="1329"/>
          <a:stretch>
            <a:fillRect/>
          </a:stretch>
        </p:blipFill>
        <p:spPr>
          <a:xfrm>
            <a:off x="11104942" y="5934709"/>
            <a:ext cx="859896" cy="724883"/>
          </a:xfrm>
          <a:prstGeom prst="rect">
            <a:avLst/>
          </a:prstGeom>
        </p:spPr>
      </p:pic>
      <p:sp>
        <p:nvSpPr>
          <p:cNvPr id="3" name="Espace réservé du texte 2">
            <a:extLst>
              <a:ext uri="{FF2B5EF4-FFF2-40B4-BE49-F238E27FC236}">
                <a16:creationId xmlns:a16="http://schemas.microsoft.com/office/drawing/2014/main" id="{E9C3C01E-730F-EEB7-84E7-622134823844}"/>
              </a:ext>
            </a:extLst>
          </p:cNvPr>
          <p:cNvSpPr txBox="1">
            <a:spLocks/>
          </p:cNvSpPr>
          <p:nvPr/>
        </p:nvSpPr>
        <p:spPr>
          <a:xfrm>
            <a:off x="11542144" y="5855442"/>
            <a:ext cx="345057"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pPr algn="ctr"/>
            <a:r>
              <a:rPr lang="fr-FR" sz="1800" spc="-150" dirty="0">
                <a:solidFill>
                  <a:schemeClr val="bg1"/>
                </a:solidFill>
              </a:rPr>
              <a:t>12</a:t>
            </a:r>
          </a:p>
        </p:txBody>
      </p:sp>
      <p:sp>
        <p:nvSpPr>
          <p:cNvPr id="8" name="ZoneTexte 2">
            <a:extLst>
              <a:ext uri="{FF2B5EF4-FFF2-40B4-BE49-F238E27FC236}">
                <a16:creationId xmlns:a16="http://schemas.microsoft.com/office/drawing/2014/main" id="{64BED06F-D6BD-F9C8-BC34-30E53112BA3D}"/>
              </a:ext>
            </a:extLst>
          </p:cNvPr>
          <p:cNvSpPr txBox="1"/>
          <p:nvPr/>
        </p:nvSpPr>
        <p:spPr>
          <a:xfrm>
            <a:off x="671069" y="1696630"/>
            <a:ext cx="5883214" cy="96436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3360"/>
              </a:lnSpc>
            </a:pPr>
            <a:r>
              <a:rPr lang="fr-FR" sz="3200" b="1" dirty="0">
                <a:solidFill>
                  <a:schemeClr val="accent2"/>
                </a:solidFill>
              </a:rPr>
              <a:t>Que dois-je faire pour régler </a:t>
            </a:r>
            <a:br>
              <a:rPr lang="fr-FR" sz="3200" b="1" dirty="0">
                <a:solidFill>
                  <a:schemeClr val="accent2"/>
                </a:solidFill>
              </a:rPr>
            </a:br>
            <a:r>
              <a:rPr lang="fr-FR" sz="3200" b="1" dirty="0">
                <a:solidFill>
                  <a:schemeClr val="accent2"/>
                </a:solidFill>
              </a:rPr>
              <a:t>mon problème?</a:t>
            </a:r>
            <a:endParaRPr lang="fr-FR" dirty="0">
              <a:solidFill>
                <a:schemeClr val="accent2"/>
              </a:solidFill>
              <a:cs typeface="Arial"/>
            </a:endParaRPr>
          </a:p>
        </p:txBody>
      </p:sp>
      <p:sp>
        <p:nvSpPr>
          <p:cNvPr id="15" name="ZoneTexte 1">
            <a:extLst>
              <a:ext uri="{FF2B5EF4-FFF2-40B4-BE49-F238E27FC236}">
                <a16:creationId xmlns:a16="http://schemas.microsoft.com/office/drawing/2014/main" id="{39AE176A-B6DB-D294-1F8F-E803D572D8A8}"/>
              </a:ext>
            </a:extLst>
          </p:cNvPr>
          <p:cNvSpPr txBox="1"/>
          <p:nvPr/>
        </p:nvSpPr>
        <p:spPr>
          <a:xfrm>
            <a:off x="887958" y="4439096"/>
            <a:ext cx="8961336" cy="4237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16000" indent="-216000">
              <a:lnSpc>
                <a:spcPts val="2860"/>
              </a:lnSpc>
            </a:pPr>
            <a:r>
              <a:rPr lang="fr-FR" dirty="0">
                <a:solidFill>
                  <a:schemeClr val="accent1"/>
                </a:solidFill>
              </a:rPr>
              <a:t>faire une demande au Tribunal administratif du logement</a:t>
            </a:r>
          </a:p>
        </p:txBody>
      </p:sp>
    </p:spTree>
    <p:extLst>
      <p:ext uri="{BB962C8B-B14F-4D97-AF65-F5344CB8AC3E}">
        <p14:creationId xmlns:p14="http://schemas.microsoft.com/office/powerpoint/2010/main" val="304932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ABD7B77-221D-11DA-69AF-E175CE881B57}"/>
              </a:ext>
            </a:extLst>
          </p:cNvPr>
          <p:cNvSpPr>
            <a:spLocks noGrp="1"/>
          </p:cNvSpPr>
          <p:nvPr>
            <p:ph type="body" idx="1"/>
          </p:nvPr>
        </p:nvSpPr>
        <p:spPr>
          <a:xfrm>
            <a:off x="795925" y="1036099"/>
            <a:ext cx="6144149" cy="4572000"/>
          </a:xfrm>
        </p:spPr>
        <p:txBody>
          <a:bodyPr/>
          <a:lstStyle/>
          <a:p>
            <a:r>
              <a:rPr lang="fr-FR" dirty="0">
                <a:cs typeface="Arial"/>
              </a:rPr>
              <a:t>Partie 3</a:t>
            </a:r>
          </a:p>
          <a:p>
            <a:r>
              <a:rPr lang="fr-FR" sz="4000" dirty="0">
                <a:cs typeface="Arial"/>
              </a:rPr>
              <a:t>Raconter son </a:t>
            </a:r>
            <a:br>
              <a:rPr lang="fr-FR" sz="4000" dirty="0">
                <a:cs typeface="Arial"/>
              </a:rPr>
            </a:br>
            <a:r>
              <a:rPr lang="fr-FR" sz="4000" dirty="0">
                <a:cs typeface="Arial"/>
              </a:rPr>
              <a:t>expérience</a:t>
            </a:r>
          </a:p>
        </p:txBody>
      </p:sp>
      <p:sp>
        <p:nvSpPr>
          <p:cNvPr id="5" name="Oval 4">
            <a:extLst>
              <a:ext uri="{FF2B5EF4-FFF2-40B4-BE49-F238E27FC236}">
                <a16:creationId xmlns:a16="http://schemas.microsoft.com/office/drawing/2014/main" id="{6E11B7A6-CAA3-35F6-9596-2F052C7AFC4F}"/>
              </a:ext>
            </a:extLst>
          </p:cNvPr>
          <p:cNvSpPr/>
          <p:nvPr/>
        </p:nvSpPr>
        <p:spPr>
          <a:xfrm>
            <a:off x="7071360" y="1349828"/>
            <a:ext cx="4084321" cy="40843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bg1"/>
              </a:solidFill>
            </a:endParaRPr>
          </a:p>
        </p:txBody>
      </p:sp>
      <p:pic>
        <p:nvPicPr>
          <p:cNvPr id="8" name="Graphic 7">
            <a:extLst>
              <a:ext uri="{FF2B5EF4-FFF2-40B4-BE49-F238E27FC236}">
                <a16:creationId xmlns:a16="http://schemas.microsoft.com/office/drawing/2014/main" id="{D8B6F32C-991D-0FE1-89E5-6518CA3CC3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80563" y="1820739"/>
            <a:ext cx="3844637" cy="2922709"/>
          </a:xfrm>
          <a:prstGeom prst="rect">
            <a:avLst/>
          </a:prstGeom>
        </p:spPr>
      </p:pic>
    </p:spTree>
    <p:extLst>
      <p:ext uri="{BB962C8B-B14F-4D97-AF65-F5344CB8AC3E}">
        <p14:creationId xmlns:p14="http://schemas.microsoft.com/office/powerpoint/2010/main" val="93891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9351014C-35D8-02CE-8340-210A39BCC99C}"/>
              </a:ext>
            </a:extLst>
          </p:cNvPr>
          <p:cNvSpPr>
            <a:spLocks noGrp="1"/>
          </p:cNvSpPr>
          <p:nvPr>
            <p:ph type="body" sz="quarter" idx="15"/>
          </p:nvPr>
        </p:nvSpPr>
        <p:spPr>
          <a:xfrm>
            <a:off x="608694" y="655570"/>
            <a:ext cx="5833669" cy="415925"/>
          </a:xfrm>
        </p:spPr>
        <p:txBody>
          <a:bodyPr/>
          <a:lstStyle/>
          <a:p>
            <a:r>
              <a:rPr lang="fr-CA" sz="3600" dirty="0">
                <a:latin typeface="+mj-lt"/>
                <a:ea typeface="+mj-ea"/>
                <a:cs typeface="+mj-cs"/>
              </a:rPr>
              <a:t>Raconter son expérience</a:t>
            </a:r>
            <a:endParaRPr lang="fr-CA" sz="3200" dirty="0"/>
          </a:p>
        </p:txBody>
      </p:sp>
      <p:pic>
        <p:nvPicPr>
          <p:cNvPr id="2" name="Picture Placeholder 14" descr="Icon&#10;&#10;Description automatically generated">
            <a:extLst>
              <a:ext uri="{FF2B5EF4-FFF2-40B4-BE49-F238E27FC236}">
                <a16:creationId xmlns:a16="http://schemas.microsoft.com/office/drawing/2014/main" id="{6EB3BCCF-10CA-D681-3C47-DD9AB0218679}"/>
              </a:ext>
            </a:extLst>
          </p:cNvPr>
          <p:cNvPicPr>
            <a:picLocks noChangeAspect="1"/>
          </p:cNvPicPr>
          <p:nvPr/>
        </p:nvPicPr>
        <p:blipFill>
          <a:blip r:embed="rId3"/>
          <a:srcRect t="1329" b="1329"/>
          <a:stretch>
            <a:fillRect/>
          </a:stretch>
        </p:blipFill>
        <p:spPr>
          <a:xfrm>
            <a:off x="11104942" y="5934709"/>
            <a:ext cx="859896" cy="724883"/>
          </a:xfrm>
          <a:prstGeom prst="rect">
            <a:avLst/>
          </a:prstGeom>
        </p:spPr>
      </p:pic>
      <p:sp>
        <p:nvSpPr>
          <p:cNvPr id="3" name="Espace réservé du texte 2">
            <a:extLst>
              <a:ext uri="{FF2B5EF4-FFF2-40B4-BE49-F238E27FC236}">
                <a16:creationId xmlns:a16="http://schemas.microsoft.com/office/drawing/2014/main" id="{4F9AD6FE-2F15-BD82-6073-C889583D70BB}"/>
              </a:ext>
            </a:extLst>
          </p:cNvPr>
          <p:cNvSpPr txBox="1">
            <a:spLocks/>
          </p:cNvSpPr>
          <p:nvPr/>
        </p:nvSpPr>
        <p:spPr>
          <a:xfrm>
            <a:off x="11524891" y="5855442"/>
            <a:ext cx="345057"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pPr algn="ctr"/>
            <a:r>
              <a:rPr lang="fr-FR" sz="1800" spc="-150" dirty="0">
                <a:solidFill>
                  <a:schemeClr val="bg1"/>
                </a:solidFill>
                <a:cs typeface="Arial"/>
              </a:rPr>
              <a:t>13</a:t>
            </a:r>
            <a:endParaRPr lang="fr-FR" sz="1800" spc="-150" dirty="0">
              <a:solidFill>
                <a:schemeClr val="bg1"/>
              </a:solidFill>
            </a:endParaRPr>
          </a:p>
        </p:txBody>
      </p:sp>
      <p:pic>
        <p:nvPicPr>
          <p:cNvPr id="9" name="Picture 8" descr="Graphical user interface&#10;&#10;Description automatically generated with medium confidence">
            <a:extLst>
              <a:ext uri="{FF2B5EF4-FFF2-40B4-BE49-F238E27FC236}">
                <a16:creationId xmlns:a16="http://schemas.microsoft.com/office/drawing/2014/main" id="{F0908BA8-AE95-268E-7934-9376C4C57C5E}"/>
              </a:ext>
            </a:extLst>
          </p:cNvPr>
          <p:cNvPicPr>
            <a:picLocks noChangeAspect="1"/>
          </p:cNvPicPr>
          <p:nvPr/>
        </p:nvPicPr>
        <p:blipFill>
          <a:blip r:embed="rId4"/>
          <a:stretch>
            <a:fillRect/>
          </a:stretch>
        </p:blipFill>
        <p:spPr>
          <a:xfrm>
            <a:off x="5409178" y="1343892"/>
            <a:ext cx="5509296" cy="5140520"/>
          </a:xfrm>
          <a:prstGeom prst="rect">
            <a:avLst/>
          </a:prstGeom>
          <a:effectLst>
            <a:outerShdw blurRad="226195" dist="103145" dir="2700000" algn="tl" rotWithShape="0">
              <a:prstClr val="black">
                <a:alpha val="18000"/>
              </a:prstClr>
            </a:outerShdw>
          </a:effectLst>
        </p:spPr>
      </p:pic>
      <p:pic>
        <p:nvPicPr>
          <p:cNvPr id="12" name="Picture 11" descr="A group of people in a room&#10;&#10;Description automatically generated with medium confidence">
            <a:extLst>
              <a:ext uri="{FF2B5EF4-FFF2-40B4-BE49-F238E27FC236}">
                <a16:creationId xmlns:a16="http://schemas.microsoft.com/office/drawing/2014/main" id="{A6A8347E-2B1F-418D-1E40-117F4EB4E931}"/>
              </a:ext>
            </a:extLst>
          </p:cNvPr>
          <p:cNvPicPr>
            <a:picLocks noChangeAspect="1"/>
          </p:cNvPicPr>
          <p:nvPr/>
        </p:nvPicPr>
        <p:blipFill rotWithShape="1">
          <a:blip r:embed="rId5"/>
          <a:srcRect r="53505"/>
          <a:stretch/>
        </p:blipFill>
        <p:spPr>
          <a:xfrm>
            <a:off x="412172" y="1428750"/>
            <a:ext cx="2422503" cy="3044536"/>
          </a:xfrm>
          <a:prstGeom prst="rect">
            <a:avLst/>
          </a:prstGeom>
        </p:spPr>
      </p:pic>
      <p:pic>
        <p:nvPicPr>
          <p:cNvPr id="13" name="Picture 12" descr="A group of people in a room&#10;&#10;Description automatically generated with medium confidence">
            <a:extLst>
              <a:ext uri="{FF2B5EF4-FFF2-40B4-BE49-F238E27FC236}">
                <a16:creationId xmlns:a16="http://schemas.microsoft.com/office/drawing/2014/main" id="{A750B9D1-2246-A029-A159-99D964544600}"/>
              </a:ext>
            </a:extLst>
          </p:cNvPr>
          <p:cNvPicPr>
            <a:picLocks noChangeAspect="1"/>
          </p:cNvPicPr>
          <p:nvPr/>
        </p:nvPicPr>
        <p:blipFill rotWithShape="1">
          <a:blip r:embed="rId5"/>
          <a:srcRect l="52410"/>
          <a:stretch/>
        </p:blipFill>
        <p:spPr>
          <a:xfrm>
            <a:off x="2563091" y="3480955"/>
            <a:ext cx="2479570" cy="3044536"/>
          </a:xfrm>
          <a:prstGeom prst="rect">
            <a:avLst/>
          </a:prstGeom>
        </p:spPr>
      </p:pic>
    </p:spTree>
    <p:extLst>
      <p:ext uri="{BB962C8B-B14F-4D97-AF65-F5344CB8AC3E}">
        <p14:creationId xmlns:p14="http://schemas.microsoft.com/office/powerpoint/2010/main" val="370075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4" descr="Icon&#10;&#10;Description automatically generated">
            <a:extLst>
              <a:ext uri="{FF2B5EF4-FFF2-40B4-BE49-F238E27FC236}">
                <a16:creationId xmlns:a16="http://schemas.microsoft.com/office/drawing/2014/main" id="{E93C1FC5-FA05-406E-C69A-FFD5C1BC197B}"/>
              </a:ext>
            </a:extLst>
          </p:cNvPr>
          <p:cNvPicPr>
            <a:picLocks noChangeAspect="1"/>
          </p:cNvPicPr>
          <p:nvPr/>
        </p:nvPicPr>
        <p:blipFill>
          <a:blip r:embed="rId3"/>
          <a:srcRect t="1329" b="1329"/>
          <a:stretch>
            <a:fillRect/>
          </a:stretch>
        </p:blipFill>
        <p:spPr>
          <a:xfrm>
            <a:off x="11104942" y="5934709"/>
            <a:ext cx="859896" cy="724883"/>
          </a:xfrm>
          <a:prstGeom prst="rect">
            <a:avLst/>
          </a:prstGeom>
        </p:spPr>
      </p:pic>
      <p:sp>
        <p:nvSpPr>
          <p:cNvPr id="9" name="Espace réservé du texte 2">
            <a:extLst>
              <a:ext uri="{FF2B5EF4-FFF2-40B4-BE49-F238E27FC236}">
                <a16:creationId xmlns:a16="http://schemas.microsoft.com/office/drawing/2014/main" id="{18C1975E-BDD0-0EB4-D6F9-92426158D35A}"/>
              </a:ext>
            </a:extLst>
          </p:cNvPr>
          <p:cNvSpPr txBox="1">
            <a:spLocks/>
          </p:cNvSpPr>
          <p:nvPr/>
        </p:nvSpPr>
        <p:spPr>
          <a:xfrm>
            <a:off x="11524727" y="5855442"/>
            <a:ext cx="345057"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pPr algn="ctr"/>
            <a:r>
              <a:rPr lang="fr-FR" sz="1800" spc="-150" dirty="0">
                <a:solidFill>
                  <a:schemeClr val="bg1"/>
                </a:solidFill>
                <a:cs typeface="Arial"/>
              </a:rPr>
              <a:t>14</a:t>
            </a:r>
            <a:endParaRPr lang="fr-FR" sz="1800" spc="-150" dirty="0">
              <a:solidFill>
                <a:schemeClr val="bg1"/>
              </a:solidFill>
            </a:endParaRPr>
          </a:p>
        </p:txBody>
      </p:sp>
      <p:grpSp>
        <p:nvGrpSpPr>
          <p:cNvPr id="16" name="Groupe 17">
            <a:extLst>
              <a:ext uri="{FF2B5EF4-FFF2-40B4-BE49-F238E27FC236}">
                <a16:creationId xmlns:a16="http://schemas.microsoft.com/office/drawing/2014/main" id="{7983803A-AD90-AC42-B19C-0F716875A174}"/>
              </a:ext>
            </a:extLst>
          </p:cNvPr>
          <p:cNvGrpSpPr>
            <a:grpSpLocks noChangeAspect="1"/>
          </p:cNvGrpSpPr>
          <p:nvPr/>
        </p:nvGrpSpPr>
        <p:grpSpPr>
          <a:xfrm>
            <a:off x="2904219" y="4703597"/>
            <a:ext cx="630976" cy="630936"/>
            <a:chOff x="8915400" y="2747719"/>
            <a:chExt cx="1689500" cy="1689393"/>
          </a:xfrm>
        </p:grpSpPr>
        <p:sp>
          <p:nvSpPr>
            <p:cNvPr id="17" name="Oval 24">
              <a:hlinkClick r:id="rId4"/>
              <a:extLst>
                <a:ext uri="{FF2B5EF4-FFF2-40B4-BE49-F238E27FC236}">
                  <a16:creationId xmlns:a16="http://schemas.microsoft.com/office/drawing/2014/main" id="{7CF879FD-0D95-8299-63EE-BBD84B04337F}"/>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8" name="Graphique 16">
              <a:extLst>
                <a:ext uri="{FF2B5EF4-FFF2-40B4-BE49-F238E27FC236}">
                  <a16:creationId xmlns:a16="http://schemas.microsoft.com/office/drawing/2014/main" id="{E6F0B205-01E3-B6C9-E171-374519CEE1B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21750" y="3254015"/>
              <a:ext cx="676800" cy="676800"/>
            </a:xfrm>
            <a:prstGeom prst="rect">
              <a:avLst/>
            </a:prstGeom>
          </p:spPr>
        </p:pic>
      </p:grpSp>
      <p:pic>
        <p:nvPicPr>
          <p:cNvPr id="10" name="Picture 9" descr="Graphical user interface, text, chat or text message&#10;&#10;Description automatically generated">
            <a:extLst>
              <a:ext uri="{FF2B5EF4-FFF2-40B4-BE49-F238E27FC236}">
                <a16:creationId xmlns:a16="http://schemas.microsoft.com/office/drawing/2014/main" id="{FEA46985-BFC3-8451-396A-836928B2847F}"/>
              </a:ext>
            </a:extLst>
          </p:cNvPr>
          <p:cNvPicPr preferRelativeResize="0">
            <a:picLocks/>
          </p:cNvPicPr>
          <p:nvPr/>
        </p:nvPicPr>
        <p:blipFill rotWithShape="1">
          <a:blip r:embed="rId7"/>
          <a:srcRect l="18344" t="15356" r="18503" b="1511"/>
          <a:stretch/>
        </p:blipFill>
        <p:spPr>
          <a:xfrm>
            <a:off x="6271054" y="592524"/>
            <a:ext cx="2452668" cy="1494311"/>
          </a:xfrm>
          <a:prstGeom prst="rect">
            <a:avLst/>
          </a:prstGeom>
          <a:ln w="38100">
            <a:solidFill>
              <a:schemeClr val="accent2"/>
            </a:solidFill>
          </a:ln>
        </p:spPr>
      </p:pic>
      <p:pic>
        <p:nvPicPr>
          <p:cNvPr id="4" name="Picture 3" descr="Graphical user interface, application&#10;&#10;Description automatically generated">
            <a:extLst>
              <a:ext uri="{FF2B5EF4-FFF2-40B4-BE49-F238E27FC236}">
                <a16:creationId xmlns:a16="http://schemas.microsoft.com/office/drawing/2014/main" id="{4635B96B-BC10-DCEF-9D2D-87AB01E70E7D}"/>
              </a:ext>
            </a:extLst>
          </p:cNvPr>
          <p:cNvPicPr preferRelativeResize="0">
            <a:picLocks/>
          </p:cNvPicPr>
          <p:nvPr/>
        </p:nvPicPr>
        <p:blipFill rotWithShape="1">
          <a:blip r:embed="rId8"/>
          <a:srcRect l="11305" t="-1" r="9292" b="1523"/>
          <a:stretch/>
        </p:blipFill>
        <p:spPr>
          <a:xfrm>
            <a:off x="6271054" y="4555347"/>
            <a:ext cx="2425139" cy="1512479"/>
          </a:xfrm>
          <a:prstGeom prst="rect">
            <a:avLst/>
          </a:prstGeom>
          <a:ln w="38100">
            <a:solidFill>
              <a:schemeClr val="accent2"/>
            </a:solidFill>
          </a:ln>
        </p:spPr>
      </p:pic>
      <p:pic>
        <p:nvPicPr>
          <p:cNvPr id="20" name="Image 21">
            <a:extLst>
              <a:ext uri="{FF2B5EF4-FFF2-40B4-BE49-F238E27FC236}">
                <a16:creationId xmlns:a16="http://schemas.microsoft.com/office/drawing/2014/main" id="{847260FA-89AD-5A8E-E1E7-49811CEAF2B6}"/>
              </a:ext>
            </a:extLst>
          </p:cNvPr>
          <p:cNvPicPr>
            <a:picLocks noChangeAspect="1"/>
          </p:cNvPicPr>
          <p:nvPr/>
        </p:nvPicPr>
        <p:blipFill rotWithShape="1">
          <a:blip r:embed="rId9"/>
          <a:srcRect b="19790"/>
          <a:stretch/>
        </p:blipFill>
        <p:spPr>
          <a:xfrm>
            <a:off x="6271054" y="2592501"/>
            <a:ext cx="2424054" cy="1494311"/>
          </a:xfrm>
          <a:prstGeom prst="rect">
            <a:avLst/>
          </a:prstGeom>
          <a:ln w="38100">
            <a:solidFill>
              <a:schemeClr val="accent2"/>
            </a:solidFill>
            <a:round/>
          </a:ln>
        </p:spPr>
      </p:pic>
      <p:grpSp>
        <p:nvGrpSpPr>
          <p:cNvPr id="22" name="Groupe 28">
            <a:extLst>
              <a:ext uri="{FF2B5EF4-FFF2-40B4-BE49-F238E27FC236}">
                <a16:creationId xmlns:a16="http://schemas.microsoft.com/office/drawing/2014/main" id="{61229185-EB73-6F70-D320-90FF507FCAB8}"/>
              </a:ext>
            </a:extLst>
          </p:cNvPr>
          <p:cNvGrpSpPr/>
          <p:nvPr/>
        </p:nvGrpSpPr>
        <p:grpSpPr>
          <a:xfrm>
            <a:off x="633876" y="1539205"/>
            <a:ext cx="5171662" cy="3102997"/>
            <a:chOff x="381000" y="10072"/>
            <a:chExt cx="8203095" cy="4921857"/>
          </a:xfrm>
        </p:grpSpPr>
        <p:pic>
          <p:nvPicPr>
            <p:cNvPr id="23" name="Image 25">
              <a:extLst>
                <a:ext uri="{FF2B5EF4-FFF2-40B4-BE49-F238E27FC236}">
                  <a16:creationId xmlns:a16="http://schemas.microsoft.com/office/drawing/2014/main" id="{F836FDC5-A110-93FA-A537-D4E78E0D301D}"/>
                </a:ext>
              </a:extLst>
            </p:cNvPr>
            <p:cNvPicPr>
              <a:picLocks noChangeAspect="1"/>
            </p:cNvPicPr>
            <p:nvPr userDrawn="1"/>
          </p:nvPicPr>
          <p:blipFill rotWithShape="1">
            <a:blip r:embed="rId10"/>
            <a:srcRect r="5751" b="4251"/>
            <a:stretch/>
          </p:blipFill>
          <p:spPr>
            <a:xfrm>
              <a:off x="1500020" y="437322"/>
              <a:ext cx="5966255" cy="3760967"/>
            </a:xfrm>
            <a:prstGeom prst="rect">
              <a:avLst/>
            </a:prstGeom>
          </p:spPr>
        </p:pic>
        <p:pic>
          <p:nvPicPr>
            <p:cNvPr id="24" name="Image 27">
              <a:extLst>
                <a:ext uri="{FF2B5EF4-FFF2-40B4-BE49-F238E27FC236}">
                  <a16:creationId xmlns:a16="http://schemas.microsoft.com/office/drawing/2014/main" id="{A67347AE-FD4F-1FFE-0E0B-F25FE3470500}"/>
                </a:ext>
              </a:extLst>
            </p:cNvPr>
            <p:cNvPicPr>
              <a:picLocks noChangeAspect="1"/>
            </p:cNvPicPr>
            <p:nvPr userDrawn="1"/>
          </p:nvPicPr>
          <p:blipFill>
            <a:blip r:embed="rId11"/>
            <a:stretch>
              <a:fillRect/>
            </a:stretch>
          </p:blipFill>
          <p:spPr>
            <a:xfrm>
              <a:off x="381000" y="10072"/>
              <a:ext cx="8203095" cy="4921857"/>
            </a:xfrm>
            <a:prstGeom prst="rect">
              <a:avLst/>
            </a:prstGeom>
          </p:spPr>
        </p:pic>
      </p:grpSp>
      <p:sp>
        <p:nvSpPr>
          <p:cNvPr id="25" name="ZoneTexte 29">
            <a:extLst>
              <a:ext uri="{FF2B5EF4-FFF2-40B4-BE49-F238E27FC236}">
                <a16:creationId xmlns:a16="http://schemas.microsoft.com/office/drawing/2014/main" id="{D7D72E35-0643-54E1-4BEE-D5971A3AB732}"/>
              </a:ext>
            </a:extLst>
          </p:cNvPr>
          <p:cNvSpPr txBox="1"/>
          <p:nvPr/>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4">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26" name="ZoneTexte 33">
            <a:extLst>
              <a:ext uri="{FF2B5EF4-FFF2-40B4-BE49-F238E27FC236}">
                <a16:creationId xmlns:a16="http://schemas.microsoft.com/office/drawing/2014/main" id="{D80DA40C-C7DC-A4A9-3284-B82E8015B52D}"/>
              </a:ext>
            </a:extLst>
          </p:cNvPr>
          <p:cNvSpPr txBox="1"/>
          <p:nvPr/>
        </p:nvSpPr>
        <p:spPr>
          <a:xfrm>
            <a:off x="9159436" y="1221712"/>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Instagram/educaloi</a:t>
            </a:r>
            <a:endParaRPr lang="fr-CA" sz="1400" b="0" i="0" u="sng" strike="noStrike" kern="1200" dirty="0">
              <a:solidFill>
                <a:schemeClr val="accent2"/>
              </a:solidFill>
              <a:effectLst/>
              <a:latin typeface="+mn-lt"/>
              <a:ea typeface="+mn-ea"/>
              <a:cs typeface="+mn-cs"/>
            </a:endParaRPr>
          </a:p>
        </p:txBody>
      </p:sp>
      <p:sp>
        <p:nvSpPr>
          <p:cNvPr id="27" name="ZoneTexte 38">
            <a:extLst>
              <a:ext uri="{FF2B5EF4-FFF2-40B4-BE49-F238E27FC236}">
                <a16:creationId xmlns:a16="http://schemas.microsoft.com/office/drawing/2014/main" id="{1C5B7590-379F-0ECA-FBE8-229316EA5985}"/>
              </a:ext>
            </a:extLst>
          </p:cNvPr>
          <p:cNvSpPr txBox="1"/>
          <p:nvPr/>
        </p:nvSpPr>
        <p:spPr>
          <a:xfrm>
            <a:off x="9159436" y="3185768"/>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28" name="ZoneTexte 43">
            <a:extLst>
              <a:ext uri="{FF2B5EF4-FFF2-40B4-BE49-F238E27FC236}">
                <a16:creationId xmlns:a16="http://schemas.microsoft.com/office/drawing/2014/main" id="{11CCA841-B3DD-590D-3F27-F7E4382A3830}"/>
              </a:ext>
            </a:extLst>
          </p:cNvPr>
          <p:cNvSpPr txBox="1"/>
          <p:nvPr/>
        </p:nvSpPr>
        <p:spPr>
          <a:xfrm>
            <a:off x="9159436" y="5157698"/>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4">
                  <a:extLst>
                    <a:ext uri="{A12FA001-AC4F-418D-AE19-62706E023703}">
                      <ahyp:hlinkClr xmlns:ahyp="http://schemas.microsoft.com/office/drawing/2018/hyperlinkcolor" val="tx"/>
                    </a:ext>
                  </a:extLst>
                </a:hlinkClick>
              </a:rPr>
              <a:t>Facebook/educaloi</a:t>
            </a:r>
            <a:endParaRPr lang="fr-CA" sz="1400" b="0" i="0" u="sng" strike="noStrike" kern="1200" dirty="0">
              <a:solidFill>
                <a:schemeClr val="accent2"/>
              </a:solidFill>
              <a:effectLst/>
              <a:latin typeface="+mn-lt"/>
              <a:ea typeface="+mn-ea"/>
              <a:cs typeface="+mn-cs"/>
            </a:endParaRPr>
          </a:p>
        </p:txBody>
      </p:sp>
      <p:grpSp>
        <p:nvGrpSpPr>
          <p:cNvPr id="29" name="Groupe 13">
            <a:extLst>
              <a:ext uri="{FF2B5EF4-FFF2-40B4-BE49-F238E27FC236}">
                <a16:creationId xmlns:a16="http://schemas.microsoft.com/office/drawing/2014/main" id="{12EF6CCE-65F3-B939-8860-4F01577E1A88}"/>
              </a:ext>
            </a:extLst>
          </p:cNvPr>
          <p:cNvGrpSpPr/>
          <p:nvPr/>
        </p:nvGrpSpPr>
        <p:grpSpPr>
          <a:xfrm>
            <a:off x="8411798" y="3023064"/>
            <a:ext cx="633224" cy="633184"/>
            <a:chOff x="539551" y="2747719"/>
            <a:chExt cx="1689499" cy="1689393"/>
          </a:xfrm>
        </p:grpSpPr>
        <p:sp>
          <p:nvSpPr>
            <p:cNvPr id="30" name="Oval 18">
              <a:hlinkClick r:id="rId13"/>
              <a:extLst>
                <a:ext uri="{FF2B5EF4-FFF2-40B4-BE49-F238E27FC236}">
                  <a16:creationId xmlns:a16="http://schemas.microsoft.com/office/drawing/2014/main" id="{0B53F92D-8B49-A6D5-19F2-FB153225AE57}"/>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31" name="AutoShape 19">
              <a:extLst>
                <a:ext uri="{FF2B5EF4-FFF2-40B4-BE49-F238E27FC236}">
                  <a16:creationId xmlns:a16="http://schemas.microsoft.com/office/drawing/2014/main" id="{34ED9C25-ED2D-C0B0-EEED-34DD0C4FC444}"/>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32" name="Groupe 15">
            <a:extLst>
              <a:ext uri="{FF2B5EF4-FFF2-40B4-BE49-F238E27FC236}">
                <a16:creationId xmlns:a16="http://schemas.microsoft.com/office/drawing/2014/main" id="{DB440844-5838-2993-8866-BBFAD3DEE4AC}"/>
              </a:ext>
            </a:extLst>
          </p:cNvPr>
          <p:cNvGrpSpPr/>
          <p:nvPr/>
        </p:nvGrpSpPr>
        <p:grpSpPr>
          <a:xfrm>
            <a:off x="8411798" y="1059008"/>
            <a:ext cx="633224" cy="633184"/>
            <a:chOff x="2675683" y="2747719"/>
            <a:chExt cx="1689500" cy="1689393"/>
          </a:xfrm>
        </p:grpSpPr>
        <p:sp>
          <p:nvSpPr>
            <p:cNvPr id="33" name="Oval 24">
              <a:hlinkClick r:id="rId12"/>
              <a:extLst>
                <a:ext uri="{FF2B5EF4-FFF2-40B4-BE49-F238E27FC236}">
                  <a16:creationId xmlns:a16="http://schemas.microsoft.com/office/drawing/2014/main" id="{5250B77F-47DA-BF32-FE05-29FFBBA528A8}"/>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34" name="AutoShape 25">
              <a:extLst>
                <a:ext uri="{FF2B5EF4-FFF2-40B4-BE49-F238E27FC236}">
                  <a16:creationId xmlns:a16="http://schemas.microsoft.com/office/drawing/2014/main" id="{8C73BE3D-125E-629D-7FC1-C53A00F01A12}"/>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35" name="Groupe 49">
            <a:extLst>
              <a:ext uri="{FF2B5EF4-FFF2-40B4-BE49-F238E27FC236}">
                <a16:creationId xmlns:a16="http://schemas.microsoft.com/office/drawing/2014/main" id="{9CDA926B-0217-94B3-59D4-D4A93ECB987D}"/>
              </a:ext>
            </a:extLst>
          </p:cNvPr>
          <p:cNvGrpSpPr/>
          <p:nvPr/>
        </p:nvGrpSpPr>
        <p:grpSpPr>
          <a:xfrm>
            <a:off x="8411798" y="4994994"/>
            <a:ext cx="633224" cy="633184"/>
            <a:chOff x="7305431" y="4396728"/>
            <a:chExt cx="633224" cy="633184"/>
          </a:xfrm>
        </p:grpSpPr>
        <p:sp>
          <p:nvSpPr>
            <p:cNvPr id="36" name="Oval 24">
              <a:hlinkClick r:id="rId14"/>
              <a:extLst>
                <a:ext uri="{FF2B5EF4-FFF2-40B4-BE49-F238E27FC236}">
                  <a16:creationId xmlns:a16="http://schemas.microsoft.com/office/drawing/2014/main" id="{91DAFA50-6B15-E964-CB0F-A6BAEB5904A2}"/>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37" name="AutoShape 4">
              <a:extLst>
                <a:ext uri="{FF2B5EF4-FFF2-40B4-BE49-F238E27FC236}">
                  <a16:creationId xmlns:a16="http://schemas.microsoft.com/office/drawing/2014/main" id="{FC043C52-9562-DFFE-1EAF-B477C84F52E1}"/>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248881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52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E166868-5821-59E9-0B4D-0CB7EF9CCAE3}"/>
              </a:ext>
            </a:extLst>
          </p:cNvPr>
          <p:cNvSpPr>
            <a:spLocks noGrp="1"/>
          </p:cNvSpPr>
          <p:nvPr>
            <p:ph type="title"/>
          </p:nvPr>
        </p:nvSpPr>
        <p:spPr>
          <a:xfrm>
            <a:off x="743402" y="469568"/>
            <a:ext cx="4430644" cy="914400"/>
          </a:xfrm>
        </p:spPr>
        <p:txBody>
          <a:bodyPr/>
          <a:lstStyle/>
          <a:p>
            <a:r>
              <a:rPr lang="fr-FR" dirty="0">
                <a:solidFill>
                  <a:schemeClr val="accent1"/>
                </a:solidFill>
                <a:cs typeface="Arial"/>
              </a:rPr>
              <a:t>Lexique </a:t>
            </a:r>
            <a:endParaRPr lang="fr-FR" dirty="0">
              <a:solidFill>
                <a:schemeClr val="accent1"/>
              </a:solidFill>
            </a:endParaRPr>
          </a:p>
        </p:txBody>
      </p:sp>
      <p:pic>
        <p:nvPicPr>
          <p:cNvPr id="5" name="Picture Placeholder 14" descr="Icon&#10;&#10;Description automatically generated">
            <a:extLst>
              <a:ext uri="{FF2B5EF4-FFF2-40B4-BE49-F238E27FC236}">
                <a16:creationId xmlns:a16="http://schemas.microsoft.com/office/drawing/2014/main" id="{809B80AB-E61E-5FBB-6005-86A342A0F1C0}"/>
              </a:ext>
            </a:extLst>
          </p:cNvPr>
          <p:cNvPicPr>
            <a:picLocks noGrp="1" noChangeAspect="1"/>
          </p:cNvPicPr>
          <p:nvPr>
            <p:ph type="pic" sz="quarter" idx="13"/>
          </p:nvPr>
        </p:nvPicPr>
        <p:blipFill>
          <a:blip r:embed="rId3"/>
          <a:srcRect t="1329" b="1329"/>
          <a:stretch>
            <a:fillRect/>
          </a:stretch>
        </p:blipFill>
        <p:spPr>
          <a:xfrm>
            <a:off x="11104942" y="5934709"/>
            <a:ext cx="859896" cy="724883"/>
          </a:xfrm>
        </p:spPr>
      </p:pic>
      <p:sp>
        <p:nvSpPr>
          <p:cNvPr id="6" name="Espace réservé du texte 2">
            <a:extLst>
              <a:ext uri="{FF2B5EF4-FFF2-40B4-BE49-F238E27FC236}">
                <a16:creationId xmlns:a16="http://schemas.microsoft.com/office/drawing/2014/main" id="{212E8EA5-66B9-AB27-2FEA-883A63F1082D}"/>
              </a:ext>
            </a:extLst>
          </p:cNvPr>
          <p:cNvSpPr txBox="1">
            <a:spLocks/>
          </p:cNvSpPr>
          <p:nvPr/>
        </p:nvSpPr>
        <p:spPr>
          <a:xfrm>
            <a:off x="11550770" y="5855442"/>
            <a:ext cx="345057"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pPr algn="ctr"/>
            <a:r>
              <a:rPr lang="fr-FR" sz="1800" dirty="0">
                <a:solidFill>
                  <a:schemeClr val="bg1"/>
                </a:solidFill>
                <a:cs typeface="Arial"/>
              </a:rPr>
              <a:t>2</a:t>
            </a:r>
            <a:endParaRPr lang="fr-FR" sz="1800" dirty="0">
              <a:solidFill>
                <a:schemeClr val="bg1"/>
              </a:solidFill>
            </a:endParaRPr>
          </a:p>
        </p:txBody>
      </p:sp>
      <p:sp>
        <p:nvSpPr>
          <p:cNvPr id="7" name="Parallelogram 6">
            <a:extLst>
              <a:ext uri="{FF2B5EF4-FFF2-40B4-BE49-F238E27FC236}">
                <a16:creationId xmlns:a16="http://schemas.microsoft.com/office/drawing/2014/main" id="{6396716F-B57B-290E-F81C-2EF634E07457}"/>
              </a:ext>
            </a:extLst>
          </p:cNvPr>
          <p:cNvSpPr/>
          <p:nvPr/>
        </p:nvSpPr>
        <p:spPr>
          <a:xfrm>
            <a:off x="5382452" y="0"/>
            <a:ext cx="4016188" cy="6858000"/>
          </a:xfrm>
          <a:prstGeom prst="parallelogram">
            <a:avLst>
              <a:gd name="adj" fmla="val 56473"/>
            </a:avLst>
          </a:prstGeom>
          <a:solidFill>
            <a:schemeClr val="accent3">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4" name="Espace réservé du texte 3">
            <a:extLst>
              <a:ext uri="{FF2B5EF4-FFF2-40B4-BE49-F238E27FC236}">
                <a16:creationId xmlns:a16="http://schemas.microsoft.com/office/drawing/2014/main" id="{AE83BA95-50A5-4813-F14F-A2DA3871FD57}"/>
              </a:ext>
            </a:extLst>
          </p:cNvPr>
          <p:cNvSpPr>
            <a:spLocks noGrp="1"/>
          </p:cNvSpPr>
          <p:nvPr>
            <p:ph type="body" sz="quarter" idx="14"/>
          </p:nvPr>
        </p:nvSpPr>
        <p:spPr>
          <a:xfrm>
            <a:off x="746290" y="1746739"/>
            <a:ext cx="7931883" cy="5111261"/>
          </a:xfrm>
        </p:spPr>
        <p:txBody>
          <a:bodyPr vert="horz" lIns="0" tIns="0" rIns="0" bIns="0" rtlCol="0" anchor="t">
            <a:noAutofit/>
          </a:bodyPr>
          <a:lstStyle/>
          <a:p>
            <a:pPr marL="216000" indent="-216000">
              <a:spcBef>
                <a:spcPts val="0"/>
              </a:spcBef>
              <a:spcAft>
                <a:spcPts val="2400"/>
              </a:spcAft>
              <a:buClr>
                <a:schemeClr val="accent1"/>
              </a:buClr>
              <a:buFont typeface="Arial" panose="020B0604020202020204" pitchFamily="34" charset="0"/>
              <a:buChar char="•"/>
            </a:pPr>
            <a:r>
              <a:rPr lang="fr" b="1" dirty="0">
                <a:solidFill>
                  <a:schemeClr val="accent2"/>
                </a:solidFill>
                <a:ea typeface="+mn-lt"/>
                <a:cs typeface="+mn-lt"/>
              </a:rPr>
              <a:t>Locataire</a:t>
            </a:r>
            <a:r>
              <a:rPr lang="fr" dirty="0">
                <a:solidFill>
                  <a:schemeClr val="accent2"/>
                </a:solidFill>
                <a:ea typeface="+mn-lt"/>
                <a:cs typeface="+mn-lt"/>
              </a:rPr>
              <a:t> </a:t>
            </a:r>
            <a:endParaRPr lang="fr-FR" dirty="0">
              <a:solidFill>
                <a:schemeClr val="accent2"/>
              </a:solidFill>
              <a:cs typeface="Arial"/>
            </a:endParaRPr>
          </a:p>
          <a:p>
            <a:pPr marL="216000" indent="-216000">
              <a:spcBef>
                <a:spcPts val="0"/>
              </a:spcBef>
              <a:spcAft>
                <a:spcPts val="2400"/>
              </a:spcAft>
              <a:buClr>
                <a:schemeClr val="accent1"/>
              </a:buClr>
              <a:buFont typeface="Arial" panose="020B0604020202020204" pitchFamily="34" charset="0"/>
              <a:buChar char="•"/>
            </a:pPr>
            <a:r>
              <a:rPr lang="fr" b="1" dirty="0">
                <a:solidFill>
                  <a:schemeClr val="accent2"/>
                </a:solidFill>
                <a:ea typeface="+mn-lt"/>
                <a:cs typeface="+mn-lt"/>
              </a:rPr>
              <a:t>Bail</a:t>
            </a:r>
            <a:r>
              <a:rPr lang="fr" dirty="0">
                <a:solidFill>
                  <a:schemeClr val="accent2"/>
                </a:solidFill>
                <a:ea typeface="+mn-lt"/>
                <a:cs typeface="+mn-lt"/>
              </a:rPr>
              <a:t> </a:t>
            </a:r>
            <a:endParaRPr lang="fr" dirty="0">
              <a:solidFill>
                <a:schemeClr val="accent2"/>
              </a:solidFill>
              <a:cs typeface="Arial"/>
            </a:endParaRPr>
          </a:p>
          <a:p>
            <a:pPr marL="216000" indent="-216000">
              <a:spcBef>
                <a:spcPts val="0"/>
              </a:spcBef>
              <a:spcAft>
                <a:spcPts val="2400"/>
              </a:spcAft>
              <a:buClr>
                <a:schemeClr val="accent1"/>
              </a:buClr>
              <a:buFont typeface="Arial" panose="020B0604020202020204" pitchFamily="34" charset="0"/>
              <a:buChar char="•"/>
            </a:pPr>
            <a:r>
              <a:rPr lang="fr" b="1" dirty="0">
                <a:solidFill>
                  <a:schemeClr val="accent2"/>
                </a:solidFill>
                <a:ea typeface="+mn-lt"/>
                <a:cs typeface="+mn-lt"/>
              </a:rPr>
              <a:t>Renouveler (ou reconduire) un bail</a:t>
            </a:r>
            <a:r>
              <a:rPr lang="fr" dirty="0">
                <a:solidFill>
                  <a:schemeClr val="accent2"/>
                </a:solidFill>
                <a:ea typeface="+mn-lt"/>
                <a:cs typeface="+mn-lt"/>
              </a:rPr>
              <a:t> </a:t>
            </a:r>
            <a:endParaRPr lang="fr-FR" dirty="0">
              <a:solidFill>
                <a:schemeClr val="accent2"/>
              </a:solidFill>
              <a:cs typeface="Arial"/>
            </a:endParaRPr>
          </a:p>
          <a:p>
            <a:pPr marL="216000" indent="-216000">
              <a:spcBef>
                <a:spcPts val="0"/>
              </a:spcBef>
              <a:spcAft>
                <a:spcPts val="2400"/>
              </a:spcAft>
              <a:buClr>
                <a:schemeClr val="accent1"/>
              </a:buClr>
              <a:buFont typeface="Arial" panose="020B0604020202020204" pitchFamily="34" charset="0"/>
              <a:buChar char="•"/>
            </a:pPr>
            <a:r>
              <a:rPr lang="fr" b="1" dirty="0">
                <a:solidFill>
                  <a:schemeClr val="accent2"/>
                </a:solidFill>
                <a:ea typeface="+mn-lt"/>
                <a:cs typeface="+mn-lt"/>
              </a:rPr>
              <a:t>Céder un bail</a:t>
            </a:r>
            <a:r>
              <a:rPr lang="fr" dirty="0">
                <a:solidFill>
                  <a:schemeClr val="accent2"/>
                </a:solidFill>
                <a:ea typeface="+mn-lt"/>
                <a:cs typeface="+mn-lt"/>
              </a:rPr>
              <a:t>  </a:t>
            </a:r>
            <a:endParaRPr lang="fr-FR" dirty="0">
              <a:solidFill>
                <a:schemeClr val="accent2"/>
              </a:solidFill>
              <a:cs typeface="Arial"/>
            </a:endParaRPr>
          </a:p>
          <a:p>
            <a:pPr marL="216000" indent="-216000">
              <a:spcBef>
                <a:spcPts val="0"/>
              </a:spcBef>
              <a:spcAft>
                <a:spcPts val="2400"/>
              </a:spcAft>
              <a:buClr>
                <a:schemeClr val="accent1"/>
              </a:buClr>
              <a:buFont typeface="Arial" panose="020B0604020202020204" pitchFamily="34" charset="0"/>
              <a:buChar char="•"/>
            </a:pPr>
            <a:r>
              <a:rPr lang="fr" b="1" dirty="0">
                <a:solidFill>
                  <a:schemeClr val="accent2"/>
                </a:solidFill>
                <a:ea typeface="+mn-lt"/>
                <a:cs typeface="+mn-lt"/>
              </a:rPr>
              <a:t>Sous-louer un logement </a:t>
            </a:r>
            <a:r>
              <a:rPr lang="fr" dirty="0">
                <a:solidFill>
                  <a:schemeClr val="accent2"/>
                </a:solidFill>
                <a:ea typeface="+mn-lt"/>
                <a:cs typeface="+mn-lt"/>
              </a:rPr>
              <a:t> </a:t>
            </a:r>
            <a:endParaRPr lang="fr" b="1" dirty="0">
              <a:solidFill>
                <a:schemeClr val="accent2"/>
              </a:solidFill>
              <a:ea typeface="+mn-lt"/>
              <a:cs typeface="+mn-lt"/>
            </a:endParaRPr>
          </a:p>
          <a:p>
            <a:pPr marL="216000" indent="-216000">
              <a:spcBef>
                <a:spcPts val="0"/>
              </a:spcBef>
              <a:spcAft>
                <a:spcPts val="2400"/>
              </a:spcAft>
              <a:buClr>
                <a:schemeClr val="accent1"/>
              </a:buClr>
              <a:buFont typeface="Arial" panose="020B0604020202020204" pitchFamily="34" charset="0"/>
              <a:buChar char="•"/>
            </a:pPr>
            <a:r>
              <a:rPr lang="fr" b="1" dirty="0">
                <a:solidFill>
                  <a:schemeClr val="accent2"/>
                </a:solidFill>
                <a:ea typeface="+mn-lt"/>
                <a:cs typeface="+mn-lt"/>
              </a:rPr>
              <a:t>Résilier un bail</a:t>
            </a:r>
            <a:endParaRPr lang="fr-FR" dirty="0">
              <a:solidFill>
                <a:schemeClr val="accent2"/>
              </a:solidFill>
              <a:cs typeface="Arial"/>
            </a:endParaRPr>
          </a:p>
        </p:txBody>
      </p:sp>
    </p:spTree>
    <p:extLst>
      <p:ext uri="{BB962C8B-B14F-4D97-AF65-F5344CB8AC3E}">
        <p14:creationId xmlns:p14="http://schemas.microsoft.com/office/powerpoint/2010/main" val="324479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AE0092A4-7FA9-5EAD-A6F3-9AA30C7212BC}"/>
              </a:ext>
            </a:extLst>
          </p:cNvPr>
          <p:cNvSpPr>
            <a:spLocks noGrp="1"/>
          </p:cNvSpPr>
          <p:nvPr>
            <p:ph type="body" sz="quarter" idx="14"/>
          </p:nvPr>
        </p:nvSpPr>
        <p:spPr>
          <a:xfrm>
            <a:off x="766763" y="1780903"/>
            <a:ext cx="5486400" cy="4114800"/>
          </a:xfrm>
        </p:spPr>
        <p:txBody>
          <a:bodyPr vert="horz" lIns="0" tIns="0" rIns="0" bIns="0" rtlCol="0" anchor="t">
            <a:noAutofit/>
          </a:bodyPr>
          <a:lstStyle/>
          <a:p>
            <a:r>
              <a:rPr lang="fr-CA" sz="3200" b="1" dirty="0">
                <a:solidFill>
                  <a:schemeClr val="accent1"/>
                </a:solidFill>
                <a:latin typeface="+mj-lt"/>
                <a:cs typeface="Calibri"/>
              </a:rPr>
              <a:t>Qui a déjà eu un problème avec un ou une propriétaire/locataire ? </a:t>
            </a:r>
            <a:r>
              <a:rPr lang="fr-CA" sz="3200" b="1" dirty="0">
                <a:solidFill>
                  <a:schemeClr val="accent1"/>
                </a:solidFill>
                <a:latin typeface="+mj-lt"/>
                <a:ea typeface="+mn-lt"/>
                <a:cs typeface="+mn-lt"/>
              </a:rPr>
              <a:t>  </a:t>
            </a:r>
            <a:endParaRPr lang="fr-FR" sz="3200" b="1" dirty="0">
              <a:solidFill>
                <a:schemeClr val="accent1"/>
              </a:solidFill>
              <a:latin typeface="+mj-lt"/>
            </a:endParaRPr>
          </a:p>
          <a:p>
            <a:endParaRPr lang="fr-CA" sz="3200" b="1" dirty="0">
              <a:solidFill>
                <a:schemeClr val="accent1"/>
              </a:solidFill>
              <a:latin typeface="+mj-lt"/>
              <a:cs typeface="Calibri"/>
            </a:endParaRPr>
          </a:p>
          <a:p>
            <a:r>
              <a:rPr lang="fr-CA" sz="3200" b="1" dirty="0">
                <a:solidFill>
                  <a:schemeClr val="accent1"/>
                </a:solidFill>
                <a:latin typeface="+mj-lt"/>
                <a:cs typeface="Calibri"/>
              </a:rPr>
              <a:t>Pourriez-vous nous </a:t>
            </a:r>
            <a:br>
              <a:rPr lang="fr-CA" sz="3200" b="1" dirty="0">
                <a:solidFill>
                  <a:schemeClr val="accent1"/>
                </a:solidFill>
                <a:latin typeface="+mj-lt"/>
                <a:cs typeface="Calibri"/>
              </a:rPr>
            </a:br>
            <a:r>
              <a:rPr lang="fr-CA" sz="3200" b="1" dirty="0">
                <a:solidFill>
                  <a:schemeClr val="accent1"/>
                </a:solidFill>
                <a:latin typeface="+mj-lt"/>
                <a:cs typeface="Calibri"/>
              </a:rPr>
              <a:t>décrire ce problème?</a:t>
            </a:r>
            <a:endParaRPr lang="fr-FR" sz="3200" b="1" dirty="0">
              <a:solidFill>
                <a:schemeClr val="accent1"/>
              </a:solidFill>
              <a:latin typeface="+mj-lt"/>
              <a:cs typeface="Arial"/>
            </a:endParaRPr>
          </a:p>
        </p:txBody>
      </p:sp>
      <p:sp>
        <p:nvSpPr>
          <p:cNvPr id="2" name="Rectangle 8">
            <a:extLst>
              <a:ext uri="{FF2B5EF4-FFF2-40B4-BE49-F238E27FC236}">
                <a16:creationId xmlns:a16="http://schemas.microsoft.com/office/drawing/2014/main" id="{0B984E4B-D198-B865-FD4C-6A426D507EE2}"/>
              </a:ext>
            </a:extLst>
          </p:cNvPr>
          <p:cNvSpPr/>
          <p:nvPr/>
        </p:nvSpPr>
        <p:spPr>
          <a:xfrm flipH="1">
            <a:off x="4253344" y="0"/>
            <a:ext cx="793865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7" name="Picture 6" descr="A picture containing text&#10;&#10;Description automatically generated">
            <a:extLst>
              <a:ext uri="{FF2B5EF4-FFF2-40B4-BE49-F238E27FC236}">
                <a16:creationId xmlns:a16="http://schemas.microsoft.com/office/drawing/2014/main" id="{08E0DC83-FC96-71CD-A5AE-5A6BF6291BD2}"/>
              </a:ext>
            </a:extLst>
          </p:cNvPr>
          <p:cNvPicPr>
            <a:picLocks noChangeAspect="1"/>
          </p:cNvPicPr>
          <p:nvPr/>
        </p:nvPicPr>
        <p:blipFill>
          <a:blip r:embed="rId3"/>
          <a:stretch>
            <a:fillRect/>
          </a:stretch>
        </p:blipFill>
        <p:spPr>
          <a:xfrm>
            <a:off x="6496593" y="66765"/>
            <a:ext cx="5373189" cy="6492603"/>
          </a:xfrm>
          <a:prstGeom prst="rect">
            <a:avLst/>
          </a:prstGeom>
        </p:spPr>
      </p:pic>
    </p:spTree>
    <p:extLst>
      <p:ext uri="{BB962C8B-B14F-4D97-AF65-F5344CB8AC3E}">
        <p14:creationId xmlns:p14="http://schemas.microsoft.com/office/powerpoint/2010/main" val="197316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14" descr="Icon&#10;&#10;Description automatically generated">
            <a:extLst>
              <a:ext uri="{FF2B5EF4-FFF2-40B4-BE49-F238E27FC236}">
                <a16:creationId xmlns:a16="http://schemas.microsoft.com/office/drawing/2014/main" id="{50DB013F-0B4C-9ECD-82AE-D4824C0179C7}"/>
              </a:ext>
            </a:extLst>
          </p:cNvPr>
          <p:cNvPicPr>
            <a:picLocks noChangeAspect="1"/>
          </p:cNvPicPr>
          <p:nvPr/>
        </p:nvPicPr>
        <p:blipFill>
          <a:blip r:embed="rId3"/>
          <a:srcRect t="1329" b="1329"/>
          <a:stretch>
            <a:fillRect/>
          </a:stretch>
        </p:blipFill>
        <p:spPr>
          <a:xfrm>
            <a:off x="11104942" y="5934709"/>
            <a:ext cx="859896" cy="724883"/>
          </a:xfrm>
          <a:prstGeom prst="rect">
            <a:avLst/>
          </a:prstGeom>
        </p:spPr>
      </p:pic>
      <p:sp>
        <p:nvSpPr>
          <p:cNvPr id="10" name="Espace réservé du texte 2">
            <a:extLst>
              <a:ext uri="{FF2B5EF4-FFF2-40B4-BE49-F238E27FC236}">
                <a16:creationId xmlns:a16="http://schemas.microsoft.com/office/drawing/2014/main" id="{9852FA87-3A79-7D20-3C9E-71B1F938C38B}"/>
              </a:ext>
            </a:extLst>
          </p:cNvPr>
          <p:cNvSpPr txBox="1">
            <a:spLocks/>
          </p:cNvSpPr>
          <p:nvPr/>
        </p:nvSpPr>
        <p:spPr>
          <a:xfrm>
            <a:off x="11550770" y="5855442"/>
            <a:ext cx="345057"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pPr algn="ctr"/>
            <a:r>
              <a:rPr lang="fr-FR" sz="1800" dirty="0">
                <a:solidFill>
                  <a:schemeClr val="bg1"/>
                </a:solidFill>
                <a:cs typeface="Arial"/>
              </a:rPr>
              <a:t>3</a:t>
            </a:r>
            <a:endParaRPr lang="fr-FR" sz="1800" dirty="0">
              <a:solidFill>
                <a:schemeClr val="bg1"/>
              </a:solidFill>
            </a:endParaRPr>
          </a:p>
        </p:txBody>
      </p:sp>
      <p:pic>
        <p:nvPicPr>
          <p:cNvPr id="18" name="Picture 17" descr="A picture containing sky&#10;&#10;Description automatically generated">
            <a:extLst>
              <a:ext uri="{FF2B5EF4-FFF2-40B4-BE49-F238E27FC236}">
                <a16:creationId xmlns:a16="http://schemas.microsoft.com/office/drawing/2014/main" id="{279B29E7-4562-A38E-6E05-F7E0105601D0}"/>
              </a:ext>
            </a:extLst>
          </p:cNvPr>
          <p:cNvPicPr>
            <a:picLocks noChangeAspect="1"/>
          </p:cNvPicPr>
          <p:nvPr/>
        </p:nvPicPr>
        <p:blipFill>
          <a:blip r:embed="rId4"/>
          <a:stretch>
            <a:fillRect/>
          </a:stretch>
        </p:blipFill>
        <p:spPr>
          <a:xfrm>
            <a:off x="464171" y="1615745"/>
            <a:ext cx="6563646" cy="5213713"/>
          </a:xfrm>
          <a:prstGeom prst="rect">
            <a:avLst/>
          </a:prstGeom>
        </p:spPr>
      </p:pic>
      <p:grpSp>
        <p:nvGrpSpPr>
          <p:cNvPr id="22" name="Group 21">
            <a:extLst>
              <a:ext uri="{FF2B5EF4-FFF2-40B4-BE49-F238E27FC236}">
                <a16:creationId xmlns:a16="http://schemas.microsoft.com/office/drawing/2014/main" id="{55EBEBB4-1F5B-5F24-5951-863212D89FEF}"/>
              </a:ext>
            </a:extLst>
          </p:cNvPr>
          <p:cNvGrpSpPr/>
          <p:nvPr/>
        </p:nvGrpSpPr>
        <p:grpSpPr>
          <a:xfrm>
            <a:off x="7102523" y="2581940"/>
            <a:ext cx="4305949" cy="2058937"/>
            <a:chOff x="7724503" y="2725783"/>
            <a:chExt cx="3788228" cy="1811383"/>
          </a:xfrm>
        </p:grpSpPr>
        <p:pic>
          <p:nvPicPr>
            <p:cNvPr id="21" name="Picture 20" descr="Diagram&#10;&#10;Description automatically generated with low confidence">
              <a:extLst>
                <a:ext uri="{FF2B5EF4-FFF2-40B4-BE49-F238E27FC236}">
                  <a16:creationId xmlns:a16="http://schemas.microsoft.com/office/drawing/2014/main" id="{83B7B414-142D-51B9-B4CD-A02A42CC08D2}"/>
                </a:ext>
              </a:extLst>
            </p:cNvPr>
            <p:cNvPicPr>
              <a:picLocks noChangeAspect="1"/>
            </p:cNvPicPr>
            <p:nvPr/>
          </p:nvPicPr>
          <p:blipFill rotWithShape="1">
            <a:blip r:embed="rId5"/>
            <a:srcRect l="46554" t="16998" r="5042" b="22319"/>
            <a:stretch/>
          </p:blipFill>
          <p:spPr>
            <a:xfrm>
              <a:off x="7750628" y="3657599"/>
              <a:ext cx="3762103" cy="879567"/>
            </a:xfrm>
            <a:prstGeom prst="rect">
              <a:avLst/>
            </a:prstGeom>
          </p:spPr>
        </p:pic>
        <p:pic>
          <p:nvPicPr>
            <p:cNvPr id="20" name="Picture 19" descr="Diagram&#10;&#10;Description automatically generated with low confidence">
              <a:extLst>
                <a:ext uri="{FF2B5EF4-FFF2-40B4-BE49-F238E27FC236}">
                  <a16:creationId xmlns:a16="http://schemas.microsoft.com/office/drawing/2014/main" id="{4580C019-EF3D-CA75-CFB0-46FA97DE91AB}"/>
                </a:ext>
              </a:extLst>
            </p:cNvPr>
            <p:cNvPicPr>
              <a:picLocks noChangeAspect="1"/>
            </p:cNvPicPr>
            <p:nvPr/>
          </p:nvPicPr>
          <p:blipFill rotWithShape="1">
            <a:blip r:embed="rId5"/>
            <a:srcRect t="16699" r="53950" b="20816"/>
            <a:stretch/>
          </p:blipFill>
          <p:spPr>
            <a:xfrm>
              <a:off x="7724503" y="2725783"/>
              <a:ext cx="3579223" cy="905691"/>
            </a:xfrm>
            <a:prstGeom prst="rect">
              <a:avLst/>
            </a:prstGeom>
          </p:spPr>
        </p:pic>
      </p:grpSp>
      <p:sp>
        <p:nvSpPr>
          <p:cNvPr id="2" name="Titre 1">
            <a:extLst>
              <a:ext uri="{FF2B5EF4-FFF2-40B4-BE49-F238E27FC236}">
                <a16:creationId xmlns:a16="http://schemas.microsoft.com/office/drawing/2014/main" id="{944E90D7-0294-24A3-3454-FE348913652F}"/>
              </a:ext>
            </a:extLst>
          </p:cNvPr>
          <p:cNvSpPr>
            <a:spLocks noGrp="1"/>
          </p:cNvSpPr>
          <p:nvPr>
            <p:ph type="title"/>
          </p:nvPr>
        </p:nvSpPr>
        <p:spPr>
          <a:xfrm>
            <a:off x="736210" y="1003715"/>
            <a:ext cx="10421938" cy="914400"/>
          </a:xfrm>
        </p:spPr>
        <p:txBody>
          <a:bodyPr/>
          <a:lstStyle/>
          <a:p>
            <a:r>
              <a:rPr lang="fr-FR" dirty="0">
                <a:solidFill>
                  <a:schemeClr val="accent1"/>
                </a:solidFill>
                <a:cs typeface="Arial"/>
              </a:rPr>
              <a:t>Une image vaut 1 000 mots</a:t>
            </a:r>
            <a:endParaRPr lang="fr-FR" dirty="0">
              <a:solidFill>
                <a:schemeClr val="accent1"/>
              </a:solidFill>
            </a:endParaRPr>
          </a:p>
        </p:txBody>
      </p:sp>
      <p:sp>
        <p:nvSpPr>
          <p:cNvPr id="12" name="Espace réservé du texte 2">
            <a:extLst>
              <a:ext uri="{FF2B5EF4-FFF2-40B4-BE49-F238E27FC236}">
                <a16:creationId xmlns:a16="http://schemas.microsoft.com/office/drawing/2014/main" id="{98596BE5-4525-CD14-2FE5-4FEBD1762776}"/>
              </a:ext>
            </a:extLst>
          </p:cNvPr>
          <p:cNvSpPr txBox="1">
            <a:spLocks/>
          </p:cNvSpPr>
          <p:nvPr/>
        </p:nvSpPr>
        <p:spPr>
          <a:xfrm>
            <a:off x="766763" y="501430"/>
            <a:ext cx="5943600" cy="41592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6">
                  <a:extLst>
                    <a:ext uri="{96DAC541-7B7A-43D3-8B79-37D633B846F1}">
                      <asvg:svgBlip xmlns:asvg="http://schemas.microsoft.com/office/drawing/2016/SVG/main" r:embed="rId7"/>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r>
              <a:rPr lang="fr-FR" sz="3200" b="1" dirty="0">
                <a:solidFill>
                  <a:schemeClr val="accent1"/>
                </a:solidFill>
                <a:cs typeface="Arial"/>
              </a:rPr>
              <a:t>Activité B</a:t>
            </a:r>
            <a:endParaRPr lang="fr-FR" sz="3200" b="1" dirty="0">
              <a:solidFill>
                <a:schemeClr val="accent1"/>
              </a:solidFill>
            </a:endParaRPr>
          </a:p>
        </p:txBody>
      </p:sp>
    </p:spTree>
    <p:extLst>
      <p:ext uri="{BB962C8B-B14F-4D97-AF65-F5344CB8AC3E}">
        <p14:creationId xmlns:p14="http://schemas.microsoft.com/office/powerpoint/2010/main" val="3530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58EDED-E581-96C1-A457-6CA6C91B0BBC}"/>
              </a:ext>
            </a:extLst>
          </p:cNvPr>
          <p:cNvSpPr>
            <a:spLocks noGrp="1"/>
          </p:cNvSpPr>
          <p:nvPr>
            <p:ph type="title"/>
          </p:nvPr>
        </p:nvSpPr>
        <p:spPr>
          <a:xfrm>
            <a:off x="577984" y="360838"/>
            <a:ext cx="6820479" cy="914400"/>
          </a:xfrm>
        </p:spPr>
        <p:txBody>
          <a:bodyPr/>
          <a:lstStyle/>
          <a:p>
            <a:r>
              <a:rPr lang="fr-FR" sz="3200" dirty="0">
                <a:cs typeface="Arial"/>
              </a:rPr>
              <a:t>Réponses</a:t>
            </a:r>
            <a:endParaRPr lang="fr-FR" sz="3200" dirty="0"/>
          </a:p>
        </p:txBody>
      </p:sp>
      <p:pic>
        <p:nvPicPr>
          <p:cNvPr id="3" name="Picture 2" descr="A picture containing sky&#10;&#10;Description automatically generated">
            <a:extLst>
              <a:ext uri="{FF2B5EF4-FFF2-40B4-BE49-F238E27FC236}">
                <a16:creationId xmlns:a16="http://schemas.microsoft.com/office/drawing/2014/main" id="{0429C88A-0CF5-7E0B-DAE3-AFA23EC0E725}"/>
              </a:ext>
            </a:extLst>
          </p:cNvPr>
          <p:cNvPicPr>
            <a:picLocks noChangeAspect="1"/>
          </p:cNvPicPr>
          <p:nvPr/>
        </p:nvPicPr>
        <p:blipFill rotWithShape="1">
          <a:blip r:embed="rId3"/>
          <a:srcRect t="4934" b="6228"/>
          <a:stretch/>
        </p:blipFill>
        <p:spPr>
          <a:xfrm>
            <a:off x="1146209" y="923109"/>
            <a:ext cx="8009269" cy="5651863"/>
          </a:xfrm>
          <a:prstGeom prst="rect">
            <a:avLst/>
          </a:prstGeom>
        </p:spPr>
      </p:pic>
      <p:sp>
        <p:nvSpPr>
          <p:cNvPr id="8" name="TextBox 7">
            <a:extLst>
              <a:ext uri="{FF2B5EF4-FFF2-40B4-BE49-F238E27FC236}">
                <a16:creationId xmlns:a16="http://schemas.microsoft.com/office/drawing/2014/main" id="{7A1BDD31-8205-13B0-F0AC-1BE0719F74D8}"/>
              </a:ext>
            </a:extLst>
          </p:cNvPr>
          <p:cNvSpPr txBox="1"/>
          <p:nvPr/>
        </p:nvSpPr>
        <p:spPr>
          <a:xfrm>
            <a:off x="4984072" y="418012"/>
            <a:ext cx="2960915" cy="584775"/>
          </a:xfrm>
          <a:prstGeom prst="rect">
            <a:avLst/>
          </a:prstGeom>
          <a:noFill/>
        </p:spPr>
        <p:txBody>
          <a:bodyPr wrap="square" rtlCol="0">
            <a:spAutoFit/>
          </a:bodyPr>
          <a:lstStyle/>
          <a:p>
            <a:r>
              <a:rPr lang="en-CA" sz="1600" b="1" dirty="0" err="1">
                <a:solidFill>
                  <a:schemeClr val="accent2"/>
                </a:solidFill>
              </a:rPr>
              <a:t>Effondrement</a:t>
            </a:r>
            <a:r>
              <a:rPr lang="en-CA" sz="1600" b="1" dirty="0">
                <a:solidFill>
                  <a:schemeClr val="accent2"/>
                </a:solidFill>
              </a:rPr>
              <a:t> </a:t>
            </a:r>
          </a:p>
          <a:p>
            <a:r>
              <a:rPr lang="en-CA" sz="1600" b="1" dirty="0">
                <a:solidFill>
                  <a:schemeClr val="accent2"/>
                </a:solidFill>
              </a:rPr>
              <a:t>du plafond</a:t>
            </a:r>
            <a:endParaRPr lang="en-CA" sz="1600" dirty="0">
              <a:solidFill>
                <a:schemeClr val="accent2"/>
              </a:solidFill>
            </a:endParaRPr>
          </a:p>
        </p:txBody>
      </p:sp>
      <p:sp>
        <p:nvSpPr>
          <p:cNvPr id="9" name="TextBox 8">
            <a:extLst>
              <a:ext uri="{FF2B5EF4-FFF2-40B4-BE49-F238E27FC236}">
                <a16:creationId xmlns:a16="http://schemas.microsoft.com/office/drawing/2014/main" id="{F3B17E9F-69CF-BC70-6C76-8A0E7F94422C}"/>
              </a:ext>
            </a:extLst>
          </p:cNvPr>
          <p:cNvSpPr txBox="1"/>
          <p:nvPr/>
        </p:nvSpPr>
        <p:spPr>
          <a:xfrm>
            <a:off x="2001386" y="2773681"/>
            <a:ext cx="1615440" cy="323165"/>
          </a:xfrm>
          <a:prstGeom prst="rect">
            <a:avLst/>
          </a:prstGeom>
          <a:noFill/>
        </p:spPr>
        <p:txBody>
          <a:bodyPr wrap="square" rtlCol="0">
            <a:spAutoFit/>
          </a:bodyPr>
          <a:lstStyle/>
          <a:p>
            <a:r>
              <a:rPr lang="en-CA" sz="1500" b="1" dirty="0" err="1">
                <a:solidFill>
                  <a:schemeClr val="accent2"/>
                </a:solidFill>
              </a:rPr>
              <a:t>Dégât</a:t>
            </a:r>
            <a:r>
              <a:rPr lang="en-CA" sz="1500" b="1" dirty="0">
                <a:solidFill>
                  <a:schemeClr val="accent2"/>
                </a:solidFill>
              </a:rPr>
              <a:t> </a:t>
            </a:r>
            <a:r>
              <a:rPr lang="en-CA" sz="1500" b="1" dirty="0" err="1">
                <a:solidFill>
                  <a:schemeClr val="accent2"/>
                </a:solidFill>
              </a:rPr>
              <a:t>d’eau</a:t>
            </a:r>
            <a:endParaRPr lang="en-CA" sz="1500" dirty="0">
              <a:solidFill>
                <a:schemeClr val="accent2"/>
              </a:solidFill>
            </a:endParaRPr>
          </a:p>
        </p:txBody>
      </p:sp>
      <p:sp>
        <p:nvSpPr>
          <p:cNvPr id="10" name="TextBox 9">
            <a:extLst>
              <a:ext uri="{FF2B5EF4-FFF2-40B4-BE49-F238E27FC236}">
                <a16:creationId xmlns:a16="http://schemas.microsoft.com/office/drawing/2014/main" id="{950233B5-C289-8967-C3FB-9CA0935DBED3}"/>
              </a:ext>
            </a:extLst>
          </p:cNvPr>
          <p:cNvSpPr txBox="1"/>
          <p:nvPr/>
        </p:nvSpPr>
        <p:spPr>
          <a:xfrm>
            <a:off x="3529741" y="4815842"/>
            <a:ext cx="679269" cy="323165"/>
          </a:xfrm>
          <a:prstGeom prst="rect">
            <a:avLst/>
          </a:prstGeom>
          <a:noFill/>
        </p:spPr>
        <p:txBody>
          <a:bodyPr wrap="square" rtlCol="0">
            <a:spAutoFit/>
          </a:bodyPr>
          <a:lstStyle/>
          <a:p>
            <a:r>
              <a:rPr lang="en-CA" sz="1500" b="1" dirty="0">
                <a:solidFill>
                  <a:schemeClr val="accent2"/>
                </a:solidFill>
              </a:rPr>
              <a:t>Seau</a:t>
            </a:r>
            <a:endParaRPr lang="en-CA" sz="1500" dirty="0">
              <a:solidFill>
                <a:schemeClr val="accent2"/>
              </a:solidFill>
            </a:endParaRPr>
          </a:p>
        </p:txBody>
      </p:sp>
      <p:sp>
        <p:nvSpPr>
          <p:cNvPr id="11" name="TextBox 10">
            <a:extLst>
              <a:ext uri="{FF2B5EF4-FFF2-40B4-BE49-F238E27FC236}">
                <a16:creationId xmlns:a16="http://schemas.microsoft.com/office/drawing/2014/main" id="{10010680-B194-D74B-0803-E144B29E52A1}"/>
              </a:ext>
            </a:extLst>
          </p:cNvPr>
          <p:cNvSpPr txBox="1"/>
          <p:nvPr/>
        </p:nvSpPr>
        <p:spPr>
          <a:xfrm>
            <a:off x="3525386" y="4437020"/>
            <a:ext cx="788127" cy="323165"/>
          </a:xfrm>
          <a:prstGeom prst="rect">
            <a:avLst/>
          </a:prstGeom>
          <a:noFill/>
        </p:spPr>
        <p:txBody>
          <a:bodyPr wrap="square" rtlCol="0">
            <a:spAutoFit/>
          </a:bodyPr>
          <a:lstStyle/>
          <a:p>
            <a:r>
              <a:rPr lang="en-CA" sz="1500" b="1" dirty="0">
                <a:solidFill>
                  <a:schemeClr val="accent2"/>
                </a:solidFill>
              </a:rPr>
              <a:t>Cadre</a:t>
            </a:r>
            <a:endParaRPr lang="en-CA" sz="1500" dirty="0">
              <a:solidFill>
                <a:schemeClr val="accent2"/>
              </a:solidFill>
            </a:endParaRPr>
          </a:p>
        </p:txBody>
      </p:sp>
      <p:sp>
        <p:nvSpPr>
          <p:cNvPr id="12" name="TextBox 11">
            <a:extLst>
              <a:ext uri="{FF2B5EF4-FFF2-40B4-BE49-F238E27FC236}">
                <a16:creationId xmlns:a16="http://schemas.microsoft.com/office/drawing/2014/main" id="{2B9AE352-D1E1-8366-6218-6751512FDEF4}"/>
              </a:ext>
            </a:extLst>
          </p:cNvPr>
          <p:cNvSpPr txBox="1"/>
          <p:nvPr/>
        </p:nvSpPr>
        <p:spPr>
          <a:xfrm>
            <a:off x="3647306" y="5299167"/>
            <a:ext cx="883921" cy="323165"/>
          </a:xfrm>
          <a:prstGeom prst="rect">
            <a:avLst/>
          </a:prstGeom>
          <a:noFill/>
        </p:spPr>
        <p:txBody>
          <a:bodyPr wrap="square" rtlCol="0">
            <a:spAutoFit/>
          </a:bodyPr>
          <a:lstStyle/>
          <a:p>
            <a:r>
              <a:rPr lang="en-CA" sz="1500" b="1" dirty="0">
                <a:solidFill>
                  <a:schemeClr val="accent2"/>
                </a:solidFill>
              </a:rPr>
              <a:t>Canapé</a:t>
            </a:r>
            <a:endParaRPr lang="en-CA" sz="1500" dirty="0">
              <a:solidFill>
                <a:schemeClr val="accent2"/>
              </a:solidFill>
            </a:endParaRPr>
          </a:p>
        </p:txBody>
      </p:sp>
      <p:sp>
        <p:nvSpPr>
          <p:cNvPr id="13" name="TextBox 12">
            <a:extLst>
              <a:ext uri="{FF2B5EF4-FFF2-40B4-BE49-F238E27FC236}">
                <a16:creationId xmlns:a16="http://schemas.microsoft.com/office/drawing/2014/main" id="{C485A847-5BD9-E31D-7C7F-1113D55231F7}"/>
              </a:ext>
            </a:extLst>
          </p:cNvPr>
          <p:cNvSpPr txBox="1"/>
          <p:nvPr/>
        </p:nvSpPr>
        <p:spPr>
          <a:xfrm>
            <a:off x="4949238" y="4563293"/>
            <a:ext cx="949235" cy="323165"/>
          </a:xfrm>
          <a:prstGeom prst="rect">
            <a:avLst/>
          </a:prstGeom>
          <a:noFill/>
        </p:spPr>
        <p:txBody>
          <a:bodyPr wrap="square" rtlCol="0">
            <a:spAutoFit/>
          </a:bodyPr>
          <a:lstStyle/>
          <a:p>
            <a:r>
              <a:rPr lang="en-CA" sz="1500" b="1" dirty="0">
                <a:solidFill>
                  <a:schemeClr val="accent2"/>
                </a:solidFill>
              </a:rPr>
              <a:t>Tuque</a:t>
            </a:r>
            <a:endParaRPr lang="en-CA" sz="1500" dirty="0">
              <a:solidFill>
                <a:schemeClr val="accent2"/>
              </a:solidFill>
            </a:endParaRPr>
          </a:p>
        </p:txBody>
      </p:sp>
      <p:sp>
        <p:nvSpPr>
          <p:cNvPr id="14" name="TextBox 13">
            <a:extLst>
              <a:ext uri="{FF2B5EF4-FFF2-40B4-BE49-F238E27FC236}">
                <a16:creationId xmlns:a16="http://schemas.microsoft.com/office/drawing/2014/main" id="{3B3375EA-3FF1-7428-9BC8-B626403A7DFE}"/>
              </a:ext>
            </a:extLst>
          </p:cNvPr>
          <p:cNvSpPr txBox="1"/>
          <p:nvPr/>
        </p:nvSpPr>
        <p:spPr>
          <a:xfrm>
            <a:off x="4674919" y="5699762"/>
            <a:ext cx="1319349" cy="323165"/>
          </a:xfrm>
          <a:prstGeom prst="rect">
            <a:avLst/>
          </a:prstGeom>
          <a:noFill/>
        </p:spPr>
        <p:txBody>
          <a:bodyPr wrap="square" rtlCol="0">
            <a:spAutoFit/>
          </a:bodyPr>
          <a:lstStyle/>
          <a:p>
            <a:r>
              <a:rPr lang="en-CA" sz="1500" b="1" dirty="0" err="1">
                <a:solidFill>
                  <a:schemeClr val="accent2"/>
                </a:solidFill>
              </a:rPr>
              <a:t>Napperons</a:t>
            </a:r>
            <a:endParaRPr lang="en-CA" sz="1500" dirty="0">
              <a:solidFill>
                <a:schemeClr val="accent2"/>
              </a:solidFill>
            </a:endParaRPr>
          </a:p>
        </p:txBody>
      </p:sp>
      <p:sp>
        <p:nvSpPr>
          <p:cNvPr id="15" name="TextBox 14">
            <a:extLst>
              <a:ext uri="{FF2B5EF4-FFF2-40B4-BE49-F238E27FC236}">
                <a16:creationId xmlns:a16="http://schemas.microsoft.com/office/drawing/2014/main" id="{607F391C-B140-6A58-1B79-84589ABF81F3}"/>
              </a:ext>
            </a:extLst>
          </p:cNvPr>
          <p:cNvSpPr txBox="1"/>
          <p:nvPr/>
        </p:nvSpPr>
        <p:spPr>
          <a:xfrm>
            <a:off x="6077000" y="2643052"/>
            <a:ext cx="1284514" cy="338554"/>
          </a:xfrm>
          <a:prstGeom prst="rect">
            <a:avLst/>
          </a:prstGeom>
          <a:noFill/>
        </p:spPr>
        <p:txBody>
          <a:bodyPr wrap="square" rtlCol="0">
            <a:spAutoFit/>
          </a:bodyPr>
          <a:lstStyle/>
          <a:p>
            <a:r>
              <a:rPr lang="en-CA" sz="1600" b="1" dirty="0" err="1">
                <a:solidFill>
                  <a:schemeClr val="accent2"/>
                </a:solidFill>
              </a:rPr>
              <a:t>Coquerelle</a:t>
            </a:r>
            <a:r>
              <a:rPr lang="en-CA" sz="1600" b="1" dirty="0">
                <a:solidFill>
                  <a:schemeClr val="accent2"/>
                </a:solidFill>
              </a:rPr>
              <a:t> </a:t>
            </a:r>
          </a:p>
        </p:txBody>
      </p:sp>
      <p:sp>
        <p:nvSpPr>
          <p:cNvPr id="16" name="TextBox 15">
            <a:extLst>
              <a:ext uri="{FF2B5EF4-FFF2-40B4-BE49-F238E27FC236}">
                <a16:creationId xmlns:a16="http://schemas.microsoft.com/office/drawing/2014/main" id="{7F42B7EA-E7FF-5BD1-9B43-02981C9AF7E5}"/>
              </a:ext>
            </a:extLst>
          </p:cNvPr>
          <p:cNvSpPr txBox="1"/>
          <p:nvPr/>
        </p:nvSpPr>
        <p:spPr>
          <a:xfrm>
            <a:off x="6307775" y="1140822"/>
            <a:ext cx="1349830" cy="338554"/>
          </a:xfrm>
          <a:prstGeom prst="rect">
            <a:avLst/>
          </a:prstGeom>
          <a:noFill/>
        </p:spPr>
        <p:txBody>
          <a:bodyPr wrap="square" rtlCol="0">
            <a:spAutoFit/>
          </a:bodyPr>
          <a:lstStyle/>
          <a:p>
            <a:r>
              <a:rPr lang="en-CA" sz="1600" b="1" dirty="0" err="1">
                <a:solidFill>
                  <a:schemeClr val="accent2"/>
                </a:solidFill>
              </a:rPr>
              <a:t>Moisissure</a:t>
            </a:r>
            <a:r>
              <a:rPr lang="en-CA" sz="1600" b="1" dirty="0">
                <a:solidFill>
                  <a:schemeClr val="accent2"/>
                </a:solidFill>
              </a:rPr>
              <a:t> </a:t>
            </a:r>
          </a:p>
        </p:txBody>
      </p:sp>
      <p:sp>
        <p:nvSpPr>
          <p:cNvPr id="17" name="TextBox 16">
            <a:extLst>
              <a:ext uri="{FF2B5EF4-FFF2-40B4-BE49-F238E27FC236}">
                <a16:creationId xmlns:a16="http://schemas.microsoft.com/office/drawing/2014/main" id="{7B3B5C3B-AABB-263F-FCBE-1D9A29CEC5A2}"/>
              </a:ext>
            </a:extLst>
          </p:cNvPr>
          <p:cNvSpPr txBox="1"/>
          <p:nvPr/>
        </p:nvSpPr>
        <p:spPr>
          <a:xfrm>
            <a:off x="7257010" y="4093029"/>
            <a:ext cx="1149531" cy="338554"/>
          </a:xfrm>
          <a:prstGeom prst="rect">
            <a:avLst/>
          </a:prstGeom>
          <a:noFill/>
        </p:spPr>
        <p:txBody>
          <a:bodyPr wrap="square" rtlCol="0">
            <a:spAutoFit/>
          </a:bodyPr>
          <a:lstStyle/>
          <a:p>
            <a:r>
              <a:rPr lang="en-CA" sz="1600" b="1" dirty="0">
                <a:solidFill>
                  <a:schemeClr val="accent2"/>
                </a:solidFill>
              </a:rPr>
              <a:t>Isolation</a:t>
            </a:r>
          </a:p>
        </p:txBody>
      </p:sp>
      <p:sp>
        <p:nvSpPr>
          <p:cNvPr id="18" name="TextBox 17">
            <a:extLst>
              <a:ext uri="{FF2B5EF4-FFF2-40B4-BE49-F238E27FC236}">
                <a16:creationId xmlns:a16="http://schemas.microsoft.com/office/drawing/2014/main" id="{63BE84A1-03B8-FC50-2A59-3EC5ABE126CA}"/>
              </a:ext>
            </a:extLst>
          </p:cNvPr>
          <p:cNvSpPr txBox="1"/>
          <p:nvPr/>
        </p:nvSpPr>
        <p:spPr>
          <a:xfrm>
            <a:off x="7631479" y="4389120"/>
            <a:ext cx="574765" cy="338554"/>
          </a:xfrm>
          <a:prstGeom prst="rect">
            <a:avLst/>
          </a:prstGeom>
          <a:noFill/>
        </p:spPr>
        <p:txBody>
          <a:bodyPr wrap="square" rtlCol="0">
            <a:spAutoFit/>
          </a:bodyPr>
          <a:lstStyle/>
          <a:p>
            <a:r>
              <a:rPr lang="en-CA" sz="1600" b="1" dirty="0">
                <a:solidFill>
                  <a:schemeClr val="accent2"/>
                </a:solidFill>
              </a:rPr>
              <a:t>Gel </a:t>
            </a:r>
          </a:p>
        </p:txBody>
      </p:sp>
      <p:sp>
        <p:nvSpPr>
          <p:cNvPr id="4" name="Rectangle 8">
            <a:extLst>
              <a:ext uri="{FF2B5EF4-FFF2-40B4-BE49-F238E27FC236}">
                <a16:creationId xmlns:a16="http://schemas.microsoft.com/office/drawing/2014/main" id="{130639AA-5F21-3212-A7C0-39829FDDFFA9}"/>
              </a:ext>
            </a:extLst>
          </p:cNvPr>
          <p:cNvSpPr/>
          <p:nvPr/>
        </p:nvSpPr>
        <p:spPr>
          <a:xfrm flipH="1">
            <a:off x="9919854" y="0"/>
            <a:ext cx="2272146"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1099807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room&#10;&#10;Description automatically generated with low confidence">
            <a:extLst>
              <a:ext uri="{FF2B5EF4-FFF2-40B4-BE49-F238E27FC236}">
                <a16:creationId xmlns:a16="http://schemas.microsoft.com/office/drawing/2014/main" id="{6689CC73-A20D-054D-E6B7-264C73143BA9}"/>
              </a:ext>
            </a:extLst>
          </p:cNvPr>
          <p:cNvPicPr>
            <a:picLocks noChangeAspect="1"/>
          </p:cNvPicPr>
          <p:nvPr/>
        </p:nvPicPr>
        <p:blipFill>
          <a:blip r:embed="rId3"/>
          <a:stretch>
            <a:fillRect/>
          </a:stretch>
        </p:blipFill>
        <p:spPr>
          <a:xfrm>
            <a:off x="209351" y="1205345"/>
            <a:ext cx="11870498" cy="5027821"/>
          </a:xfrm>
          <a:prstGeom prst="rect">
            <a:avLst/>
          </a:prstGeom>
        </p:spPr>
      </p:pic>
      <p:sp>
        <p:nvSpPr>
          <p:cNvPr id="2" name="Titre 1">
            <a:extLst>
              <a:ext uri="{FF2B5EF4-FFF2-40B4-BE49-F238E27FC236}">
                <a16:creationId xmlns:a16="http://schemas.microsoft.com/office/drawing/2014/main" id="{563F5997-FFD5-21D5-AACA-DFE30D7CC2CC}"/>
              </a:ext>
            </a:extLst>
          </p:cNvPr>
          <p:cNvSpPr>
            <a:spLocks noGrp="1"/>
          </p:cNvSpPr>
          <p:nvPr>
            <p:ph type="title"/>
          </p:nvPr>
        </p:nvSpPr>
        <p:spPr/>
        <p:txBody>
          <a:bodyPr/>
          <a:lstStyle/>
          <a:p>
            <a:r>
              <a:rPr lang="fr-FR" sz="3200" dirty="0">
                <a:solidFill>
                  <a:schemeClr val="accent1"/>
                </a:solidFill>
                <a:cs typeface="Arial"/>
              </a:rPr>
              <a:t>Des mots sur des maux</a:t>
            </a:r>
            <a:endParaRPr lang="fr-FR" sz="3200" dirty="0">
              <a:solidFill>
                <a:schemeClr val="accent1"/>
              </a:solidFill>
            </a:endParaRPr>
          </a:p>
        </p:txBody>
      </p:sp>
      <p:pic>
        <p:nvPicPr>
          <p:cNvPr id="4" name="Picture Placeholder 14" descr="Icon&#10;&#10;Description automatically generated">
            <a:extLst>
              <a:ext uri="{FF2B5EF4-FFF2-40B4-BE49-F238E27FC236}">
                <a16:creationId xmlns:a16="http://schemas.microsoft.com/office/drawing/2014/main" id="{54C3AB9C-2ECF-498E-9872-116678018ABF}"/>
              </a:ext>
            </a:extLst>
          </p:cNvPr>
          <p:cNvPicPr>
            <a:picLocks noChangeAspect="1"/>
          </p:cNvPicPr>
          <p:nvPr/>
        </p:nvPicPr>
        <p:blipFill>
          <a:blip r:embed="rId4"/>
          <a:srcRect t="1329" b="1329"/>
          <a:stretch>
            <a:fillRect/>
          </a:stretch>
        </p:blipFill>
        <p:spPr>
          <a:xfrm>
            <a:off x="11104942" y="5934709"/>
            <a:ext cx="859896" cy="724883"/>
          </a:xfrm>
          <a:prstGeom prst="rect">
            <a:avLst/>
          </a:prstGeom>
        </p:spPr>
      </p:pic>
      <p:sp>
        <p:nvSpPr>
          <p:cNvPr id="6" name="Espace réservé du texte 2">
            <a:extLst>
              <a:ext uri="{FF2B5EF4-FFF2-40B4-BE49-F238E27FC236}">
                <a16:creationId xmlns:a16="http://schemas.microsoft.com/office/drawing/2014/main" id="{40E4153D-E019-A6C0-F6FB-C6CD89B13702}"/>
              </a:ext>
            </a:extLst>
          </p:cNvPr>
          <p:cNvSpPr txBox="1">
            <a:spLocks/>
          </p:cNvSpPr>
          <p:nvPr/>
        </p:nvSpPr>
        <p:spPr>
          <a:xfrm>
            <a:off x="11542144" y="5855442"/>
            <a:ext cx="345057"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pPr algn="ctr"/>
            <a:r>
              <a:rPr lang="fr-FR" sz="1800" dirty="0">
                <a:solidFill>
                  <a:schemeClr val="bg1"/>
                </a:solidFill>
                <a:cs typeface="Arial"/>
              </a:rPr>
              <a:t>4</a:t>
            </a:r>
            <a:endParaRPr lang="fr-FR" sz="1800" dirty="0">
              <a:solidFill>
                <a:schemeClr val="bg1"/>
              </a:solidFill>
            </a:endParaRPr>
          </a:p>
        </p:txBody>
      </p:sp>
    </p:spTree>
    <p:extLst>
      <p:ext uri="{BB962C8B-B14F-4D97-AF65-F5344CB8AC3E}">
        <p14:creationId xmlns:p14="http://schemas.microsoft.com/office/powerpoint/2010/main" val="261750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89EBE443-64A9-7D1F-44CC-19F08EAAFD53}"/>
              </a:ext>
            </a:extLst>
          </p:cNvPr>
          <p:cNvSpPr/>
          <p:nvPr/>
        </p:nvSpPr>
        <p:spPr>
          <a:xfrm flipH="1">
            <a:off x="5556315" y="0"/>
            <a:ext cx="793865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pic>
        <p:nvPicPr>
          <p:cNvPr id="6" name="Picture 5" descr="A person sitting at a table&#10;&#10;Description automatically generated with medium confidence">
            <a:extLst>
              <a:ext uri="{FF2B5EF4-FFF2-40B4-BE49-F238E27FC236}">
                <a16:creationId xmlns:a16="http://schemas.microsoft.com/office/drawing/2014/main" id="{4306887C-3380-3B72-9555-FEFC8CB94527}"/>
              </a:ext>
            </a:extLst>
          </p:cNvPr>
          <p:cNvPicPr>
            <a:picLocks noChangeAspect="1"/>
          </p:cNvPicPr>
          <p:nvPr/>
        </p:nvPicPr>
        <p:blipFill>
          <a:blip r:embed="rId3"/>
          <a:stretch>
            <a:fillRect/>
          </a:stretch>
        </p:blipFill>
        <p:spPr>
          <a:xfrm>
            <a:off x="7767917" y="2133600"/>
            <a:ext cx="3781181" cy="3427994"/>
          </a:xfrm>
          <a:prstGeom prst="rect">
            <a:avLst/>
          </a:prstGeom>
        </p:spPr>
      </p:pic>
      <p:sp>
        <p:nvSpPr>
          <p:cNvPr id="4" name="Espace réservé du texte 3">
            <a:extLst>
              <a:ext uri="{FF2B5EF4-FFF2-40B4-BE49-F238E27FC236}">
                <a16:creationId xmlns:a16="http://schemas.microsoft.com/office/drawing/2014/main" id="{AE0092A4-7FA9-5EAD-A6F3-9AA30C7212BC}"/>
              </a:ext>
            </a:extLst>
          </p:cNvPr>
          <p:cNvSpPr>
            <a:spLocks noGrp="1"/>
          </p:cNvSpPr>
          <p:nvPr>
            <p:ph type="body" sz="quarter" idx="14"/>
          </p:nvPr>
        </p:nvSpPr>
        <p:spPr>
          <a:xfrm>
            <a:off x="766763" y="997131"/>
            <a:ext cx="6123432" cy="1342032"/>
          </a:xfrm>
        </p:spPr>
        <p:txBody>
          <a:bodyPr vert="horz" lIns="0" tIns="0" rIns="0" bIns="0" rtlCol="0" anchor="t">
            <a:noAutofit/>
          </a:bodyPr>
          <a:lstStyle/>
          <a:p>
            <a:pPr>
              <a:lnSpc>
                <a:spcPts val="3540"/>
              </a:lnSpc>
              <a:spcBef>
                <a:spcPts val="0"/>
              </a:spcBef>
              <a:spcAft>
                <a:spcPts val="1800"/>
              </a:spcAft>
            </a:pPr>
            <a:r>
              <a:rPr lang="fr-CA" sz="3200" b="1" dirty="0">
                <a:solidFill>
                  <a:schemeClr val="accent1"/>
                </a:solidFill>
                <a:latin typeface="+mj-lt"/>
                <a:cs typeface="Calibri"/>
              </a:rPr>
              <a:t>Qui a déjà vécu des problèmes similaires à ceux illustrés dans les trois images?</a:t>
            </a:r>
          </a:p>
        </p:txBody>
      </p:sp>
      <p:sp>
        <p:nvSpPr>
          <p:cNvPr id="7" name="Espace réservé du texte 3">
            <a:extLst>
              <a:ext uri="{FF2B5EF4-FFF2-40B4-BE49-F238E27FC236}">
                <a16:creationId xmlns:a16="http://schemas.microsoft.com/office/drawing/2014/main" id="{4441E82C-5D3C-4E03-210C-15D9999E9476}"/>
              </a:ext>
            </a:extLst>
          </p:cNvPr>
          <p:cNvSpPr txBox="1">
            <a:spLocks/>
          </p:cNvSpPr>
          <p:nvPr/>
        </p:nvSpPr>
        <p:spPr>
          <a:xfrm>
            <a:off x="766763" y="5039818"/>
            <a:ext cx="6123432" cy="1056573"/>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a:lnSpc>
                <a:spcPts val="3540"/>
              </a:lnSpc>
              <a:spcBef>
                <a:spcPts val="0"/>
              </a:spcBef>
              <a:spcAft>
                <a:spcPts val="1800"/>
              </a:spcAft>
            </a:pPr>
            <a:r>
              <a:rPr lang="fr-CA" sz="3200" b="1" dirty="0">
                <a:solidFill>
                  <a:schemeClr val="accent1"/>
                </a:solidFill>
                <a:latin typeface="+mj-lt"/>
                <a:cs typeface="Calibri"/>
              </a:rPr>
              <a:t>En quoi ce problème </a:t>
            </a:r>
            <a:br>
              <a:rPr lang="fr-CA" sz="3200" b="1" dirty="0">
                <a:solidFill>
                  <a:schemeClr val="accent1"/>
                </a:solidFill>
                <a:latin typeface="+mj-lt"/>
                <a:cs typeface="Calibri"/>
              </a:rPr>
            </a:br>
            <a:r>
              <a:rPr lang="fr-CA" sz="3200" b="1" dirty="0">
                <a:solidFill>
                  <a:schemeClr val="accent1"/>
                </a:solidFill>
                <a:latin typeface="+mj-lt"/>
                <a:cs typeface="Calibri"/>
              </a:rPr>
              <a:t>est-il lié au droit?</a:t>
            </a:r>
          </a:p>
        </p:txBody>
      </p:sp>
      <p:sp>
        <p:nvSpPr>
          <p:cNvPr id="8" name="Espace réservé du texte 3">
            <a:extLst>
              <a:ext uri="{FF2B5EF4-FFF2-40B4-BE49-F238E27FC236}">
                <a16:creationId xmlns:a16="http://schemas.microsoft.com/office/drawing/2014/main" id="{39F37BD7-C2C5-374C-8CD9-71D031C01D67}"/>
              </a:ext>
            </a:extLst>
          </p:cNvPr>
          <p:cNvSpPr txBox="1">
            <a:spLocks/>
          </p:cNvSpPr>
          <p:nvPr/>
        </p:nvSpPr>
        <p:spPr>
          <a:xfrm>
            <a:off x="766763" y="3841888"/>
            <a:ext cx="6123432" cy="1035307"/>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a:lnSpc>
                <a:spcPts val="3540"/>
              </a:lnSpc>
              <a:spcBef>
                <a:spcPts val="0"/>
              </a:spcBef>
              <a:spcAft>
                <a:spcPts val="1800"/>
              </a:spcAft>
            </a:pPr>
            <a:r>
              <a:rPr lang="fr-CA" sz="3200" b="1" dirty="0">
                <a:solidFill>
                  <a:schemeClr val="accent1"/>
                </a:solidFill>
                <a:latin typeface="+mj-lt"/>
                <a:cs typeface="Calibri"/>
              </a:rPr>
              <a:t>Avez-vous pu résoudre </a:t>
            </a:r>
            <a:br>
              <a:rPr lang="fr-CA" sz="3200" b="1" dirty="0">
                <a:solidFill>
                  <a:schemeClr val="accent1"/>
                </a:solidFill>
                <a:latin typeface="+mj-lt"/>
                <a:cs typeface="Calibri"/>
              </a:rPr>
            </a:br>
            <a:r>
              <a:rPr lang="fr-CA" sz="3200" b="1" dirty="0">
                <a:solidFill>
                  <a:schemeClr val="accent1"/>
                </a:solidFill>
                <a:latin typeface="+mj-lt"/>
                <a:cs typeface="Calibri"/>
              </a:rPr>
              <a:t>ce problème? Comment?</a:t>
            </a:r>
          </a:p>
        </p:txBody>
      </p:sp>
      <p:sp>
        <p:nvSpPr>
          <p:cNvPr id="9" name="Espace réservé du texte 3">
            <a:extLst>
              <a:ext uri="{FF2B5EF4-FFF2-40B4-BE49-F238E27FC236}">
                <a16:creationId xmlns:a16="http://schemas.microsoft.com/office/drawing/2014/main" id="{82212F11-7488-6B71-A317-185A2177BECF}"/>
              </a:ext>
            </a:extLst>
          </p:cNvPr>
          <p:cNvSpPr txBox="1">
            <a:spLocks/>
          </p:cNvSpPr>
          <p:nvPr/>
        </p:nvSpPr>
        <p:spPr>
          <a:xfrm>
            <a:off x="766763" y="2636869"/>
            <a:ext cx="6123432" cy="992777"/>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a:lnSpc>
                <a:spcPts val="3540"/>
              </a:lnSpc>
              <a:spcBef>
                <a:spcPts val="0"/>
              </a:spcBef>
              <a:spcAft>
                <a:spcPts val="1800"/>
              </a:spcAft>
            </a:pPr>
            <a:r>
              <a:rPr lang="fr-CA" sz="3200" b="1" dirty="0">
                <a:solidFill>
                  <a:schemeClr val="accent1"/>
                </a:solidFill>
                <a:latin typeface="+mj-lt"/>
                <a:cs typeface="Calibri"/>
              </a:rPr>
              <a:t>Pourriez-vous nous décrire </a:t>
            </a:r>
            <a:br>
              <a:rPr lang="fr-CA" sz="3200" b="1" dirty="0">
                <a:solidFill>
                  <a:schemeClr val="accent1"/>
                </a:solidFill>
                <a:latin typeface="+mj-lt"/>
                <a:cs typeface="Calibri"/>
              </a:rPr>
            </a:br>
            <a:r>
              <a:rPr lang="fr-CA" sz="3200" b="1" dirty="0">
                <a:solidFill>
                  <a:schemeClr val="accent1"/>
                </a:solidFill>
                <a:latin typeface="+mj-lt"/>
                <a:cs typeface="Calibri"/>
              </a:rPr>
              <a:t>ce problème?</a:t>
            </a:r>
          </a:p>
        </p:txBody>
      </p:sp>
    </p:spTree>
    <p:extLst>
      <p:ext uri="{BB962C8B-B14F-4D97-AF65-F5344CB8AC3E}">
        <p14:creationId xmlns:p14="http://schemas.microsoft.com/office/powerpoint/2010/main" val="363577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theme/theme1.xml><?xml version="1.0" encoding="utf-8"?>
<a:theme xmlns:a="http://schemas.openxmlformats.org/drawingml/2006/main" name="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0E7E1AAF0CEB34C8C0527C1AA9887C9" ma:contentTypeVersion="15" ma:contentTypeDescription="Crée un document." ma:contentTypeScope="" ma:versionID="74088af17151d408355940d68a6fb294">
  <xsd:schema xmlns:xsd="http://www.w3.org/2001/XMLSchema" xmlns:xs="http://www.w3.org/2001/XMLSchema" xmlns:p="http://schemas.microsoft.com/office/2006/metadata/properties" xmlns:ns2="8ee12ee5-159c-4bfa-a4d1-c6eb204610cd" xmlns:ns3="4451208f-5781-42a4-adca-e63e48732461" targetNamespace="http://schemas.microsoft.com/office/2006/metadata/properties" ma:root="true" ma:fieldsID="360eb946c2de1d85523a84d27d063ea6" ns2:_="" ns3:_="">
    <xsd:import namespace="8ee12ee5-159c-4bfa-a4d1-c6eb204610cd"/>
    <xsd:import namespace="4451208f-5781-42a4-adca-e63e48732461"/>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2:SharedWithUsers" minOccurs="0"/>
                <xsd:element ref="ns2:SharedWithDetails" minOccurs="0"/>
                <xsd:element ref="ns3:MediaServiceGenerationTime" minOccurs="0"/>
                <xsd:element ref="ns3:MediaServiceEventHashCode" minOccurs="0"/>
                <xsd:element ref="ns3:MediaServiceOCR"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12ee5-159c-4bfa-a4d1-c6eb204610cd"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4" nillable="true" ma:displayName="Taxonomy Catch All Column" ma:hidden="true" ma:list="{3dafb937-854e-411a-a98d-3f548e7b41d5}" ma:internalName="TaxCatchAll" ma:showField="CatchAllData" ma:web="8ee12ee5-159c-4bfa-a4d1-c6eb204610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451208f-5781-42a4-adca-e63e4873246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8ee12ee5-159c-4bfa-a4d1-c6eb204610cd">EDUC-631990568-38975</_dlc_DocId>
    <_dlc_DocIdUrl xmlns="8ee12ee5-159c-4bfa-a4d1-c6eb204610cd">
      <Url>https://educaloi.sharepoint.com/projets/_layouts/15/DocIdRedir.aspx?ID=EDUC-631990568-38975</Url>
      <Description>EDUC-631990568-38975</Description>
    </_dlc_DocIdUrl>
    <SharedWithUsers xmlns="8ee12ee5-159c-4bfa-a4d1-c6eb204610cd">
      <UserInfo>
        <DisplayName/>
        <AccountId xsi:nil="true"/>
        <AccountType/>
      </UserInfo>
    </SharedWithUsers>
    <_dlc_DocIdPersistId xmlns="8ee12ee5-159c-4bfa-a4d1-c6eb204610cd">false</_dlc_DocIdPersistId>
    <TaxCatchAll xmlns="8ee12ee5-159c-4bfa-a4d1-c6eb204610cd" xsi:nil="true"/>
    <lcf76f155ced4ddcb4097134ff3c332f xmlns="4451208f-5781-42a4-adca-e63e4873246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38F3EDA-43D3-4EE0-9C76-DD9EEB672391}">
  <ds:schemaRefs>
    <ds:schemaRef ds:uri="http://schemas.microsoft.com/sharepoint/events"/>
  </ds:schemaRefs>
</ds:datastoreItem>
</file>

<file path=customXml/itemProps2.xml><?xml version="1.0" encoding="utf-8"?>
<ds:datastoreItem xmlns:ds="http://schemas.openxmlformats.org/officeDocument/2006/customXml" ds:itemID="{7CD90B93-9FC9-4801-B18B-422DE607BB60}">
  <ds:schemaRefs>
    <ds:schemaRef ds:uri="http://schemas.microsoft.com/sharepoint/v3/contenttype/forms"/>
  </ds:schemaRefs>
</ds:datastoreItem>
</file>

<file path=customXml/itemProps3.xml><?xml version="1.0" encoding="utf-8"?>
<ds:datastoreItem xmlns:ds="http://schemas.openxmlformats.org/officeDocument/2006/customXml" ds:itemID="{77A889FF-9139-461F-85F6-6689F6A18A5B}">
  <ds:schemaRefs>
    <ds:schemaRef ds:uri="4451208f-5781-42a4-adca-e63e48732461"/>
    <ds:schemaRef ds:uri="8ee12ee5-159c-4bfa-a4d1-c6eb204610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DCC5A95-6AA8-4BED-9482-7FA8D6AE3717}">
  <ds:schemaRefs>
    <ds:schemaRef ds:uri="http://purl.org/dc/elements/1.1/"/>
    <ds:schemaRef ds:uri="http://schemas.microsoft.com/office/infopath/2007/PartnerControls"/>
    <ds:schemaRef ds:uri="http://purl.org/dc/terms/"/>
    <ds:schemaRef ds:uri="http://schemas.openxmlformats.org/package/2006/metadata/core-properties"/>
    <ds:schemaRef ds:uri="4451208f-5781-42a4-adca-e63e48732461"/>
    <ds:schemaRef ds:uri="http://schemas.microsoft.com/office/2006/documentManagement/types"/>
    <ds:schemaRef ds:uri="http://schemas.microsoft.com/office/2006/metadata/properties"/>
    <ds:schemaRef ds:uri="8ee12ee5-159c-4bfa-a4d1-c6eb204610c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3714</TotalTime>
  <Words>4059</Words>
  <Application>Microsoft Office PowerPoint</Application>
  <PresentationFormat>Grand écran</PresentationFormat>
  <Paragraphs>477</Paragraphs>
  <Slides>34</Slides>
  <Notes>32</Notes>
  <HiddenSlides>0</HiddenSlides>
  <MMClips>2</MMClips>
  <ScaleCrop>false</ScaleCrop>
  <HeadingPairs>
    <vt:vector size="4" baseType="variant">
      <vt:variant>
        <vt:lpstr>Thème</vt:lpstr>
      </vt:variant>
      <vt:variant>
        <vt:i4>1</vt:i4>
      </vt:variant>
      <vt:variant>
        <vt:lpstr>Titres des diapositives</vt:lpstr>
      </vt:variant>
      <vt:variant>
        <vt:i4>34</vt:i4>
      </vt:variant>
    </vt:vector>
  </HeadingPairs>
  <TitlesOfParts>
    <vt:vector size="35" baseType="lpstr">
      <vt:lpstr>éducaloi - Atelier 2021</vt:lpstr>
      <vt:lpstr>Un problème dans votre logement?</vt:lpstr>
      <vt:lpstr>Présentation PowerPoint</vt:lpstr>
      <vt:lpstr>Trouver une personne qui...</vt:lpstr>
      <vt:lpstr>Lexique </vt:lpstr>
      <vt:lpstr>Présentation PowerPoint</vt:lpstr>
      <vt:lpstr>Une image vaut 1 000 mots</vt:lpstr>
      <vt:lpstr>Réponses</vt:lpstr>
      <vt:lpstr>Des mots sur des maux</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 est le problème  avec mon logement?</vt:lpstr>
      <vt:lpstr>Présentation PowerPoint</vt:lpstr>
      <vt:lpstr>Présentation PowerPoint</vt:lpstr>
      <vt:lpstr>Présentation PowerPoint</vt:lpstr>
      <vt:lpstr>Présentation PowerPoint</vt:lpstr>
      <vt:lpstr>educaloi.qc.ca</vt:lpstr>
      <vt:lpstr>Présentation PowerPoint</vt:lpstr>
      <vt:lpstr>Appel au ...</vt:lpstr>
      <vt:lpstr>Présentation PowerPoint</vt:lpstr>
      <vt:lpstr>Présentation PowerPoint</vt:lpstr>
      <vt:lpstr>Présentation PowerPoint</vt:lpstr>
      <vt:lpstr>Étapes 1 à 3</vt:lpstr>
      <vt:lpstr>Étapes 4 et 5</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Le Bigot</dc:creator>
  <cp:lastModifiedBy>Nihal Selim</cp:lastModifiedBy>
  <cp:revision>56</cp:revision>
  <dcterms:created xsi:type="dcterms:W3CDTF">2021-02-22T16:21:34Z</dcterms:created>
  <dcterms:modified xsi:type="dcterms:W3CDTF">2023-04-14T14:25:38Z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0x01010090E7E1AAF0CEB34C8C0527C1AA9887C9</vt:lpwstr>
  </property>
  <property fmtid="{D5CDD505-2E9C-101B-9397-08002B2CF9AE}" pid="3" name="_dlc_DocIdItemGuid">
    <vt:lpwstr>2025714d-e143-4488-b120-0615328f663a</vt:lpwstr>
  </property>
  <property fmtid="{D5CDD505-2E9C-101B-9397-08002B2CF9AE}" pid="4" name="Order">
    <vt:r8>203843100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