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53_3B25EEA0.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16A_9CC2DE1A.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61" r:id="rId5"/>
    <p:sldId id="349" r:id="rId6"/>
    <p:sldId id="315" r:id="rId7"/>
    <p:sldId id="269" r:id="rId8"/>
    <p:sldId id="366" r:id="rId9"/>
    <p:sldId id="353" r:id="rId10"/>
    <p:sldId id="354" r:id="rId11"/>
    <p:sldId id="356" r:id="rId12"/>
    <p:sldId id="357" r:id="rId13"/>
    <p:sldId id="364" r:id="rId14"/>
    <p:sldId id="334" r:id="rId15"/>
    <p:sldId id="336" r:id="rId16"/>
    <p:sldId id="337" r:id="rId17"/>
    <p:sldId id="338" r:id="rId18"/>
    <p:sldId id="339" r:id="rId19"/>
    <p:sldId id="340" r:id="rId20"/>
    <p:sldId id="341" r:id="rId21"/>
    <p:sldId id="342" r:id="rId22"/>
    <p:sldId id="344" r:id="rId23"/>
    <p:sldId id="359" r:id="rId24"/>
    <p:sldId id="345" r:id="rId25"/>
    <p:sldId id="346" r:id="rId26"/>
    <p:sldId id="347" r:id="rId27"/>
    <p:sldId id="348" r:id="rId28"/>
    <p:sldId id="351" r:id="rId29"/>
    <p:sldId id="352" r:id="rId30"/>
    <p:sldId id="358" r:id="rId31"/>
    <p:sldId id="360" r:id="rId32"/>
    <p:sldId id="362" r:id="rId33"/>
    <p:sldId id="363" r:id="rId34"/>
    <p:sldId id="365" r:id="rId35"/>
    <p:sldId id="332" r:id="rId36"/>
    <p:sldId id="326"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8510BE3-F1F3-4339-B9FB-1D9ED2B3F48C}">
          <p14:sldIdLst>
            <p14:sldId id="261"/>
            <p14:sldId id="349"/>
          </p14:sldIdLst>
        </p14:section>
        <p14:section name="Introduction à la P.I." id="{F6C1A4D2-9C6A-4197-9374-B886FB0DC9CF}">
          <p14:sldIdLst>
            <p14:sldId id="315"/>
            <p14:sldId id="269"/>
            <p14:sldId id="366"/>
            <p14:sldId id="353"/>
            <p14:sldId id="354"/>
            <p14:sldId id="356"/>
            <p14:sldId id="357"/>
            <p14:sldId id="364"/>
            <p14:sldId id="334"/>
            <p14:sldId id="336"/>
            <p14:sldId id="337"/>
          </p14:sldIdLst>
        </p14:section>
        <p14:section name="Mises en situation" id="{608944FF-9A8E-4B01-AFBE-085230CC2B49}">
          <p14:sldIdLst>
            <p14:sldId id="338"/>
            <p14:sldId id="339"/>
            <p14:sldId id="340"/>
            <p14:sldId id="341"/>
            <p14:sldId id="342"/>
            <p14:sldId id="344"/>
            <p14:sldId id="359"/>
            <p14:sldId id="345"/>
            <p14:sldId id="346"/>
            <p14:sldId id="347"/>
            <p14:sldId id="348"/>
            <p14:sldId id="351"/>
            <p14:sldId id="352"/>
            <p14:sldId id="358"/>
            <p14:sldId id="360"/>
            <p14:sldId id="362"/>
            <p14:sldId id="363"/>
            <p14:sldId id="365"/>
            <p14:sldId id="332"/>
            <p14:sldId id="32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7CE305-0DFD-2282-CD6B-F77A83670ACF}" name="Marie-Ève Duchesne" initials="MD" userId="S::marieeve.duchesne_outlook.com#ext#@educaloi.onmicrosoft.com::e6c5e98b-dc14-485c-ae01-437477460637" providerId="AD"/>
  <p188:author id="{C160E732-7E0B-4702-BCB8-AD6E5A30DE2E}" name="Maryse Froment-Lebeau" initials="MFL" userId="1f81e6cb25762976" providerId="Windows Live"/>
  <p188:author id="{657B9D4D-5976-FC7D-1EC7-EE1CE3297483}" name="Kim Bélanger-Baillargeon" initials="KB" userId="S::kim.belanger-baillargeon@educaloi.qc.ca::61e8c17a-4f44-4a20-848f-58a57c92f1ad" providerId="AD"/>
  <p188:author id="{9F9257C7-487A-B7F4-D0DF-9CA584C59B2C}" name="Gregory Lancop" initials="GL" userId="Gregory Lancop" providerId="None"/>
  <p188:author id="{FBAF20DB-AF6C-C843-B715-502B16893765}" name="Kim Bélanger-Baillargeon" initials="KBB" userId="Kim Bélanger-Baillargeon" providerId="None"/>
  <p188:author id="{88C905FC-7AAB-290F-8E0F-128FD04F16DF}" name="Gregory Lancop" initials="GL" userId="S::gregory.lancop@educaloi.qc.ca::a5eb95ab-b5ab-42c2-afe6-7ed55ee393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B8D80-B06E-2FF5-3ECA-B5570A11E879}" v="11" dt="2023-08-14T13:51:13.701"/>
    <p1510:client id="{0EDC01E7-0C9D-437C-96A3-429DB65F17A0}" v="9" dt="2023-01-04T17:20:34.82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6536" autoAdjust="0"/>
  </p:normalViewPr>
  <p:slideViewPr>
    <p:cSldViewPr snapToGrid="0">
      <p:cViewPr varScale="1">
        <p:scale>
          <a:sx n="71" d="100"/>
          <a:sy n="71" d="100"/>
        </p:scale>
        <p:origin x="110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Bélanger-Baillargeon" userId="S::kim.belanger-baillargeon@educaloi.qc.ca::61e8c17a-4f44-4a20-848f-58a57c92f1ad" providerId="AD" clId="Web-{0EDC01E7-0C9D-437C-96A3-429DB65F17A0}"/>
    <pc:docChg chg="modSld">
      <pc:chgData name="Kim Bélanger-Baillargeon" userId="S::kim.belanger-baillargeon@educaloi.qc.ca::61e8c17a-4f44-4a20-848f-58a57c92f1ad" providerId="AD" clId="Web-{0EDC01E7-0C9D-437C-96A3-429DB65F17A0}" dt="2023-01-04T17:20:32.587" v="11"/>
      <pc:docMkLst>
        <pc:docMk/>
      </pc:docMkLst>
      <pc:sldChg chg="modNotes">
        <pc:chgData name="Kim Bélanger-Baillargeon" userId="S::kim.belanger-baillargeon@educaloi.qc.ca::61e8c17a-4f44-4a20-848f-58a57c92f1ad" providerId="AD" clId="Web-{0EDC01E7-0C9D-437C-96A3-429DB65F17A0}" dt="2023-01-04T17:20:22.102" v="7"/>
        <pc:sldMkLst>
          <pc:docMk/>
          <pc:sldMk cId="2421384270" sldId="269"/>
        </pc:sldMkLst>
      </pc:sldChg>
      <pc:sldChg chg="modNotes">
        <pc:chgData name="Kim Bélanger-Baillargeon" userId="S::kim.belanger-baillargeon@educaloi.qc.ca::61e8c17a-4f44-4a20-848f-58a57c92f1ad" providerId="AD" clId="Web-{0EDC01E7-0C9D-437C-96A3-429DB65F17A0}" dt="2023-01-04T17:20:00.039" v="1"/>
        <pc:sldMkLst>
          <pc:docMk/>
          <pc:sldMk cId="3556591434" sldId="334"/>
        </pc:sldMkLst>
      </pc:sldChg>
      <pc:sldChg chg="modNotes">
        <pc:chgData name="Kim Bélanger-Baillargeon" userId="S::kim.belanger-baillargeon@educaloi.qc.ca::61e8c17a-4f44-4a20-848f-58a57c92f1ad" providerId="AD" clId="Web-{0EDC01E7-0C9D-437C-96A3-429DB65F17A0}" dt="2023-01-04T17:20:00.039" v="1"/>
        <pc:sldMkLst>
          <pc:docMk/>
          <pc:sldMk cId="1059716301" sldId="341"/>
        </pc:sldMkLst>
      </pc:sldChg>
      <pc:sldChg chg="modNotes">
        <pc:chgData name="Kim Bélanger-Baillargeon" userId="S::kim.belanger-baillargeon@educaloi.qc.ca::61e8c17a-4f44-4a20-848f-58a57c92f1ad" providerId="AD" clId="Web-{0EDC01E7-0C9D-437C-96A3-429DB65F17A0}" dt="2023-01-04T17:20:00.039" v="1"/>
        <pc:sldMkLst>
          <pc:docMk/>
          <pc:sldMk cId="2205408710" sldId="353"/>
        </pc:sldMkLst>
      </pc:sldChg>
      <pc:sldChg chg="modSp">
        <pc:chgData name="Kim Bélanger-Baillargeon" userId="S::kim.belanger-baillargeon@educaloi.qc.ca::61e8c17a-4f44-4a20-848f-58a57c92f1ad" providerId="AD" clId="Web-{0EDC01E7-0C9D-437C-96A3-429DB65F17A0}" dt="2023-01-04T17:20:32.587" v="11"/>
        <pc:sldMkLst>
          <pc:docMk/>
          <pc:sldMk cId="2917345362" sldId="358"/>
        </pc:sldMkLst>
        <pc:graphicFrameChg chg="mod modGraphic">
          <ac:chgData name="Kim Bélanger-Baillargeon" userId="S::kim.belanger-baillargeon@educaloi.qc.ca::61e8c17a-4f44-4a20-848f-58a57c92f1ad" providerId="AD" clId="Web-{0EDC01E7-0C9D-437C-96A3-429DB65F17A0}" dt="2023-01-04T17:20:32.587" v="11"/>
          <ac:graphicFrameMkLst>
            <pc:docMk/>
            <pc:sldMk cId="2917345362" sldId="358"/>
            <ac:graphicFrameMk id="2" creationId="{A1E2D5A5-B37C-C8BB-E431-AAA76E7AE0DD}"/>
          </ac:graphicFrameMkLst>
        </pc:graphicFrameChg>
      </pc:sldChg>
      <pc:sldChg chg="modNotes">
        <pc:chgData name="Kim Bélanger-Baillargeon" userId="S::kim.belanger-baillargeon@educaloi.qc.ca::61e8c17a-4f44-4a20-848f-58a57c92f1ad" providerId="AD" clId="Web-{0EDC01E7-0C9D-437C-96A3-429DB65F17A0}" dt="2023-01-04T17:20:00.039" v="1"/>
        <pc:sldMkLst>
          <pc:docMk/>
          <pc:sldMk cId="3138723113" sldId="363"/>
        </pc:sldMkLst>
      </pc:sldChg>
    </pc:docChg>
  </pc:docChgLst>
  <pc:docChgLst>
    <pc:chgData name="Thais Cattani Perroni" userId="S::thais.cattani.perroni@educaloi.qc.ca::cfd5eeab-e9e1-4b2a-b5a4-3d687f911c86" providerId="AD" clId="Web-{E47D2965-52AD-55BE-2811-4DBCF921F69E}"/>
    <pc:docChg chg="modSld">
      <pc:chgData name="Thais Cattani Perroni" userId="S::thais.cattani.perroni@educaloi.qc.ca::cfd5eeab-e9e1-4b2a-b5a4-3d687f911c86" providerId="AD" clId="Web-{E47D2965-52AD-55BE-2811-4DBCF921F69E}" dt="2023-08-09T14:48:36.122" v="4"/>
      <pc:docMkLst>
        <pc:docMk/>
      </pc:docMkLst>
      <pc:sldChg chg="modNotes">
        <pc:chgData name="Thais Cattani Perroni" userId="S::thais.cattani.perroni@educaloi.qc.ca::cfd5eeab-e9e1-4b2a-b5a4-3d687f911c86" providerId="AD" clId="Web-{E47D2965-52AD-55BE-2811-4DBCF921F69E}" dt="2023-08-09T14:48:36.122" v="4"/>
        <pc:sldMkLst>
          <pc:docMk/>
          <pc:sldMk cId="2421384270" sldId="269"/>
        </pc:sldMkLst>
      </pc:sldChg>
      <pc:sldChg chg="modNotes">
        <pc:chgData name="Thais Cattani Perroni" userId="S::thais.cattani.perroni@educaloi.qc.ca::cfd5eeab-e9e1-4b2a-b5a4-3d687f911c86" providerId="AD" clId="Web-{E47D2965-52AD-55BE-2811-4DBCF921F69E}" dt="2023-08-09T14:48:11.402" v="3"/>
        <pc:sldMkLst>
          <pc:docMk/>
          <pc:sldMk cId="4038447853" sldId="356"/>
        </pc:sldMkLst>
      </pc:sldChg>
    </pc:docChg>
  </pc:docChgLst>
  <pc:docChgLst>
    <pc:chgData name="Thais Cattani Perroni" userId="S::thais.cattani.perroni@educaloi.qc.ca::cfd5eeab-e9e1-4b2a-b5a4-3d687f911c86" providerId="AD" clId="Web-{065B8D80-B06E-2FF5-3ECA-B5570A11E879}"/>
    <pc:docChg chg="modSld">
      <pc:chgData name="Thais Cattani Perroni" userId="S::thais.cattani.perroni@educaloi.qc.ca::cfd5eeab-e9e1-4b2a-b5a4-3d687f911c86" providerId="AD" clId="Web-{065B8D80-B06E-2FF5-3ECA-B5570A11E879}" dt="2023-08-14T14:01:41.302" v="17"/>
      <pc:docMkLst>
        <pc:docMk/>
      </pc:docMkLst>
      <pc:sldChg chg="modSp">
        <pc:chgData name="Thais Cattani Perroni" userId="S::thais.cattani.perroni@educaloi.qc.ca::cfd5eeab-e9e1-4b2a-b5a4-3d687f911c86" providerId="AD" clId="Web-{065B8D80-B06E-2FF5-3ECA-B5570A11E879}" dt="2023-08-14T13:45:12.313" v="7" actId="20577"/>
        <pc:sldMkLst>
          <pc:docMk/>
          <pc:sldMk cId="2421384270" sldId="269"/>
        </pc:sldMkLst>
        <pc:spChg chg="mod">
          <ac:chgData name="Thais Cattani Perroni" userId="S::thais.cattani.perroni@educaloi.qc.ca::cfd5eeab-e9e1-4b2a-b5a4-3d687f911c86" providerId="AD" clId="Web-{065B8D80-B06E-2FF5-3ECA-B5570A11E879}" dt="2023-08-14T13:45:12.313" v="7" actId="20577"/>
          <ac:spMkLst>
            <pc:docMk/>
            <pc:sldMk cId="2421384270" sldId="269"/>
            <ac:spMk id="15" creationId="{6021B769-967B-5B46-84CF-6513A230AEA7}"/>
          </ac:spMkLst>
        </pc:spChg>
      </pc:sldChg>
      <pc:sldChg chg="modNotes">
        <pc:chgData name="Thais Cattani Perroni" userId="S::thais.cattani.perroni@educaloi.qc.ca::cfd5eeab-e9e1-4b2a-b5a4-3d687f911c86" providerId="AD" clId="Web-{065B8D80-B06E-2FF5-3ECA-B5570A11E879}" dt="2023-08-14T13:51:26.139" v="12"/>
        <pc:sldMkLst>
          <pc:docMk/>
          <pc:sldMk cId="992341664" sldId="339"/>
        </pc:sldMkLst>
      </pc:sldChg>
      <pc:sldChg chg="modSp">
        <pc:chgData name="Thais Cattani Perroni" userId="S::thais.cattani.perroni@educaloi.qc.ca::cfd5eeab-e9e1-4b2a-b5a4-3d687f911c86" providerId="AD" clId="Web-{065B8D80-B06E-2FF5-3ECA-B5570A11E879}" dt="2023-08-14T13:48:11.492" v="8" actId="20577"/>
        <pc:sldMkLst>
          <pc:docMk/>
          <pc:sldMk cId="1842418763" sldId="352"/>
        </pc:sldMkLst>
        <pc:spChg chg="mod">
          <ac:chgData name="Thais Cattani Perroni" userId="S::thais.cattani.perroni@educaloi.qc.ca::cfd5eeab-e9e1-4b2a-b5a4-3d687f911c86" providerId="AD" clId="Web-{065B8D80-B06E-2FF5-3ECA-B5570A11E879}" dt="2023-08-14T13:48:11.492" v="8" actId="20577"/>
          <ac:spMkLst>
            <pc:docMk/>
            <pc:sldMk cId="1842418763" sldId="352"/>
            <ac:spMk id="4" creationId="{55199063-5BC9-132B-EF8F-417B5C252614}"/>
          </ac:spMkLst>
        </pc:spChg>
      </pc:sldChg>
      <pc:sldChg chg="modNotes">
        <pc:chgData name="Thais Cattani Perroni" userId="S::thais.cattani.perroni@educaloi.qc.ca::cfd5eeab-e9e1-4b2a-b5a4-3d687f911c86" providerId="AD" clId="Web-{065B8D80-B06E-2FF5-3ECA-B5570A11E879}" dt="2023-08-14T14:01:41.302" v="17"/>
        <pc:sldMkLst>
          <pc:docMk/>
          <pc:sldMk cId="2205408710" sldId="353"/>
        </pc:sldMkLst>
      </pc:sldChg>
      <pc:sldChg chg="modSp">
        <pc:chgData name="Thais Cattani Perroni" userId="S::thais.cattani.perroni@educaloi.qc.ca::cfd5eeab-e9e1-4b2a-b5a4-3d687f911c86" providerId="AD" clId="Web-{065B8D80-B06E-2FF5-3ECA-B5570A11E879}" dt="2023-08-14T13:51:10.764" v="9" actId="20577"/>
        <pc:sldMkLst>
          <pc:docMk/>
          <pc:sldMk cId="2630016538" sldId="362"/>
        </pc:sldMkLst>
        <pc:spChg chg="mod">
          <ac:chgData name="Thais Cattani Perroni" userId="S::thais.cattani.perroni@educaloi.qc.ca::cfd5eeab-e9e1-4b2a-b5a4-3d687f911c86" providerId="AD" clId="Web-{065B8D80-B06E-2FF5-3ECA-B5570A11E879}" dt="2023-08-14T13:51:10.764" v="9" actId="20577"/>
          <ac:spMkLst>
            <pc:docMk/>
            <pc:sldMk cId="2630016538" sldId="362"/>
            <ac:spMk id="5" creationId="{F9E00C5F-A474-169A-5459-6395F57DA897}"/>
          </ac:spMkLst>
        </pc:spChg>
      </pc:sldChg>
    </pc:docChg>
  </pc:docChgLst>
</pc:chgInfo>
</file>

<file path=ppt/comments/modernComment_153_3B25EEA0.xml><?xml version="1.0" encoding="utf-8"?>
<p188:cmLst xmlns:a="http://schemas.openxmlformats.org/drawingml/2006/main" xmlns:r="http://schemas.openxmlformats.org/officeDocument/2006/relationships" xmlns:p188="http://schemas.microsoft.com/office/powerpoint/2018/8/main">
  <p188:cm id="{05D5B98B-38BF-4BCA-AA9B-BDE5E23F8097}" authorId="{217CE305-0DFD-2282-CD6B-F77A83670ACF}" status="resolved" created="2022-09-14T15:54:09.085" complete="100000">
    <ac:txMkLst xmlns:ac="http://schemas.microsoft.com/office/drawing/2013/main/command">
      <pc:docMk xmlns:pc="http://schemas.microsoft.com/office/powerpoint/2013/main/command"/>
      <pc:sldMk xmlns:pc="http://schemas.microsoft.com/office/powerpoint/2013/main/command" cId="992341664" sldId="339"/>
      <ac:spMk id="4" creationId="{261AB2B8-1265-AA0B-7C76-4FAF249C3140}"/>
      <ac:txMk cp="0">
        <ac:context len="203" hash="3178466873"/>
      </ac:txMk>
    </ac:txMkLst>
    <p188:pos x="1425222" y="1284111"/>
    <p188:replyLst>
      <p188:reply id="{6A39D1BB-3EE9-4C9C-9265-55431DFC9DA6}" authorId="{9F9257C7-487A-B7F4-D0DF-9CA584C59B2C}" created="2022-09-16T13:13:26.366">
        <p188:txBody>
          <a:bodyPr/>
          <a:lstStyle/>
          <a:p>
            <a:r>
              <a:rPr lang="fr-CA"/>
              <a:t>Haha, la compagnie de Michael Scott de The Office?</a:t>
            </a:r>
          </a:p>
        </p188:txBody>
      </p188:reply>
      <p188:reply id="{C12BBC35-7D8F-4567-9444-572E42015281}" authorId="{217CE305-0DFD-2282-CD6B-F77A83670ACF}" created="2022-09-20T12:23:34.777">
        <p188:txBody>
          <a:bodyPr/>
          <a:lstStyle/>
          <a:p>
            <a:r>
              <a:rPr lang="fr-FR"/>
              <a:t>En voilà un qui connaît ses référence HAHA</a:t>
            </a:r>
          </a:p>
        </p188:txBody>
      </p188:reply>
      <p188:reply id="{BC3CBF95-7FD7-4DD0-95E5-01F3D53C1B83}" authorId="{FBAF20DB-AF6C-C843-B715-502B16893765}" created="2022-09-20T15:17:57.039">
        <p188:txBody>
          <a:bodyPr/>
          <a:lstStyle/>
          <a:p>
            <a:r>
              <a:rPr lang="fr-CA"/>
              <a:t>[@Gregory Lancop] As-t-on le droit d'utiliser ce nom? Est-ce que l'usage dans The Office a créé une proriété? :P</a:t>
            </a:r>
          </a:p>
        </p188:txBody>
      </p188:reply>
      <p188:reply id="{3C3D9E3D-29B6-4517-BE25-B7CF4994BCBF}" authorId="{88C905FC-7AAB-290F-8E0F-128FD04F16DF}" created="2022-09-20T15:31:18.182">
        <p188:txBody>
          <a:bodyPr/>
          <a:lstStyle/>
          <a:p>
            <a:r>
              <a:rPr lang="fr-FR"/>
              <a:t>[@Kim Bélanger-Baillargeon] haha, sur un point sérieux, peut-être que l'on pourrait l'adapter dans le doute pour faire Souliélàlà ou un truc de même</a:t>
            </a:r>
          </a:p>
        </p188:txBody>
      </p188:reply>
    </p188:replyLst>
    <p188:txBody>
      <a:bodyPr/>
      <a:lstStyle/>
      <a:p>
        <a:r>
          <a:rPr lang="fr-FR"/>
          <a:t>Plus ludique et concret si donne un nom véritable, genre "Shoulala" et un logo véritable peut-être?</a:t>
        </a:r>
      </a:p>
    </p188:txBody>
  </p188:cm>
</p188:cmLst>
</file>

<file path=ppt/comments/modernComment_16A_9CC2DE1A.xml><?xml version="1.0" encoding="utf-8"?>
<p188:cmLst xmlns:a="http://schemas.openxmlformats.org/drawingml/2006/main" xmlns:r="http://schemas.openxmlformats.org/officeDocument/2006/relationships" xmlns:p188="http://schemas.microsoft.com/office/powerpoint/2018/8/main">
  <p188:cm id="{72E00342-0490-4F66-B1B3-848FB538D492}" authorId="{88C905FC-7AAB-290F-8E0F-128FD04F16DF}" status="resolved" created="2022-10-05T20:04:48.897" complete="100000">
    <pc:sldMkLst xmlns:pc="http://schemas.microsoft.com/office/powerpoint/2013/main/command">
      <pc:docMk/>
      <pc:sldMk cId="2630016538" sldId="362"/>
    </pc:sldMkLst>
    <p188:txBody>
      <a:bodyPr/>
      <a:lstStyle/>
      <a:p>
        <a:r>
          <a:rPr lang="fr-CA"/>
          <a:t>[@Kim Bélanger-Baillargeon] IMPORTANT: 
Il faut rendre clair que j'ai pris des libertés dans l'histoire. Marc n'a jamais existé par exemple.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927C8-3861-4096-BDAF-CCBF0D1E07CD}" type="datetimeFigureOut">
              <a:t>14/08/2023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AEB27-C4AC-4F53-BE86-B5CD0A89D120}" type="slidenum">
              <a:t>‹N°›</a:t>
            </a:fld>
            <a:endParaRPr lang="fr-FR"/>
          </a:p>
        </p:txBody>
      </p:sp>
    </p:spTree>
    <p:extLst>
      <p:ext uri="{BB962C8B-B14F-4D97-AF65-F5344CB8AC3E}">
        <p14:creationId xmlns:p14="http://schemas.microsoft.com/office/powerpoint/2010/main" val="81985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ducaloi.qc.ca/capsules/le-droit-dauteur-pour-la-protection-de-la-creati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educaloi.qc.ca/capsules/le-droit-dauteur-pour-la-protection-de-la-crea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À l'ENSEIGNANT</a:t>
            </a:r>
            <a:endParaRPr lang="en-US">
              <a:cs typeface="Calibri" panose="020F0502020204030204"/>
            </a:endParaRPr>
          </a:p>
          <a:p>
            <a:endParaRPr lang="fr-CA" b="1"/>
          </a:p>
          <a:p>
            <a:r>
              <a:rPr lang="fr-CA" b="0" dirty="0">
                <a:cs typeface="Calibri" panose="020F0502020204030204"/>
              </a:rPr>
              <a:t>Vous trouverez beaucoup d’informations complémentaires dans les notes de cette présentation, ainsi que les exercices que les élèves doivent faire.</a:t>
            </a:r>
          </a:p>
          <a:p>
            <a:endParaRPr lang="fr-FR">
              <a:cs typeface="Calibri" panose="020F0502020204030204"/>
            </a:endParaRPr>
          </a:p>
        </p:txBody>
      </p:sp>
      <p:sp>
        <p:nvSpPr>
          <p:cNvPr id="4" name="Espace réservé du numéro de diapositive 3"/>
          <p:cNvSpPr>
            <a:spLocks noGrp="1"/>
          </p:cNvSpPr>
          <p:nvPr>
            <p:ph type="sldNum" sz="quarter" idx="5"/>
          </p:nvPr>
        </p:nvSpPr>
        <p:spPr/>
        <p:txBody>
          <a:bodyPr/>
          <a:lstStyle/>
          <a:p>
            <a:fld id="{F98AEB27-C4AC-4F53-BE86-B5CD0A89D120}" type="slidenum">
              <a:t>1</a:t>
            </a:fld>
            <a:endParaRPr lang="fr-FR"/>
          </a:p>
        </p:txBody>
      </p:sp>
    </p:spTree>
    <p:extLst>
      <p:ext uri="{BB962C8B-B14F-4D97-AF65-F5344CB8AC3E}">
        <p14:creationId xmlns:p14="http://schemas.microsoft.com/office/powerpoint/2010/main" val="1366862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Les élèves répondent à la question n</a:t>
            </a:r>
            <a:r>
              <a:rPr lang="fr-CA" b="1" baseline="30000" dirty="0"/>
              <a:t>o</a:t>
            </a:r>
            <a:r>
              <a:rPr lang="fr-CA" b="1" dirty="0"/>
              <a:t> 3 du guide de l’élève</a:t>
            </a:r>
          </a:p>
          <a:p>
            <a:endParaRPr lang="fr-CA" b="1" dirty="0"/>
          </a:p>
          <a:p>
            <a:r>
              <a:rPr lang="fr-CA" b="1" dirty="0"/>
              <a:t>Question avocat du diable</a:t>
            </a:r>
            <a:endParaRPr lang="fr-FR" dirty="0"/>
          </a:p>
          <a:p>
            <a:pPr marL="171450" indent="-171450">
              <a:buFont typeface="Wingdings" panose="05000000000000000000" pitchFamily="2" charset="2"/>
              <a:buChar char="q"/>
            </a:pPr>
            <a:r>
              <a:rPr lang="fr-CA" dirty="0"/>
              <a:t>Et si vous partagez votre idée à un ami, est-ce qu'elle devient protégée? Après tout, on connaît désormais votre idée, ça devrait donc être protégé, non?</a:t>
            </a:r>
            <a:endParaRPr lang="en-US" dirty="0"/>
          </a:p>
          <a:p>
            <a:endParaRPr lang="fr-FR" dirty="0"/>
          </a:p>
          <a:p>
            <a:r>
              <a:rPr lang="fr-FR" b="1" dirty="0"/>
              <a:t>SOURCES DOCUMENTAIRES DES ÉLÉMENTS DE RÉPONSE </a:t>
            </a:r>
            <a:endParaRPr lang="fr-FR" dirty="0"/>
          </a:p>
          <a:p>
            <a:r>
              <a:rPr lang="fr-FR" b="1" dirty="0"/>
              <a:t>SITUÉES À LA PAGE SUIVANTE</a:t>
            </a:r>
            <a:endParaRPr lang="fr-FR" dirty="0"/>
          </a:p>
          <a:p>
            <a:endParaRPr lang="fr-FR" dirty="0"/>
          </a:p>
          <a:p>
            <a:endParaRPr lang="fr-FR"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10</a:t>
            </a:fld>
            <a:endParaRPr lang="fr-FR"/>
          </a:p>
        </p:txBody>
      </p:sp>
    </p:spTree>
    <p:extLst>
      <p:ext uri="{BB962C8B-B14F-4D97-AF65-F5344CB8AC3E}">
        <p14:creationId xmlns:p14="http://schemas.microsoft.com/office/powerpoint/2010/main" val="289336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0000"/>
              </a:lnSpc>
            </a:pPr>
            <a:r>
              <a:rPr lang="fr-CA" b="1" dirty="0"/>
              <a:t>INFORMATIONS COMPLÉMENTAIRES INTÉRESSANTES À TRANSMETTRE</a:t>
            </a:r>
            <a:endParaRPr lang="en-US" dirty="0"/>
          </a:p>
          <a:p>
            <a:pPr>
              <a:lnSpc>
                <a:spcPct val="110000"/>
              </a:lnSpc>
            </a:pPr>
            <a:endParaRPr lang="fr-CA" dirty="0"/>
          </a:p>
          <a:p>
            <a:pPr>
              <a:lnSpc>
                <a:spcPct val="110000"/>
              </a:lnSpc>
            </a:pPr>
            <a:r>
              <a:rPr lang="fr-CA" b="1" dirty="0"/>
              <a:t>Réponse : N</a:t>
            </a:r>
            <a:r>
              <a:rPr lang="fr-CA" dirty="0"/>
              <a:t>on, </a:t>
            </a:r>
            <a:r>
              <a:rPr lang="fr-FR" dirty="0"/>
              <a:t>les lois en propriété intellectuelle ne protègent généralement pas une idée. Votre idée n’est donc pas protégée.</a:t>
            </a:r>
            <a:endParaRPr lang="en-US" dirty="0"/>
          </a:p>
          <a:p>
            <a:pPr>
              <a:lnSpc>
                <a:spcPct val="110000"/>
              </a:lnSpc>
            </a:pPr>
            <a:endParaRPr lang="fr-CA" dirty="0"/>
          </a:p>
          <a:p>
            <a:pPr>
              <a:lnSpc>
                <a:spcPct val="110000"/>
              </a:lnSpc>
            </a:pPr>
            <a:r>
              <a:rPr lang="fr-CA" b="1" dirty="0"/>
              <a:t>Droit d’auteur</a:t>
            </a:r>
            <a:endParaRPr lang="en-US" dirty="0"/>
          </a:p>
          <a:p>
            <a:pPr marL="171450" indent="-171450">
              <a:buFont typeface="Wingdings,Sans-Serif"/>
              <a:buChar char="q"/>
            </a:pPr>
            <a:r>
              <a:rPr lang="fr-CA" dirty="0"/>
              <a:t>En</a:t>
            </a:r>
            <a:r>
              <a:rPr lang="fr-CA" b="1" dirty="0"/>
              <a:t> </a:t>
            </a:r>
            <a:r>
              <a:rPr lang="fr-CA" dirty="0"/>
              <a:t>droit d’auteur, une « œuvre » (ex. : artistique, littéraire, musicale, etc.) doit être fixée sous un support matériel pour être protégée. Cela peut être un livre, une feuille de papier ou un document informatique (Word, PDF, etc.).</a:t>
            </a:r>
            <a:endParaRPr lang="fr-FR" dirty="0"/>
          </a:p>
          <a:p>
            <a:pPr marL="171450" indent="-171450">
              <a:buFont typeface="Wingdings,Sans-Serif"/>
              <a:buChar char="q"/>
            </a:pPr>
            <a:r>
              <a:rPr lang="fr-CA" dirty="0"/>
              <a:t>Si vous avez une idée d’un livre et que cette idée reste dans votre tête, elle n’est pas protégée par le droit d’auteur.</a:t>
            </a:r>
            <a:endParaRPr lang="fr-FR" dirty="0"/>
          </a:p>
          <a:p>
            <a:pPr marL="171450" indent="-171450">
              <a:buFont typeface="Wingdings,Sans-Serif"/>
              <a:buChar char="q"/>
            </a:pPr>
            <a:endParaRPr lang="fr-FR" dirty="0"/>
          </a:p>
          <a:p>
            <a:r>
              <a:rPr lang="fr-FR" b="1" dirty="0"/>
              <a:t>Marque de commerce</a:t>
            </a:r>
            <a:endParaRPr lang="en-US" dirty="0"/>
          </a:p>
          <a:p>
            <a:pPr marL="171450" indent="-171450">
              <a:buFont typeface="Wingdings,Sans-Serif"/>
              <a:buChar char="q"/>
            </a:pPr>
            <a:r>
              <a:rPr lang="fr-CA" dirty="0"/>
              <a:t>Pour une marque de commerce, l’idée</a:t>
            </a:r>
            <a:r>
              <a:rPr lang="fr-CA" b="1" dirty="0"/>
              <a:t> </a:t>
            </a:r>
            <a:r>
              <a:rPr lang="fr-CA" dirty="0"/>
              <a:t>d’en utiliser une (ex. : un nom, un logo ou une combinaison des deux) n’est pas protégée. C’est lorsque vous utilisez la marque (sur des produits, par exemple) qu’elle devient protégée. </a:t>
            </a:r>
            <a:endParaRPr lang="fr-FR" dirty="0"/>
          </a:p>
          <a:p>
            <a:r>
              <a:rPr lang="fr-CA" dirty="0"/>
              <a:t> </a:t>
            </a:r>
            <a:endParaRPr lang="en-US" dirty="0"/>
          </a:p>
          <a:p>
            <a:r>
              <a:rPr lang="fr-CA" b="1" dirty="0"/>
              <a:t>Brevet</a:t>
            </a:r>
            <a:endParaRPr lang="fr-FR" dirty="0"/>
          </a:p>
          <a:p>
            <a:pPr marL="171450" indent="-171450">
              <a:buFont typeface="Wingdings,Sans-Serif"/>
              <a:buChar char="q"/>
            </a:pPr>
            <a:r>
              <a:rPr lang="fr-CA" dirty="0"/>
              <a:t>Vous avez un brevet sur une invention lorsque le gouvernement (l’Office de la propriété intellectuelle) vous l’accorde. </a:t>
            </a:r>
            <a:endParaRPr lang="fr-FR" dirty="0"/>
          </a:p>
          <a:p>
            <a:pPr marL="171450" indent="-171450">
              <a:buFont typeface="Wingdings,Sans-Serif"/>
              <a:buChar char="q"/>
            </a:pPr>
            <a:r>
              <a:rPr lang="fr-CA" dirty="0"/>
              <a:t>L’idée seule ne peut pas être protégée. Par exemple, vous avez une idée de vaccin et vous ne l’enregistrez pas.</a:t>
            </a:r>
            <a:endParaRPr lang="fr-FR" dirty="0"/>
          </a:p>
          <a:p>
            <a:r>
              <a:rPr lang="fr-CA" dirty="0"/>
              <a:t> </a:t>
            </a:r>
            <a:endParaRPr lang="en-US" dirty="0"/>
          </a:p>
          <a:p>
            <a:r>
              <a:rPr lang="fr-CA" b="1" dirty="0"/>
              <a:t>Dessin industriel</a:t>
            </a:r>
            <a:endParaRPr lang="fr-FR" dirty="0"/>
          </a:p>
          <a:p>
            <a:pPr marL="171450" indent="-171450">
              <a:buFont typeface="Wingdings,Sans-Serif"/>
              <a:buChar char="q"/>
            </a:pPr>
            <a:r>
              <a:rPr lang="fr-CA" dirty="0"/>
              <a:t>Comme pour un brevet, un dessin industriel doit être enregistré pour être protégé.</a:t>
            </a:r>
            <a:endParaRPr lang="fr-FR" dirty="0"/>
          </a:p>
          <a:p>
            <a:pPr marL="171450" indent="-171450">
              <a:buFont typeface="Wingdings,Sans-Serif"/>
              <a:buChar char="q"/>
            </a:pPr>
            <a:r>
              <a:rPr lang="fr-CA" dirty="0"/>
              <a:t>Votre idée d’une nouvelle bouteille de Coca-Cola, ou de la forme d’une nouvelle PlayStation n’est pas protégée tant que vous ne l’enregistrez pas.</a:t>
            </a:r>
            <a:endParaRPr lang="fr-FR" dirty="0"/>
          </a:p>
          <a:p>
            <a:pPr marL="171450" indent="-171450">
              <a:buFont typeface="Wingdings,Sans-Serif"/>
              <a:buChar char="q"/>
            </a:pPr>
            <a:endParaRPr lang="fr-FR" dirty="0"/>
          </a:p>
          <a:p>
            <a:pPr marL="171450" indent="-171450">
              <a:buFont typeface="Wingdings,Sans-Serif"/>
              <a:buChar char="q"/>
            </a:pPr>
            <a:endParaRPr lang="fr-FR" dirty="0"/>
          </a:p>
          <a:p>
            <a:r>
              <a:rPr lang="fr-FR" b="1" dirty="0"/>
              <a:t>SOURCES </a:t>
            </a:r>
          </a:p>
          <a:p>
            <a:r>
              <a:rPr lang="fr-FR" b="1" dirty="0"/>
              <a:t> </a:t>
            </a:r>
            <a:endParaRPr lang="fr-FR" dirty="0"/>
          </a:p>
          <a:p>
            <a:r>
              <a:rPr lang="fr-CA" b="1" dirty="0"/>
              <a:t>Droit d’auteur</a:t>
            </a:r>
            <a:endParaRPr lang="fr-FR" dirty="0"/>
          </a:p>
          <a:p>
            <a:r>
              <a:rPr lang="fr-CA" i="1" dirty="0"/>
              <a:t>Loi sur le droit d’auteur</a:t>
            </a:r>
            <a:r>
              <a:rPr lang="fr-CA" dirty="0"/>
              <a:t>, LRC 1985, c C-42, arts 2, 5</a:t>
            </a:r>
            <a:endParaRPr lang="fr-FR" dirty="0"/>
          </a:p>
          <a:p>
            <a:r>
              <a:rPr lang="fr-CA" i="1" dirty="0"/>
              <a:t>CCH Canadienne Ltée c. Barreau du Haut-Canada</a:t>
            </a:r>
            <a:r>
              <a:rPr lang="fr-CA" dirty="0"/>
              <a:t>, 2004 CSC 13, paras 8 et 16.</a:t>
            </a:r>
            <a:endParaRPr lang="fr-FR" dirty="0"/>
          </a:p>
          <a:p>
            <a:r>
              <a:rPr lang="fr-CA" i="1" dirty="0"/>
              <a:t>Moreau v St-Vincent</a:t>
            </a:r>
            <a:r>
              <a:rPr lang="fr-CA" dirty="0"/>
              <a:t>, [1950] Ex CR 198 à la p 203.</a:t>
            </a:r>
            <a:endParaRPr lang="fr-FR" dirty="0"/>
          </a:p>
          <a:p>
            <a:r>
              <a:rPr lang="fr-CA" dirty="0"/>
              <a:t> </a:t>
            </a:r>
            <a:endParaRPr lang="fr-FR" dirty="0"/>
          </a:p>
          <a:p>
            <a:r>
              <a:rPr lang="fr-CA" b="1" dirty="0"/>
              <a:t>Marques de commerce</a:t>
            </a:r>
            <a:endParaRPr lang="fr-FR" dirty="0"/>
          </a:p>
          <a:p>
            <a:r>
              <a:rPr lang="fr-CA" i="1" dirty="0"/>
              <a:t>Loi sur les marques de commerce, </a:t>
            </a:r>
            <a:r>
              <a:rPr lang="fr-CA" dirty="0"/>
              <a:t>LRC 1985, c T-13, art 2 « marque de commerce » a).</a:t>
            </a:r>
            <a:endParaRPr lang="fr-FR" dirty="0"/>
          </a:p>
          <a:p>
            <a:r>
              <a:rPr lang="fr-CA" i="1" dirty="0"/>
              <a:t>Mattel Inc. c. 3894207 Canada Inc.</a:t>
            </a:r>
            <a:r>
              <a:rPr lang="fr-CA" dirty="0"/>
              <a:t> 2006 CSC 22, au para 5.</a:t>
            </a:r>
            <a:endParaRPr lang="fr-FR" dirty="0"/>
          </a:p>
          <a:p>
            <a:r>
              <a:rPr lang="fr-CA" i="1" dirty="0" err="1"/>
              <a:t>Masterpiece</a:t>
            </a:r>
            <a:r>
              <a:rPr lang="fr-CA" i="1" dirty="0"/>
              <a:t> Inc. c. </a:t>
            </a:r>
            <a:r>
              <a:rPr lang="fr-CA" i="1" dirty="0" err="1"/>
              <a:t>Alavida</a:t>
            </a:r>
            <a:r>
              <a:rPr lang="fr-CA" i="1" dirty="0"/>
              <a:t> Lifestyles Inc</a:t>
            </a:r>
            <a:r>
              <a:rPr lang="fr-CA" dirty="0"/>
              <a:t>. 2011 CSC 27, au para 35.</a:t>
            </a:r>
            <a:endParaRPr lang="fr-FR" dirty="0"/>
          </a:p>
          <a:p>
            <a:r>
              <a:rPr lang="fr-CA" dirty="0"/>
              <a:t> </a:t>
            </a:r>
            <a:endParaRPr lang="fr-FR" dirty="0"/>
          </a:p>
          <a:p>
            <a:r>
              <a:rPr lang="fr-CA" b="1" dirty="0"/>
              <a:t>Brevet</a:t>
            </a:r>
            <a:endParaRPr lang="fr-FR" dirty="0"/>
          </a:p>
          <a:p>
            <a:r>
              <a:rPr lang="fr-CA" i="1" dirty="0"/>
              <a:t>Loi sur les brevets</a:t>
            </a:r>
            <a:r>
              <a:rPr lang="fr-CA" dirty="0"/>
              <a:t>, LRC (1985), c P-4, art 2, « brevet », « breveté ou titulaire d’un brevet » et « </a:t>
            </a:r>
            <a:r>
              <a:rPr lang="fr-CA" i="1" dirty="0"/>
              <a:t>invention</a:t>
            </a:r>
            <a:r>
              <a:rPr lang="fr-CA" dirty="0"/>
              <a:t> ».</a:t>
            </a:r>
            <a:endParaRPr lang="fr-FR" dirty="0"/>
          </a:p>
          <a:p>
            <a:r>
              <a:rPr lang="fr-CA" i="1" dirty="0"/>
              <a:t>Harvard </a:t>
            </a:r>
            <a:r>
              <a:rPr lang="fr-CA" i="1" dirty="0" err="1"/>
              <a:t>College</a:t>
            </a:r>
            <a:r>
              <a:rPr lang="fr-CA" i="1" dirty="0"/>
              <a:t> c Canada (Commissaire aux brevets)</a:t>
            </a:r>
            <a:r>
              <a:rPr lang="fr-CA" dirty="0"/>
              <a:t>, 2002 CSC 76, para 40.</a:t>
            </a:r>
            <a:endParaRPr lang="fr-FR" dirty="0"/>
          </a:p>
          <a:p>
            <a:r>
              <a:rPr lang="fr-CA" dirty="0"/>
              <a:t> </a:t>
            </a:r>
            <a:endParaRPr lang="fr-FR" dirty="0"/>
          </a:p>
          <a:p>
            <a:r>
              <a:rPr lang="fr-CA" b="1" dirty="0"/>
              <a:t>Dessins industriels</a:t>
            </a:r>
            <a:endParaRPr lang="fr-FR" dirty="0"/>
          </a:p>
          <a:p>
            <a:r>
              <a:rPr lang="fr-CA" i="1" dirty="0"/>
              <a:t>Loi sur les dessins industriels, </a:t>
            </a:r>
            <a:r>
              <a:rPr lang="fr-CA" dirty="0"/>
              <a:t>LRC (1985), c I-9, arts 2, 3, 4 et 9.</a:t>
            </a:r>
            <a:endParaRPr lang="fr-FR" dirty="0"/>
          </a:p>
          <a:p>
            <a:endParaRPr lang="en-US" dirty="0"/>
          </a:p>
          <a:p>
            <a:endParaRPr lang="en-US" dirty="0"/>
          </a:p>
          <a:p>
            <a:endParaRPr lang="en-US" dirty="0"/>
          </a:p>
          <a:p>
            <a:endParaRPr lang="en-US"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11</a:t>
            </a:fld>
            <a:endParaRPr lang="fr-FR"/>
          </a:p>
        </p:txBody>
      </p:sp>
    </p:spTree>
    <p:extLst>
      <p:ext uri="{BB962C8B-B14F-4D97-AF65-F5344CB8AC3E}">
        <p14:creationId xmlns:p14="http://schemas.microsoft.com/office/powerpoint/2010/main" val="2643399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Les élèves répondent à la question n</a:t>
            </a:r>
            <a:r>
              <a:rPr lang="fr-CA" b="1" baseline="30000" dirty="0"/>
              <a:t>o</a:t>
            </a:r>
            <a:r>
              <a:rPr lang="fr-CA" b="1" dirty="0"/>
              <a:t> 4 du guide de l’élève. </a:t>
            </a:r>
          </a:p>
          <a:p>
            <a:endParaRPr lang="fr-CA" b="1" dirty="0"/>
          </a:p>
          <a:p>
            <a:r>
              <a:rPr lang="fr-CA" b="1" dirty="0"/>
              <a:t>Question avocat du diable</a:t>
            </a:r>
            <a:endParaRPr lang="fr-FR" dirty="0"/>
          </a:p>
          <a:p>
            <a:r>
              <a:rPr lang="fr-CA" dirty="0"/>
              <a:t>Si vous dessinez et que personne ne voit votre œuvre, est-ce qu’elle est réellement protégée?</a:t>
            </a:r>
            <a:endParaRPr lang="fr-FR" dirty="0"/>
          </a:p>
          <a:p>
            <a:endParaRPr lang="fr-FR" dirty="0"/>
          </a:p>
          <a:p>
            <a:r>
              <a:rPr lang="fr-FR" b="1" dirty="0"/>
              <a:t>SOURCES DOCUMENTAIRES DES ÉLÉMENTS DE RÉPONSE </a:t>
            </a:r>
            <a:endParaRPr lang="fr-FR" dirty="0"/>
          </a:p>
          <a:p>
            <a:r>
              <a:rPr lang="fr-FR" b="1" dirty="0"/>
              <a:t>SITUÉES À LA PAGE SUIVANTE</a:t>
            </a:r>
            <a:endParaRPr lang="fr-FR" dirty="0"/>
          </a:p>
          <a:p>
            <a:r>
              <a:rPr lang="fr-FR" b="1" dirty="0"/>
              <a:t> </a:t>
            </a:r>
            <a:endParaRPr lang="fr-FR" dirty="0"/>
          </a:p>
          <a:p>
            <a:endParaRPr lang="en-US"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12</a:t>
            </a:fld>
            <a:endParaRPr lang="fr-FR"/>
          </a:p>
        </p:txBody>
      </p:sp>
    </p:spTree>
    <p:extLst>
      <p:ext uri="{BB962C8B-B14F-4D97-AF65-F5344CB8AC3E}">
        <p14:creationId xmlns:p14="http://schemas.microsoft.com/office/powerpoint/2010/main" val="1551919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0000"/>
              </a:lnSpc>
            </a:pPr>
            <a:r>
              <a:rPr lang="fr-CA" b="1" dirty="0"/>
              <a:t>INFORMATIONS COMPLÉMENTAIRES INTÉRESSANTES À TRANSMETTRE</a:t>
            </a:r>
            <a:endParaRPr lang="en-US" dirty="0"/>
          </a:p>
          <a:p>
            <a:pPr>
              <a:lnSpc>
                <a:spcPct val="110000"/>
              </a:lnSpc>
            </a:pPr>
            <a:endParaRPr lang="fr-CA" dirty="0"/>
          </a:p>
          <a:p>
            <a:pPr>
              <a:lnSpc>
                <a:spcPct val="110000"/>
              </a:lnSpc>
            </a:pPr>
            <a:r>
              <a:rPr lang="fr-CA" b="1" dirty="0"/>
              <a:t>Réponse : </a:t>
            </a:r>
            <a:r>
              <a:rPr lang="fr-CA" dirty="0"/>
              <a:t>Ça dépend de certains facteurs :</a:t>
            </a:r>
            <a:endParaRPr lang="en-US" dirty="0"/>
          </a:p>
          <a:p>
            <a:pPr>
              <a:lnSpc>
                <a:spcPct val="110000"/>
              </a:lnSpc>
            </a:pPr>
            <a:endParaRPr lang="fr-CA" dirty="0"/>
          </a:p>
          <a:p>
            <a:pPr marL="171450" indent="-171450">
              <a:buFont typeface="Wingdings,Sans-Serif"/>
              <a:buChar char="q"/>
            </a:pPr>
            <a:r>
              <a:rPr lang="fr-CA" dirty="0"/>
              <a:t>Comme nous venons de le voir, vous devez fixer le dessin sur un </a:t>
            </a:r>
            <a:r>
              <a:rPr lang="fr-CA" b="1" dirty="0"/>
              <a:t>support matériel</a:t>
            </a:r>
            <a:r>
              <a:rPr lang="fr-CA" dirty="0"/>
              <a:t> pour qu’il soit protégé. Par exemple, vous dessinez sur un bout de papier ou même sur votre tablette ou votre iPad.</a:t>
            </a:r>
            <a:endParaRPr lang="fr-FR" dirty="0"/>
          </a:p>
          <a:p>
            <a:pPr marL="171450" indent="-171450">
              <a:buFont typeface="Wingdings,Sans-Serif"/>
              <a:buChar char="q"/>
            </a:pPr>
            <a:r>
              <a:rPr lang="fr-CA" dirty="0"/>
              <a:t>Il faut quand même avoir un </a:t>
            </a:r>
            <a:r>
              <a:rPr lang="fr-CA" b="1" dirty="0"/>
              <a:t>certain talent</a:t>
            </a:r>
            <a:r>
              <a:rPr lang="fr-CA" dirty="0"/>
              <a:t> et une </a:t>
            </a:r>
            <a:r>
              <a:rPr lang="fr-CA" b="1" dirty="0"/>
              <a:t>forme de réflexion</a:t>
            </a:r>
            <a:r>
              <a:rPr lang="fr-CA" dirty="0"/>
              <a:t> derrière le dessin. Deux lignes dans la marge d’un cahier pendant un cours, ce n’est pas nécessairement protégé par le droit d’auteur. En opposition, un dessin plus élaboré peut être protégé, ce qui vous accorde normalement des droits comme auteur (dans certains cas, ça peut appartenir à quelqu’un d’autre).</a:t>
            </a:r>
            <a:endParaRPr lang="fr-FR" dirty="0"/>
          </a:p>
          <a:p>
            <a:pPr marL="171450" indent="-171450">
              <a:buFont typeface="Wingdings,Sans-Serif"/>
              <a:buChar char="q"/>
            </a:pPr>
            <a:endParaRPr lang="fr-CA" dirty="0"/>
          </a:p>
          <a:p>
            <a:pPr marL="171450" indent="-171450">
              <a:buFont typeface="Wingdings,Sans-Serif"/>
              <a:buChar char="q"/>
            </a:pPr>
            <a:r>
              <a:rPr lang="fr-CA" b="1" dirty="0"/>
              <a:t>Chose à savoir : </a:t>
            </a:r>
            <a:r>
              <a:rPr lang="fr-CA" dirty="0"/>
              <a:t>Le droit d’auteur appartient généralement à l’artiste. Il y a toutefois certaines exceptions, notamment si l’artiste dessine en tant qu’employé et que son contrat de travail ne prévoit pas que l’artiste est propriétaire du dessin.</a:t>
            </a:r>
            <a:endParaRPr lang="fr-FR" dirty="0"/>
          </a:p>
          <a:p>
            <a:endParaRPr lang="en-US" dirty="0"/>
          </a:p>
          <a:p>
            <a:endParaRPr lang="en-US" b="1" dirty="0">
              <a:cs typeface="Calibri"/>
            </a:endParaRPr>
          </a:p>
          <a:p>
            <a:r>
              <a:rPr lang="en-US" b="1" dirty="0">
                <a:cs typeface="Calibri"/>
              </a:rPr>
              <a:t>SOURCES</a:t>
            </a:r>
          </a:p>
          <a:p>
            <a:endParaRPr lang="en-US" b="1" dirty="0">
              <a:cs typeface="Calibri"/>
            </a:endParaRPr>
          </a:p>
          <a:p>
            <a:r>
              <a:rPr lang="fr-CA" i="1" dirty="0"/>
              <a:t>Loi sur le droit d’auteur</a:t>
            </a:r>
            <a:r>
              <a:rPr lang="fr-CA" dirty="0"/>
              <a:t>, LRC 1985, c C-42, arts 2 « œuvre », « œuvre dramatique » et « programme d’ordinateur », et 13, al 3.</a:t>
            </a:r>
          </a:p>
          <a:p>
            <a:r>
              <a:rPr lang="fr-CA" i="1" dirty="0"/>
              <a:t>CCH Canadienne Ltée c. Barreau du Haut-Canada</a:t>
            </a:r>
            <a:r>
              <a:rPr lang="fr-CA" dirty="0"/>
              <a:t>, 2004 CSC 13, paras 8 et 16.</a:t>
            </a:r>
            <a:endParaRPr lang="fr-FR"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13</a:t>
            </a:fld>
            <a:endParaRPr lang="fr-FR"/>
          </a:p>
        </p:txBody>
      </p:sp>
    </p:spTree>
    <p:extLst>
      <p:ext uri="{BB962C8B-B14F-4D97-AF65-F5344CB8AC3E}">
        <p14:creationId xmlns:p14="http://schemas.microsoft.com/office/powerpoint/2010/main" val="2027170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14</a:t>
            </a:fld>
            <a:endParaRPr lang="fr-CA"/>
          </a:p>
        </p:txBody>
      </p:sp>
    </p:spTree>
    <p:extLst>
      <p:ext uri="{BB962C8B-B14F-4D97-AF65-F5344CB8AC3E}">
        <p14:creationId xmlns:p14="http://schemas.microsoft.com/office/powerpoint/2010/main" val="386949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Les élèves répondent à la mise en situation #1, dans le guide de l’élève.</a:t>
            </a:r>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15</a:t>
            </a:fld>
            <a:endParaRPr lang="fr-CA"/>
          </a:p>
        </p:txBody>
      </p:sp>
    </p:spTree>
    <p:extLst>
      <p:ext uri="{BB962C8B-B14F-4D97-AF65-F5344CB8AC3E}">
        <p14:creationId xmlns:p14="http://schemas.microsoft.com/office/powerpoint/2010/main" val="762129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Question avocat du diable</a:t>
            </a:r>
            <a:endParaRPr lang="fr-FR" dirty="0"/>
          </a:p>
          <a:p>
            <a:r>
              <a:rPr lang="fr-CA" dirty="0"/>
              <a:t>Si votre nom et votre logo ne sont pas enregistrés, est-ce que ça change quelque chose? Comment est-ce que Samuel devrait savoir que c’est protégé? Est-ce que ça devrait changer quelque chose?</a:t>
            </a:r>
            <a:endParaRPr lang="fr-FR" dirty="0"/>
          </a:p>
          <a:p>
            <a:pPr>
              <a:spcAft>
                <a:spcPts val="600"/>
              </a:spcAft>
            </a:pPr>
            <a:endParaRPr lang="fr-CA" dirty="0"/>
          </a:p>
          <a:p>
            <a:pPr>
              <a:spcAft>
                <a:spcPts val="600"/>
              </a:spcAft>
            </a:pPr>
            <a:r>
              <a:rPr lang="fr-CA" b="1" i="1" dirty="0"/>
              <a:t>SOURCES DOCUMENTAIRES DES ÉLÉMENTS DE RÉPONSE </a:t>
            </a:r>
            <a:endParaRPr lang="en-US" dirty="0"/>
          </a:p>
          <a:p>
            <a:pPr>
              <a:spcAft>
                <a:spcPts val="600"/>
              </a:spcAft>
            </a:pPr>
            <a:r>
              <a:rPr lang="fr-CA" b="1" i="1" dirty="0"/>
              <a:t>SITUÉES À LA PAGE SUIVANTE</a:t>
            </a:r>
            <a:endParaRPr lang="en-US" dirty="0"/>
          </a:p>
          <a:p>
            <a:pPr marL="247015" indent="-191770">
              <a:spcAft>
                <a:spcPts val="600"/>
              </a:spcAft>
            </a:pPr>
            <a:endParaRPr lang="fr-CA" dirty="0"/>
          </a:p>
          <a:p>
            <a:pPr marL="247015" indent="-191770">
              <a:spcAft>
                <a:spcPts val="600"/>
              </a:spcAft>
            </a:pPr>
            <a:endParaRPr lang="fr-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16</a:t>
            </a:fld>
            <a:endParaRPr lang="fr-FR"/>
          </a:p>
        </p:txBody>
      </p:sp>
    </p:spTree>
    <p:extLst>
      <p:ext uri="{BB962C8B-B14F-4D97-AF65-F5344CB8AC3E}">
        <p14:creationId xmlns:p14="http://schemas.microsoft.com/office/powerpoint/2010/main" val="2340289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fr-CA" sz="1800" b="1" i="0" u="none" strike="noStrike" dirty="0">
                <a:solidFill>
                  <a:srgbClr val="000000"/>
                </a:solidFill>
                <a:effectLst/>
                <a:latin typeface="Arial"/>
                <a:cs typeface="Arial"/>
              </a:rPr>
              <a:t>INFORMATIONS COMPLÉMENTAIRES INTÉRESSANTES À TRANSMETTRE</a:t>
            </a:r>
            <a:r>
              <a:rPr lang="en-US" sz="1800" b="0" i="0" dirty="0">
                <a:solidFill>
                  <a:srgbClr val="444444"/>
                </a:solidFill>
                <a:effectLst/>
                <a:latin typeface="Arial"/>
                <a:cs typeface="Arial"/>
              </a:rPr>
              <a:t>​</a:t>
            </a:r>
            <a:endParaRPr lang="en-US" b="0" i="0" dirty="0">
              <a:solidFill>
                <a:srgbClr val="444444"/>
              </a:solidFill>
              <a:effectLst/>
              <a:latin typeface="Arial"/>
              <a:cs typeface="Arial"/>
            </a:endParaRPr>
          </a:p>
          <a:p>
            <a:pPr algn="l" rtl="0" fontAlgn="base"/>
            <a:r>
              <a:rPr lang="fr-CA" sz="1800" b="0" i="0" dirty="0">
                <a:solidFill>
                  <a:srgbClr val="444444"/>
                </a:solidFill>
                <a:effectLst/>
                <a:latin typeface="Calibri"/>
                <a:cs typeface="Calibri"/>
              </a:rPr>
              <a:t>​</a:t>
            </a:r>
            <a:endParaRPr lang="fr-CA" b="0" i="0" dirty="0">
              <a:solidFill>
                <a:srgbClr val="444444"/>
              </a:solidFill>
              <a:effectLst/>
              <a:latin typeface="Calibri"/>
              <a:cs typeface="Calibri"/>
            </a:endParaRPr>
          </a:p>
          <a:p>
            <a:pPr algn="l" rtl="0" fontAlgn="base"/>
            <a:r>
              <a:rPr lang="fr-CA" sz="1800" b="1" i="0" u="none" strike="noStrike" dirty="0">
                <a:solidFill>
                  <a:srgbClr val="000000"/>
                </a:solidFill>
                <a:effectLst/>
                <a:latin typeface="Calibri"/>
                <a:cs typeface="Calibri"/>
              </a:rPr>
              <a:t>Réponse : </a:t>
            </a:r>
            <a:r>
              <a:rPr lang="fr-CA" sz="1800" b="0" i="0" u="none" strike="noStrike" dirty="0">
                <a:solidFill>
                  <a:srgbClr val="000000"/>
                </a:solidFill>
                <a:effectLst/>
                <a:latin typeface="Calibri"/>
                <a:cs typeface="Calibri"/>
              </a:rPr>
              <a:t>Non, Samuel n’a pas raison et ne peut pas faire ce qu’il veut. Vous avez un droit sur votre nom et votre logo qu’il ne peut pas violer :</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algn="l" rtl="0" fontAlgn="base"/>
            <a:r>
              <a:rPr lang="fr-CA" sz="1800" b="0" i="0" dirty="0">
                <a:solidFill>
                  <a:srgbClr val="444444"/>
                </a:solidFill>
                <a:effectLst/>
                <a:latin typeface="Calibri"/>
                <a:cs typeface="Calibri"/>
              </a:rPr>
              <a:t>​</a:t>
            </a:r>
            <a:endParaRPr lang="fr-CA" b="0" i="0" dirty="0">
              <a:solidFill>
                <a:srgbClr val="444444"/>
              </a:solidFill>
              <a:effectLst/>
              <a:latin typeface="Calibri"/>
              <a:cs typeface="Calibri"/>
            </a:endParaRPr>
          </a:p>
          <a:p>
            <a:pPr algn="l" rtl="0" fontAlgn="base">
              <a:buFont typeface="Arial" panose="020B0604020202020204" pitchFamily="34" charset="0"/>
              <a:buChar char="•"/>
            </a:pPr>
            <a:r>
              <a:rPr lang="fr-CA" sz="1800" b="0" i="0" u="none" strike="noStrike" dirty="0">
                <a:solidFill>
                  <a:srgbClr val="000000"/>
                </a:solidFill>
                <a:effectLst/>
                <a:latin typeface="Calibri"/>
                <a:cs typeface="Calibri"/>
              </a:rPr>
              <a:t> L</a:t>
            </a:r>
            <a:r>
              <a:rPr lang="fr-CA" sz="1800" b="1" i="0" u="none" strike="noStrike" dirty="0">
                <a:solidFill>
                  <a:srgbClr val="000000"/>
                </a:solidFill>
                <a:effectLst/>
                <a:latin typeface="Calibri"/>
                <a:cs typeface="Calibri"/>
              </a:rPr>
              <a:t>’utilisation</a:t>
            </a:r>
            <a:r>
              <a:rPr lang="fr-CA" sz="1800" b="0" i="0" u="none" strike="noStrike" dirty="0">
                <a:solidFill>
                  <a:srgbClr val="000000"/>
                </a:solidFill>
                <a:effectLst/>
                <a:latin typeface="Calibri"/>
                <a:cs typeface="Calibri"/>
              </a:rPr>
              <a:t> crée le droit pour les marques de commerce, et </a:t>
            </a:r>
            <a:r>
              <a:rPr lang="fr-CA" sz="1800" b="1" i="0" u="none" strike="noStrike" dirty="0">
                <a:solidFill>
                  <a:srgbClr val="000000"/>
                </a:solidFill>
                <a:effectLst/>
                <a:latin typeface="Calibri"/>
                <a:cs typeface="Calibri"/>
              </a:rPr>
              <a:t>non leur enregistrement</a:t>
            </a:r>
            <a:r>
              <a:rPr lang="fr-CA" sz="1800" b="0" i="0" u="none" strike="noStrike" dirty="0">
                <a:solidFill>
                  <a:srgbClr val="000000"/>
                </a:solidFill>
                <a:effectLst/>
                <a:latin typeface="Calibri"/>
                <a:cs typeface="Calibri"/>
              </a:rPr>
              <a:t>. </a:t>
            </a:r>
            <a:r>
              <a:rPr lang="en-US" sz="1800" b="0" i="0" dirty="0">
                <a:solidFill>
                  <a:srgbClr val="444444"/>
                </a:solidFill>
                <a:effectLst/>
                <a:latin typeface="Calibri"/>
                <a:cs typeface="Calibri"/>
              </a:rPr>
              <a:t>​</a:t>
            </a:r>
          </a:p>
          <a:p>
            <a:pPr algn="l" rtl="0" fontAlgn="base">
              <a:buFont typeface="Arial" panose="020B0604020202020204" pitchFamily="34" charset="0"/>
              <a:buNone/>
            </a:pPr>
            <a:endParaRPr lang="fr-FR"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Calibri"/>
                <a:cs typeface="Calibri"/>
              </a:rPr>
              <a:t> La marque est utilisée, par exemple, lorsque vous l’apposez sur les produits vendus ou sur les emballages dans lesquels ces produits sont distribués. </a:t>
            </a:r>
            <a:r>
              <a:rPr lang="en-US" sz="1800" b="0" i="0" dirty="0">
                <a:solidFill>
                  <a:srgbClr val="444444"/>
                </a:solidFill>
                <a:effectLst/>
                <a:latin typeface="Calibri"/>
                <a:cs typeface="Calibri"/>
              </a:rPr>
              <a:t>​</a:t>
            </a:r>
          </a:p>
          <a:p>
            <a:pPr algn="l" rtl="0" fontAlgn="base">
              <a:buFont typeface="Arial" panose="020B0604020202020204" pitchFamily="34" charset="0"/>
              <a:buNone/>
            </a:pPr>
            <a:endParaRPr lang="fr-FR"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Calibri"/>
                <a:cs typeface="Calibri"/>
              </a:rPr>
              <a:t> L’enregistrement a toutefois beaucoup d’avantages. Il vous accorde le droit exclusif de l’utiliser à travers le Canada, en lien avec les produits ou services déclarés dans votre demande d’enregistrement de marque de commerce.</a:t>
            </a:r>
            <a:r>
              <a:rPr lang="en-US" sz="1800" b="0" i="0" dirty="0">
                <a:solidFill>
                  <a:srgbClr val="444444"/>
                </a:solidFill>
                <a:effectLst/>
                <a:latin typeface="Calibri"/>
                <a:cs typeface="Calibri"/>
              </a:rPr>
              <a:t>​ </a:t>
            </a:r>
          </a:p>
          <a:p>
            <a:pPr algn="l" rtl="0" fontAlgn="base">
              <a:buFont typeface="Arial" panose="020B0604020202020204" pitchFamily="34" charset="0"/>
              <a:buNone/>
            </a:pPr>
            <a:endParaRPr lang="fr-FR" sz="18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fr-CA" sz="1800" b="1" i="0" u="none" strike="noStrike" dirty="0">
                <a:solidFill>
                  <a:srgbClr val="000000"/>
                </a:solidFill>
                <a:effectLst/>
                <a:latin typeface="Calibri"/>
                <a:cs typeface="Calibri"/>
              </a:rPr>
              <a:t>Attention : Une marque non enregistrée est uniquement protégée là où vous l’utilisez. Ici, votre marque serait sans doute protégée dans la région de Montréal, mais pas nécessairement à Vancouver.</a:t>
            </a:r>
            <a:r>
              <a:rPr lang="fr-FR" sz="1800" b="1" i="0" dirty="0">
                <a:solidFill>
                  <a:srgbClr val="444444"/>
                </a:solidFill>
                <a:effectLst/>
                <a:latin typeface="Calibri"/>
                <a:cs typeface="Calibri"/>
              </a:rPr>
              <a:t>​</a:t>
            </a:r>
          </a:p>
          <a:p>
            <a:pPr algn="l" rtl="0" fontAlgn="base"/>
            <a:endParaRPr lang="fr-CA" b="0" i="0" dirty="0">
              <a:solidFill>
                <a:srgbClr val="444444"/>
              </a:solidFill>
              <a:effectLst/>
              <a:latin typeface="Arial" panose="020B0604020202020204" pitchFamily="34" charset="0"/>
            </a:endParaRPr>
          </a:p>
          <a:p>
            <a:pPr algn="l" rtl="0" fontAlgn="base"/>
            <a:endParaRPr lang="fr-CA" b="0" i="0" dirty="0">
              <a:solidFill>
                <a:srgbClr val="444444"/>
              </a:solidFill>
              <a:effectLst/>
              <a:latin typeface="Arial" panose="020B0604020202020204" pitchFamily="34" charset="0"/>
            </a:endParaRPr>
          </a:p>
          <a:p>
            <a:pPr algn="l" rtl="0" fontAlgn="base"/>
            <a:r>
              <a:rPr lang="fr-CA" b="1" i="0" dirty="0">
                <a:solidFill>
                  <a:srgbClr val="444444"/>
                </a:solidFill>
                <a:effectLst/>
                <a:latin typeface="Arial" panose="020B0604020202020204" pitchFamily="34" charset="0"/>
              </a:rPr>
              <a:t>SOURCES</a:t>
            </a:r>
          </a:p>
          <a:p>
            <a:pPr algn="l" rtl="0" fontAlgn="base"/>
            <a:endParaRPr lang="fr-CA" b="1" i="0" dirty="0">
              <a:solidFill>
                <a:srgbClr val="444444"/>
              </a:solidFill>
              <a:effectLst/>
              <a:latin typeface="Arial" panose="020B0604020202020204" pitchFamily="34" charset="0"/>
            </a:endParaRPr>
          </a:p>
          <a:p>
            <a:r>
              <a:rPr lang="fr-CA" i="1" dirty="0"/>
              <a:t>Loi sur les marques de commerce, </a:t>
            </a:r>
            <a:r>
              <a:rPr lang="fr-CA" dirty="0"/>
              <a:t>LRC 1985, c T-13, arts 2 « marque de commerce » a) , 3, 4, 5 et 50.</a:t>
            </a:r>
            <a:endParaRPr lang="fr-FR" dirty="0"/>
          </a:p>
          <a:p>
            <a:r>
              <a:rPr lang="fr-CA" i="1" dirty="0"/>
              <a:t>Mattel Inc. c. 3894207 Canada Inc.</a:t>
            </a:r>
            <a:r>
              <a:rPr lang="fr-CA" dirty="0"/>
              <a:t> 2006 CSC 22, au para 5.</a:t>
            </a:r>
            <a:endParaRPr lang="fr-FR" dirty="0"/>
          </a:p>
          <a:p>
            <a:r>
              <a:rPr lang="fr-CA" i="1" dirty="0" err="1"/>
              <a:t>Masterpiece</a:t>
            </a:r>
            <a:r>
              <a:rPr lang="fr-CA" i="1" dirty="0"/>
              <a:t> </a:t>
            </a:r>
            <a:r>
              <a:rPr lang="fr-CA" i="1" dirty="0" err="1"/>
              <a:t>Inc</a:t>
            </a:r>
            <a:r>
              <a:rPr lang="fr-CA" i="1" dirty="0"/>
              <a:t> c </a:t>
            </a:r>
            <a:r>
              <a:rPr lang="fr-CA" i="1" dirty="0" err="1"/>
              <a:t>Alavida</a:t>
            </a:r>
            <a:r>
              <a:rPr lang="fr-CA" i="1" dirty="0"/>
              <a:t> Lifestyles Inc</a:t>
            </a:r>
            <a:r>
              <a:rPr lang="fr-CA" dirty="0"/>
              <a:t>. 2011 CSC 27, au para 35.</a:t>
            </a:r>
            <a:endParaRPr lang="fr-FR" dirty="0"/>
          </a:p>
          <a:p>
            <a:pPr algn="l" rtl="0" fontAlgn="base"/>
            <a:endParaRPr lang="fr-CA" b="0" i="0" dirty="0">
              <a:solidFill>
                <a:srgbClr val="444444"/>
              </a:solidFill>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17</a:t>
            </a:fld>
            <a:endParaRPr lang="fr-CA"/>
          </a:p>
        </p:txBody>
      </p:sp>
    </p:spTree>
    <p:extLst>
      <p:ext uri="{BB962C8B-B14F-4D97-AF65-F5344CB8AC3E}">
        <p14:creationId xmlns:p14="http://schemas.microsoft.com/office/powerpoint/2010/main" val="4109793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SOURCES DOCUMENTAIRES DES ÉLÉMENTS DE RÉPONSE </a:t>
            </a:r>
            <a:endParaRPr lang="fr-FR" dirty="0"/>
          </a:p>
          <a:p>
            <a:r>
              <a:rPr lang="fr-FR" b="1" dirty="0"/>
              <a:t>SITUÉES À LA PAGE SUIVANTE</a:t>
            </a:r>
            <a:endParaRPr lang="fr-FR" dirty="0"/>
          </a:p>
          <a:p>
            <a:r>
              <a:rPr lang="fr-FR" b="1" dirty="0"/>
              <a:t> </a:t>
            </a:r>
            <a:endParaRPr lang="en-US" dirty="0"/>
          </a:p>
          <a:p>
            <a:endParaRPr lang="fr-CA" dirty="0"/>
          </a:p>
          <a:p>
            <a:endParaRPr lang="fr-CA" dirty="0"/>
          </a:p>
          <a:p>
            <a:endParaRPr lang="fr-FR" dirty="0"/>
          </a:p>
          <a:p>
            <a:endParaRPr lang="en-US"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18</a:t>
            </a:fld>
            <a:endParaRPr lang="fr-FR"/>
          </a:p>
        </p:txBody>
      </p:sp>
    </p:spTree>
    <p:extLst>
      <p:ext uri="{BB962C8B-B14F-4D97-AF65-F5344CB8AC3E}">
        <p14:creationId xmlns:p14="http://schemas.microsoft.com/office/powerpoint/2010/main" val="3780686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0000"/>
              </a:lnSpc>
            </a:pPr>
            <a:r>
              <a:rPr lang="fr-CA" b="1" dirty="0"/>
              <a:t>INFORMATIONS COMPLÉMENTAIRES INTÉRESSANTES À TRANSMETTRE</a:t>
            </a:r>
            <a:endParaRPr lang="en-US" dirty="0"/>
          </a:p>
          <a:p>
            <a:pPr>
              <a:lnSpc>
                <a:spcPct val="110000"/>
              </a:lnSpc>
            </a:pPr>
            <a:endParaRPr lang="fr-CA" dirty="0"/>
          </a:p>
          <a:p>
            <a:pPr>
              <a:lnSpc>
                <a:spcPct val="110000"/>
              </a:lnSpc>
            </a:pPr>
            <a:r>
              <a:rPr lang="fr-CA" b="1" dirty="0"/>
              <a:t>Cliquez sur les mots « mise en demeure » soulignés sur la diapositive pour accéder à notre article </a:t>
            </a:r>
            <a:r>
              <a:rPr lang="fr-CA" b="1" i="1" dirty="0"/>
              <a:t>La lettre de mise en demeure : qu'est-ce que c'est?</a:t>
            </a:r>
            <a:endParaRPr lang="en-US" dirty="0"/>
          </a:p>
          <a:p>
            <a:pPr>
              <a:lnSpc>
                <a:spcPct val="110000"/>
              </a:lnSpc>
            </a:pPr>
            <a:endParaRPr lang="fr-CA" dirty="0"/>
          </a:p>
          <a:p>
            <a:pPr>
              <a:lnSpc>
                <a:spcPct val="110000"/>
              </a:lnSpc>
            </a:pPr>
            <a:endParaRPr lang="fr-CA" dirty="0"/>
          </a:p>
          <a:p>
            <a:pPr marL="171450" indent="-171450">
              <a:buFont typeface="Wingdings,Sans-Serif"/>
              <a:buChar char="q"/>
            </a:pPr>
            <a:r>
              <a:rPr lang="fr-CA" dirty="0"/>
              <a:t>Tout d’abord, vous pouvez envoyer à Samuel une </a:t>
            </a:r>
            <a:r>
              <a:rPr lang="fr-CA" b="1" dirty="0"/>
              <a:t>mise en demeure</a:t>
            </a:r>
            <a:r>
              <a:rPr lang="fr-CA" dirty="0"/>
              <a:t>. </a:t>
            </a:r>
            <a:endParaRPr lang="en-US" dirty="0"/>
          </a:p>
          <a:p>
            <a:r>
              <a:rPr lang="fr-CA" dirty="0"/>
              <a:t>Une mise en demeure est un acte par lequel vous demandez à quelqu’un de respecter une obligation légale dans un délai déterminé. Une obligation légale peut être, par exemple, </a:t>
            </a:r>
            <a:r>
              <a:rPr lang="fr-CA" u="none" dirty="0"/>
              <a:t>le fait de ne pas utiliser la marque de commerce d’une compagnie </a:t>
            </a:r>
            <a:r>
              <a:rPr lang="fr-CA" dirty="0">
                <a:highlight>
                  <a:srgbClr val="FFFF00"/>
                </a:highlight>
              </a:rPr>
              <a:t>sans en avoir le droit</a:t>
            </a:r>
            <a:r>
              <a:rPr lang="fr-CA" dirty="0"/>
              <a:t>.</a:t>
            </a:r>
            <a:endParaRPr lang="en-US" dirty="0"/>
          </a:p>
          <a:p>
            <a:pPr marL="171450" indent="-171450">
              <a:buFont typeface="Wingdings,Sans-Serif"/>
              <a:buChar char="q"/>
            </a:pPr>
            <a:endParaRPr lang="fr-FR" dirty="0"/>
          </a:p>
          <a:p>
            <a:pPr marL="171450" indent="-171450">
              <a:buFont typeface="Wingdings,Sans-Serif"/>
              <a:buChar char="q"/>
            </a:pPr>
            <a:r>
              <a:rPr lang="fr-CA" dirty="0"/>
              <a:t>Si Samuel ne se conforme pas à la mise en demeure, vous pouvez </a:t>
            </a:r>
            <a:r>
              <a:rPr lang="fr-CA" b="1" dirty="0"/>
              <a:t>le poursuivre</a:t>
            </a:r>
            <a:r>
              <a:rPr lang="fr-CA" dirty="0"/>
              <a:t> pour ne pas avoir respecté votre marque de commerce. Vous pouvez par exemple être indemnisé pour les pertes subies en raison de l’utilisation (dommages-intérêts : compensation en argent). Vous pouvez aussi obtenir une </a:t>
            </a:r>
            <a:r>
              <a:rPr lang="fr-CA" b="1" dirty="0"/>
              <a:t>injonction permanente </a:t>
            </a:r>
            <a:r>
              <a:rPr lang="fr-CA" dirty="0"/>
              <a:t>pour que Samuel cesse d’utiliser le logo et le nom de manière permanente.</a:t>
            </a:r>
            <a:endParaRPr lang="en-US" dirty="0"/>
          </a:p>
          <a:p>
            <a:pPr marL="171450" indent="-171450">
              <a:buFont typeface="Wingdings,Sans-Serif"/>
              <a:buChar char="q"/>
            </a:pPr>
            <a:endParaRPr lang="fr-FR" dirty="0"/>
          </a:p>
          <a:p>
            <a:pPr marL="171450" indent="-171450">
              <a:buFont typeface="Wingdings,Sans-Serif"/>
              <a:buChar char="q"/>
            </a:pPr>
            <a:r>
              <a:rPr lang="fr-CA" dirty="0"/>
              <a:t>Vous pouvez aussi demander une </a:t>
            </a:r>
            <a:r>
              <a:rPr lang="fr-CA" b="1" dirty="0"/>
              <a:t>injonction temporaire (injonction interlocutoire) </a:t>
            </a:r>
            <a:r>
              <a:rPr lang="fr-CA" dirty="0"/>
              <a:t>pour que Samuel cesse tout de suite d’utiliser le logo et le nom.</a:t>
            </a:r>
            <a:endParaRPr lang="fr-FR" dirty="0"/>
          </a:p>
          <a:p>
            <a:endParaRPr lang="en-US" dirty="0"/>
          </a:p>
          <a:p>
            <a:endParaRPr lang="fr-CA" dirty="0"/>
          </a:p>
          <a:p>
            <a:r>
              <a:rPr lang="fr-CA" b="1" dirty="0"/>
              <a:t>SOURCES</a:t>
            </a:r>
            <a:endParaRPr lang="fr-FR" b="1" dirty="0"/>
          </a:p>
          <a:p>
            <a:endParaRPr lang="fr-FR" dirty="0"/>
          </a:p>
          <a:p>
            <a:r>
              <a:rPr lang="fr-CA" i="1" dirty="0"/>
              <a:t>Loi sur les marques de commerce, </a:t>
            </a:r>
            <a:r>
              <a:rPr lang="fr-CA" dirty="0"/>
              <a:t>LRC 1985, c T-13, arts 7, 19, 20, 22 et 51.01.</a:t>
            </a:r>
            <a:endParaRPr lang="en-US" dirty="0"/>
          </a:p>
          <a:p>
            <a:endParaRPr lang="fr-FR" dirty="0"/>
          </a:p>
          <a:p>
            <a:r>
              <a:rPr lang="fr-CA" i="1" dirty="0"/>
              <a:t>Pièces d'auto économiques </a:t>
            </a:r>
            <a:r>
              <a:rPr lang="fr-CA" i="1" dirty="0" err="1"/>
              <a:t>inc.</a:t>
            </a:r>
            <a:r>
              <a:rPr lang="fr-CA" i="1" dirty="0"/>
              <a:t> c. 9343-6137 Québec </a:t>
            </a:r>
            <a:r>
              <a:rPr lang="fr-CA" i="1" dirty="0" err="1"/>
              <a:t>inc.</a:t>
            </a:r>
            <a:r>
              <a:rPr lang="fr-CA" i="1" dirty="0"/>
              <a:t>, </a:t>
            </a:r>
            <a:r>
              <a:rPr lang="fr-CA" dirty="0"/>
              <a:t>2017 QCCS 757.</a:t>
            </a:r>
            <a:endParaRPr lang="en-US" dirty="0"/>
          </a:p>
          <a:p>
            <a:endParaRPr lang="en-US" dirty="0"/>
          </a:p>
          <a:p>
            <a:r>
              <a:rPr lang="en-US" i="1" dirty="0"/>
              <a:t>Hyundai Motor America c. Cross Canada Auto Body Supply (West) Limited</a:t>
            </a:r>
            <a:r>
              <a:rPr lang="en-US" dirty="0"/>
              <a:t>, </a:t>
            </a:r>
            <a:r>
              <a:rPr lang="fr-FR" dirty="0"/>
              <a:t>2006 CF 1510, para 1.</a:t>
            </a:r>
            <a:endParaRPr lang="en-US" dirty="0"/>
          </a:p>
          <a:p>
            <a:endParaRPr lang="en-US"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19</a:t>
            </a:fld>
            <a:endParaRPr lang="fr-FR"/>
          </a:p>
        </p:txBody>
      </p:sp>
    </p:spTree>
    <p:extLst>
      <p:ext uri="{BB962C8B-B14F-4D97-AF65-F5344CB8AC3E}">
        <p14:creationId xmlns:p14="http://schemas.microsoft.com/office/powerpoint/2010/main" val="261669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endParaRPr lang="fr-CA" dirty="0"/>
          </a:p>
          <a:p>
            <a:r>
              <a:rPr lang="fr-CA" b="1" dirty="0"/>
              <a:t>SOURCE</a:t>
            </a:r>
          </a:p>
          <a:p>
            <a:endParaRPr lang="fr-CA" dirty="0"/>
          </a:p>
          <a:p>
            <a:pPr algn="l"/>
            <a:r>
              <a:rPr lang="fr-CA" sz="1200" dirty="0">
                <a:solidFill>
                  <a:schemeClr val="accent1"/>
                </a:solidFill>
              </a:rPr>
              <a:t>Rad, « </a:t>
            </a:r>
            <a:r>
              <a:rPr lang="fr-FR" sz="1200" dirty="0">
                <a:solidFill>
                  <a:schemeClr val="accent1"/>
                </a:solidFill>
              </a:rPr>
              <a:t>Peut-on arrêter le piratage et la diffusion illégale en ligne? | Contrôle du web » (13 juin 2019), en ligne (vidéo) : </a:t>
            </a:r>
            <a:r>
              <a:rPr lang="fr-FR" sz="1200" i="1" dirty="0">
                <a:solidFill>
                  <a:schemeClr val="accent1"/>
                </a:solidFill>
              </a:rPr>
              <a:t>YouTube</a:t>
            </a:r>
            <a:r>
              <a:rPr lang="fr-FR" sz="1200" dirty="0">
                <a:solidFill>
                  <a:schemeClr val="accent1"/>
                </a:solidFill>
              </a:rPr>
              <a:t> </a:t>
            </a:r>
            <a:r>
              <a:rPr lang="fr-CA" sz="1200" dirty="0">
                <a:solidFill>
                  <a:schemeClr val="accent1"/>
                </a:solidFill>
              </a:rPr>
              <a:t>&lt;https://www.youtube.com/watch?v=xOwiiU8n_So&amp;t=1s&gt;.</a:t>
            </a:r>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2</a:t>
            </a:fld>
            <a:endParaRPr lang="fr-CA"/>
          </a:p>
        </p:txBody>
      </p:sp>
    </p:spTree>
    <p:extLst>
      <p:ext uri="{BB962C8B-B14F-4D97-AF65-F5344CB8AC3E}">
        <p14:creationId xmlns:p14="http://schemas.microsoft.com/office/powerpoint/2010/main" val="47451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Réponses :</a:t>
            </a:r>
          </a:p>
          <a:p>
            <a:endParaRPr lang="fr-CA" dirty="0"/>
          </a:p>
          <a:p>
            <a:pPr marL="285750" indent="-285750">
              <a:lnSpc>
                <a:spcPct val="107000"/>
              </a:lnSpc>
              <a:spcAft>
                <a:spcPts val="800"/>
              </a:spcAft>
              <a:buFont typeface="Arial" panose="020B060402020202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Noms et noms de famille</a:t>
            </a:r>
          </a:p>
          <a:p>
            <a:pPr marL="285750" indent="-285750">
              <a:lnSpc>
                <a:spcPct val="107000"/>
              </a:lnSpc>
              <a:spcAft>
                <a:spcPts val="800"/>
              </a:spcAft>
              <a:buFont typeface="Arial" panose="020B060402020202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Marques donnant une description claire</a:t>
            </a:r>
          </a:p>
          <a:p>
            <a:pPr marL="285750" indent="-285750">
              <a:lnSpc>
                <a:spcPct val="107000"/>
              </a:lnSpc>
              <a:spcAft>
                <a:spcPts val="800"/>
              </a:spcAft>
              <a:buFont typeface="Arial" panose="020B060402020202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Marques donnant une description fausse et trompeuse</a:t>
            </a:r>
          </a:p>
          <a:p>
            <a:pPr marL="285750" indent="-285750">
              <a:lnSpc>
                <a:spcPct val="107000"/>
              </a:lnSpc>
              <a:spcAft>
                <a:spcPts val="800"/>
              </a:spcAft>
              <a:buFont typeface="Arial" panose="020B060402020202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Lieu d'origine</a:t>
            </a:r>
          </a:p>
          <a:p>
            <a:pPr marL="285750" indent="-285750">
              <a:lnSpc>
                <a:spcPct val="107000"/>
              </a:lnSpc>
              <a:spcAft>
                <a:spcPts val="800"/>
              </a:spcAft>
              <a:buFont typeface="Arial" panose="020B060402020202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Mots de langue étrangère</a:t>
            </a:r>
          </a:p>
          <a:p>
            <a:pPr marL="285750" indent="-285750">
              <a:lnSpc>
                <a:spcPct val="107000"/>
              </a:lnSpc>
              <a:spcAft>
                <a:spcPts val="800"/>
              </a:spcAft>
              <a:buFont typeface="Arial" panose="020B060402020202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Confusion avec une marque de commerce enregistrée ou en instance d’enregistrement</a:t>
            </a:r>
          </a:p>
          <a:p>
            <a:pPr marL="285750" indent="-285750">
              <a:lnSpc>
                <a:spcPct val="107000"/>
              </a:lnSpc>
              <a:spcAft>
                <a:spcPts val="800"/>
              </a:spcAft>
              <a:buFont typeface="Arial" panose="020B0604020202020204" pitchFamily="34" charset="0"/>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Marques de commerce identiques ou susceptibles d'être confondues avec des marques interdites</a:t>
            </a:r>
          </a:p>
          <a:p>
            <a:endParaRPr lang="fr-CA" dirty="0"/>
          </a:p>
          <a:p>
            <a:endParaRPr lang="fr-CA" dirty="0"/>
          </a:p>
          <a:p>
            <a:endParaRPr lang="fr-CA" dirty="0"/>
          </a:p>
          <a:p>
            <a:r>
              <a:rPr lang="fr-CA" b="1" dirty="0"/>
              <a:t>SOURCES</a:t>
            </a:r>
            <a:endParaRPr lang="fr-FR" b="1" dirty="0"/>
          </a:p>
          <a:p>
            <a:endParaRPr lang="fr-FR" dirty="0"/>
          </a:p>
          <a:p>
            <a:r>
              <a:rPr lang="fr-CA" i="1" dirty="0"/>
              <a:t>Loi sur les marques de commerce, </a:t>
            </a:r>
            <a:r>
              <a:rPr lang="fr-CA" dirty="0"/>
              <a:t>LRC 1985, c T-13, art 12 (1).</a:t>
            </a:r>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20</a:t>
            </a:fld>
            <a:endParaRPr lang="fr-CA"/>
          </a:p>
        </p:txBody>
      </p:sp>
    </p:spTree>
    <p:extLst>
      <p:ext uri="{BB962C8B-B14F-4D97-AF65-F5344CB8AC3E}">
        <p14:creationId xmlns:p14="http://schemas.microsoft.com/office/powerpoint/2010/main" val="3473154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Les élèves répondent à la mise en situation n</a:t>
            </a:r>
            <a:r>
              <a:rPr lang="fr-CA" b="1" baseline="30000" dirty="0"/>
              <a:t>o</a:t>
            </a:r>
            <a:r>
              <a:rPr lang="fr-CA" b="1" dirty="0"/>
              <a:t> 2 dans le guide de l’élève.</a:t>
            </a:r>
          </a:p>
          <a:p>
            <a:endParaRPr lang="fr-CA" b="1" dirty="0"/>
          </a:p>
          <a:p>
            <a:r>
              <a:rPr lang="fr-CA" b="1" dirty="0"/>
              <a:t>Question avocat du diable</a:t>
            </a:r>
            <a:endParaRPr lang="fr-FR" dirty="0"/>
          </a:p>
          <a:p>
            <a:r>
              <a:rPr lang="fr-CA" dirty="0"/>
              <a:t>Pourquoi l’œuvre devrait appartenir à l’employeur? Après tout, ce sont les employés qui ont créé le nouveau logo et les nouveaux produits? Ce sont leurs droits, non? </a:t>
            </a:r>
            <a:endParaRPr lang="fr-FR" dirty="0"/>
          </a:p>
          <a:p>
            <a:endParaRPr lang="fr-FR" dirty="0"/>
          </a:p>
          <a:p>
            <a:r>
              <a:rPr lang="fr-FR" b="1" dirty="0"/>
              <a:t>SOURCES DOCUMENTAIRES DES ÉLÉMENTS DE RÉPONSE </a:t>
            </a:r>
            <a:endParaRPr lang="fr-FR" dirty="0"/>
          </a:p>
          <a:p>
            <a:r>
              <a:rPr lang="fr-FR" b="1" dirty="0"/>
              <a:t>SITUÉES À LA PAGE SUIVANTE</a:t>
            </a:r>
            <a:endParaRPr lang="fr-FR" dirty="0"/>
          </a:p>
          <a:p>
            <a:r>
              <a:rPr lang="fr-FR" b="1" dirty="0"/>
              <a:t> </a:t>
            </a:r>
            <a:endParaRPr lang="fr-FR" dirty="0"/>
          </a:p>
          <a:p>
            <a:endParaRPr lang="en-US"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21</a:t>
            </a:fld>
            <a:endParaRPr lang="fr-FR"/>
          </a:p>
        </p:txBody>
      </p:sp>
    </p:spTree>
    <p:extLst>
      <p:ext uri="{BB962C8B-B14F-4D97-AF65-F5344CB8AC3E}">
        <p14:creationId xmlns:p14="http://schemas.microsoft.com/office/powerpoint/2010/main" val="3448232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0000"/>
              </a:lnSpc>
            </a:pPr>
            <a:r>
              <a:rPr lang="fr-CA" b="1" dirty="0"/>
              <a:t>INFORMATIONS COMPLÉMENTAIRES INTÉRESSANTES À TRANSMETTRE</a:t>
            </a:r>
            <a:endParaRPr lang="en-US" dirty="0"/>
          </a:p>
          <a:p>
            <a:pPr>
              <a:lnSpc>
                <a:spcPct val="110000"/>
              </a:lnSpc>
            </a:pPr>
            <a:endParaRPr lang="fr-CA" dirty="0"/>
          </a:p>
          <a:p>
            <a:pPr>
              <a:lnSpc>
                <a:spcPct val="110000"/>
              </a:lnSpc>
            </a:pPr>
            <a:r>
              <a:rPr lang="fr-CA" b="1" dirty="0"/>
              <a:t>Réponse</a:t>
            </a:r>
            <a:r>
              <a:rPr lang="fr-CA" b="0" dirty="0"/>
              <a:t> : </a:t>
            </a:r>
            <a:r>
              <a:rPr lang="fr-CA" dirty="0"/>
              <a:t>L’œuvre appartient normalement à votre entreprise.</a:t>
            </a:r>
          </a:p>
          <a:p>
            <a:pPr>
              <a:lnSpc>
                <a:spcPct val="110000"/>
              </a:lnSpc>
            </a:pPr>
            <a:endParaRPr lang="fr-CA" dirty="0"/>
          </a:p>
          <a:p>
            <a:pPr marL="171450" indent="-171450">
              <a:buFont typeface="Wingdings,Sans-Serif"/>
              <a:buChar char="q"/>
            </a:pPr>
            <a:r>
              <a:rPr lang="fr-CA" dirty="0"/>
              <a:t>L’employeur est propriétaire du droit d’auteur de l’œuvre à moins que cela soit prévu autrement dans le contrat de travail. Cela est toutefois extrêmement rare, voire inexistant dans le milieu des affaires.</a:t>
            </a:r>
            <a:endParaRPr lang="en-US" dirty="0"/>
          </a:p>
          <a:p>
            <a:pPr marL="171450" indent="-171450">
              <a:buFont typeface="Wingdings,Sans-Serif"/>
              <a:buChar char="q"/>
            </a:pPr>
            <a:endParaRPr lang="fr-FR" dirty="0"/>
          </a:p>
          <a:p>
            <a:pPr marL="171450" indent="-171450">
              <a:buFont typeface="Wingdings,Sans-Serif"/>
              <a:buChar char="q"/>
            </a:pPr>
            <a:r>
              <a:rPr lang="fr-CA" dirty="0"/>
              <a:t>Dans notre situation, si le contrat que les employés ont signé ne spécifie pas qu’ils sont propriétaires des droits d’auteur sur ce qu’ils créent, c’est vous ou votre compagnie qui en êtes propriétaire. </a:t>
            </a:r>
            <a:endParaRPr lang="fr-FR" dirty="0"/>
          </a:p>
          <a:p>
            <a:pPr marL="171450" indent="-171450">
              <a:buFont typeface="Wingdings,Sans-Serif"/>
              <a:buChar char="q"/>
            </a:pPr>
            <a:endParaRPr lang="fr-CA" dirty="0"/>
          </a:p>
          <a:p>
            <a:pPr marL="171450" indent="-171450">
              <a:buFont typeface="Wingdings,Sans-Serif"/>
              <a:buChar char="q"/>
            </a:pPr>
            <a:r>
              <a:rPr lang="fr-CA" dirty="0"/>
              <a:t>En revanche, cette règle n’explique pas ce qui serait arrivé si vous aviez fait appel à des pigistes ou à une compagnie de l’externe. Nous voyons l’importance de prévoir des questions de propriété intellectuelle dans les contrats!</a:t>
            </a:r>
            <a:endParaRPr lang="fr-FR" dirty="0"/>
          </a:p>
          <a:p>
            <a:endParaRPr lang="en-US" dirty="0"/>
          </a:p>
          <a:p>
            <a:endParaRPr lang="en-US" dirty="0">
              <a:cs typeface="Calibri"/>
            </a:endParaRPr>
          </a:p>
          <a:p>
            <a:r>
              <a:rPr lang="en-US" b="1" dirty="0">
                <a:cs typeface="Calibri"/>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Loi sur le droit d’auteur</a:t>
            </a:r>
            <a:r>
              <a:rPr lang="fr-CA" dirty="0"/>
              <a:t>, LRC 1985, c C-42, art 13, al 3.</a:t>
            </a:r>
            <a:endParaRPr lang="fr-FR"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22</a:t>
            </a:fld>
            <a:endParaRPr lang="fr-FR"/>
          </a:p>
        </p:txBody>
      </p:sp>
    </p:spTree>
    <p:extLst>
      <p:ext uri="{BB962C8B-B14F-4D97-AF65-F5344CB8AC3E}">
        <p14:creationId xmlns:p14="http://schemas.microsoft.com/office/powerpoint/2010/main" val="268013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Les élèves répondent à la mise en situation n</a:t>
            </a:r>
            <a:r>
              <a:rPr lang="fr-CA" b="1" baseline="30000" dirty="0"/>
              <a:t>o</a:t>
            </a:r>
            <a:r>
              <a:rPr lang="fr-CA" b="1" dirty="0"/>
              <a:t> 3 dans le guide de l’élève.</a:t>
            </a:r>
          </a:p>
          <a:p>
            <a:endParaRPr lang="fr-CA" b="1" dirty="0"/>
          </a:p>
          <a:p>
            <a:r>
              <a:rPr lang="fr-CA" b="1" dirty="0"/>
              <a:t>Question avocat du diable</a:t>
            </a:r>
            <a:endParaRPr lang="fr-FR" dirty="0"/>
          </a:p>
          <a:p>
            <a:r>
              <a:rPr lang="fr-CA" dirty="0"/>
              <a:t>Pourquoi vous n’aurez pas le droit de le faire? Vous faites de la publicité gratuite en plus, n’est-ce pas?</a:t>
            </a:r>
            <a:endParaRPr lang="fr-FR" dirty="0"/>
          </a:p>
          <a:p>
            <a:endParaRPr lang="fr-FR" dirty="0"/>
          </a:p>
          <a:p>
            <a:endParaRPr lang="fr-FR" dirty="0"/>
          </a:p>
          <a:p>
            <a:r>
              <a:rPr lang="fr-FR" b="1" dirty="0"/>
              <a:t>SOURCES DOCUMENTAIRES DES ÉLÉMENTS DE RÉPONSE </a:t>
            </a:r>
            <a:endParaRPr lang="fr-FR" dirty="0"/>
          </a:p>
          <a:p>
            <a:r>
              <a:rPr lang="fr-FR" b="1" dirty="0"/>
              <a:t>SITUÉES À LA PAGE SUIVANTE</a:t>
            </a:r>
            <a:endParaRPr lang="fr-FR" dirty="0"/>
          </a:p>
          <a:p>
            <a:r>
              <a:rPr lang="fr-FR" b="1" dirty="0"/>
              <a:t> </a:t>
            </a:r>
            <a:endParaRPr lang="fr-FR" dirty="0"/>
          </a:p>
          <a:p>
            <a:endParaRPr lang="en-US"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23</a:t>
            </a:fld>
            <a:endParaRPr lang="fr-FR"/>
          </a:p>
        </p:txBody>
      </p:sp>
    </p:spTree>
    <p:extLst>
      <p:ext uri="{BB962C8B-B14F-4D97-AF65-F5344CB8AC3E}">
        <p14:creationId xmlns:p14="http://schemas.microsoft.com/office/powerpoint/2010/main" val="880247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0000"/>
              </a:lnSpc>
            </a:pPr>
            <a:r>
              <a:rPr lang="fr-CA" b="1" dirty="0"/>
              <a:t>INFORMATIONS COMPLÉMENTAIRES INTÉRESSANTES À TRANSMETTRE</a:t>
            </a:r>
            <a:endParaRPr lang="en-US" dirty="0"/>
          </a:p>
          <a:p>
            <a:pPr marL="171450" indent="-171450">
              <a:buFont typeface="Wingdings,Sans-Serif"/>
              <a:buChar char="q"/>
            </a:pPr>
            <a:endParaRPr lang="fr-CA" dirty="0"/>
          </a:p>
          <a:p>
            <a:r>
              <a:rPr lang="fr-CA" b="1" dirty="0"/>
              <a:t>Réponse : </a:t>
            </a:r>
            <a:r>
              <a:rPr lang="fr-CA" dirty="0"/>
              <a:t>Vous devez obtenir une permission avant d’utiliser la chanson.</a:t>
            </a:r>
          </a:p>
          <a:p>
            <a:endParaRPr lang="fr-CA" dirty="0"/>
          </a:p>
          <a:p>
            <a:pPr marL="171450" indent="-171450">
              <a:buFont typeface="Wingdings,Sans-Serif"/>
              <a:buChar char="q"/>
            </a:pPr>
            <a:r>
              <a:rPr lang="fr-CA" dirty="0"/>
              <a:t>Vous n’avez généralement pas le droit d’utiliser l’œuvre d’une autre personne sans sa permission.</a:t>
            </a:r>
            <a:endParaRPr lang="en-US" dirty="0"/>
          </a:p>
          <a:p>
            <a:pPr marL="171450" indent="-171450">
              <a:buFont typeface="Wingdings,Sans-Serif"/>
              <a:buChar char="q"/>
            </a:pPr>
            <a:endParaRPr lang="fr-CA" dirty="0"/>
          </a:p>
          <a:p>
            <a:pPr marL="171450" indent="-171450">
              <a:buFont typeface="Wingdings,Sans-Serif"/>
              <a:buChar char="q"/>
            </a:pPr>
            <a:r>
              <a:rPr lang="fr-CA" dirty="0"/>
              <a:t>Exemple Instagram : Vous ne pouvez généralement pas utiliser une photo de vous-même sans l’autorisation du photographe si la photo lui appartient exclusivement.</a:t>
            </a:r>
            <a:endParaRPr lang="en-US" dirty="0"/>
          </a:p>
          <a:p>
            <a:pPr marL="171450" indent="-171450">
              <a:buFont typeface="Wingdings,Sans-Serif"/>
              <a:buChar char="q"/>
            </a:pPr>
            <a:endParaRPr lang="fr-FR" dirty="0"/>
          </a:p>
          <a:p>
            <a:pPr marL="171450" indent="-171450">
              <a:buFont typeface="Wingdings,Sans-Serif"/>
              <a:buChar char="q"/>
            </a:pPr>
            <a:r>
              <a:rPr lang="fr-CA" dirty="0"/>
              <a:t>Vous pouvez toutefois obtenir une permission ou une licence pour l’utiliser en vous adressant par exemple à la </a:t>
            </a:r>
            <a:r>
              <a:rPr lang="fr-CA" b="1" dirty="0"/>
              <a:t>Société canadienne des auteurs, compositeurs et éditeurs de musique (SOCAN).</a:t>
            </a:r>
            <a:endParaRPr lang="fr-FR" dirty="0"/>
          </a:p>
          <a:p>
            <a:endParaRPr lang="en-US" dirty="0"/>
          </a:p>
          <a:p>
            <a:endParaRPr lang="en-US" b="1" dirty="0"/>
          </a:p>
          <a:p>
            <a:r>
              <a:rPr lang="en-US" b="1" dirty="0"/>
              <a:t>SOURCES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Loi sur le droit d’auteur</a:t>
            </a:r>
            <a:r>
              <a:rPr lang="fr-CA" dirty="0"/>
              <a:t>, LRC 1985, c C-42, </a:t>
            </a:r>
            <a:r>
              <a:rPr lang="fr-CA" dirty="0" err="1"/>
              <a:t>artS</a:t>
            </a:r>
            <a:r>
              <a:rPr lang="fr-CA" dirty="0"/>
              <a:t> 5, 27, 29, 29.1, 29.2 et 29.21</a:t>
            </a:r>
            <a:endParaRPr lang="fr-FR" dirty="0"/>
          </a:p>
          <a:p>
            <a:endParaRPr lang="en-US"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24</a:t>
            </a:fld>
            <a:endParaRPr lang="fr-FR"/>
          </a:p>
        </p:txBody>
      </p:sp>
    </p:spTree>
    <p:extLst>
      <p:ext uri="{BB962C8B-B14F-4D97-AF65-F5344CB8AC3E}">
        <p14:creationId xmlns:p14="http://schemas.microsoft.com/office/powerpoint/2010/main" val="440373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À L’ENSEIGNANT</a:t>
            </a:r>
            <a:endParaRPr lang="fr-CA" dirty="0"/>
          </a:p>
          <a:p>
            <a:endParaRPr lang="fr-CA" dirty="0"/>
          </a:p>
          <a:p>
            <a:r>
              <a:rPr lang="fr-CA" dirty="0"/>
              <a:t>La personne qui possède un droit d’auteur sur une œuvre est la seule à pouvoir « utiliser l’œuvre ». Personne ne peut donc, par exemple, reproduire, publier, diffuser ou interpréter une partie importante d’une œuvre sans l’autorisation de celui qui possède les droits sur l’œuvre. </a:t>
            </a:r>
            <a:endParaRPr lang="en-US" dirty="0"/>
          </a:p>
          <a:p>
            <a:endParaRPr lang="fr-CA" dirty="0"/>
          </a:p>
          <a:p>
            <a:r>
              <a:rPr lang="fr-CA" dirty="0"/>
              <a:t>Pour en savoir plus et se préparer aux questions des élèves : </a:t>
            </a:r>
            <a:endParaRPr lang="en-US" dirty="0"/>
          </a:p>
          <a:p>
            <a:r>
              <a:rPr lang="fr-CA" dirty="0">
                <a:hlinkClick r:id="rId3"/>
              </a:rPr>
              <a:t>https://www.educaloi.qc.ca/capsules/le-droit-dauteur-pour-la-protection-de-la-creation</a:t>
            </a:r>
            <a:r>
              <a:rPr lang="fr-CA" dirty="0"/>
              <a:t> </a:t>
            </a:r>
          </a:p>
          <a:p>
            <a:endParaRPr lang="fr-CA" dirty="0"/>
          </a:p>
          <a:p>
            <a:r>
              <a:rPr lang="fr-CA" b="1" i="1" dirty="0"/>
              <a:t>Sources :</a:t>
            </a:r>
            <a:endParaRPr lang="fr-CA" dirty="0"/>
          </a:p>
          <a:p>
            <a:pPr marL="171450" indent="-171450">
              <a:buFont typeface="Arial"/>
              <a:buChar char="•"/>
            </a:pPr>
            <a:r>
              <a:rPr lang="fr-CA" i="1" dirty="0"/>
              <a:t>Loi sur le droit d'auteur</a:t>
            </a:r>
            <a:r>
              <a:rPr lang="fr-CA" dirty="0"/>
              <a:t>, LRC 1985, c C-42,  arts 3, 5 et 6</a:t>
            </a:r>
            <a:endParaRPr lang="en-US"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25</a:t>
            </a:fld>
            <a:endParaRPr lang="fr-FR"/>
          </a:p>
        </p:txBody>
      </p:sp>
    </p:spTree>
    <p:extLst>
      <p:ext uri="{BB962C8B-B14F-4D97-AF65-F5344CB8AC3E}">
        <p14:creationId xmlns:p14="http://schemas.microsoft.com/office/powerpoint/2010/main" val="3184844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À L’ENSEIGNANT</a:t>
            </a:r>
            <a:endParaRPr lang="en-US" dirty="0"/>
          </a:p>
          <a:p>
            <a:endParaRPr lang="fr-CA" dirty="0"/>
          </a:p>
          <a:p>
            <a:endParaRPr lang="fr-CA" b="1" dirty="0">
              <a:cs typeface="Calibri"/>
            </a:endParaRPr>
          </a:p>
          <a:p>
            <a:r>
              <a:rPr lang="fr-CA" dirty="0"/>
              <a:t>Il n’est pas toujours facile de comprendre et respecter les droits d’auteur…</a:t>
            </a:r>
          </a:p>
          <a:p>
            <a:r>
              <a:rPr lang="fr-CA" dirty="0"/>
              <a:t>Pour l'instant, à leur âge, il est surtout important que les élèves comprennent que les œuvres artistiques (écrites, visuelles, musicales, etc.) « appartiennent » à une personne ou à un groupe de personnes. Si on veut utiliser ces œuvres, il faut demander la permission de le faire, et dans certains cas, payer l'artiste ou le créateur pour utiliser son œuvre. </a:t>
            </a:r>
          </a:p>
          <a:p>
            <a:endParaRPr lang="fr-CA" dirty="0">
              <a:cs typeface="Calibri"/>
            </a:endParaRPr>
          </a:p>
          <a:p>
            <a:r>
              <a:rPr lang="en-US" dirty="0"/>
              <a:t>Pour </a:t>
            </a:r>
            <a:r>
              <a:rPr lang="en-US" dirty="0" err="1"/>
              <a:t>en</a:t>
            </a:r>
            <a:r>
              <a:rPr lang="en-US" dirty="0"/>
              <a:t> savoir plus : </a:t>
            </a:r>
            <a:r>
              <a:rPr lang="en-US" dirty="0">
                <a:hlinkClick r:id="rId3"/>
              </a:rPr>
              <a:t>https://www.educaloi.qc.ca/capsules/le-droit-dauteur-pour-la-protection-de-la-creation</a:t>
            </a:r>
            <a:endParaRPr lang="en-US" dirty="0"/>
          </a:p>
          <a:p>
            <a:endParaRPr lang="en-US" dirty="0"/>
          </a:p>
          <a:p>
            <a:r>
              <a:rPr lang="en-US" b="1" dirty="0"/>
              <a:t>Sources :</a:t>
            </a:r>
            <a:endParaRPr lang="en-US" dirty="0"/>
          </a:p>
          <a:p>
            <a:pPr marL="171450" indent="-171450">
              <a:buFont typeface="Arial"/>
              <a:buChar char="•"/>
            </a:pPr>
            <a:r>
              <a:rPr lang="fr-CA" i="1" dirty="0"/>
              <a:t>Loi sur le droit d'auteur</a:t>
            </a:r>
            <a:r>
              <a:rPr lang="fr-CA" dirty="0"/>
              <a:t>, LRC 1985, c C-42, arts 3, 5 et 6</a:t>
            </a:r>
            <a:endParaRPr lang="fr-CA" dirty="0">
              <a:cs typeface="Calibri" panose="020F0502020204030204"/>
            </a:endParaRPr>
          </a:p>
          <a:p>
            <a:pPr marL="171450" indent="-171450">
              <a:buFont typeface="Arial"/>
              <a:buChar char="•"/>
            </a:pPr>
            <a:r>
              <a:rPr lang="fr-CA" i="1" dirty="0"/>
              <a:t>Théberge</a:t>
            </a:r>
            <a:r>
              <a:rPr lang="fr-CA" dirty="0"/>
              <a:t> c. </a:t>
            </a:r>
            <a:r>
              <a:rPr lang="fr-CA" i="1" dirty="0"/>
              <a:t>Galerie d’Art du Petit Champlain </a:t>
            </a:r>
            <a:r>
              <a:rPr lang="fr-CA" i="1" dirty="0" err="1"/>
              <a:t>inc</a:t>
            </a:r>
            <a:r>
              <a:rPr lang="fr-CA" dirty="0" err="1"/>
              <a:t>.</a:t>
            </a:r>
            <a:r>
              <a:rPr lang="fr-CA" dirty="0"/>
              <a:t>, [2002] 2 R.C.S. 336, 2002 CSC 34, para 30-32</a:t>
            </a:r>
            <a:endParaRPr lang="fr-CA" dirty="0">
              <a:cs typeface="Calibri" panose="020F0502020204030204"/>
            </a:endParaRPr>
          </a:p>
          <a:p>
            <a:pPr marL="171450" indent="-171450">
              <a:buFont typeface="Arial"/>
              <a:buChar char="•"/>
            </a:pPr>
            <a:r>
              <a:rPr lang="fr-CA" i="1" dirty="0"/>
              <a:t>Cinar Corporation </a:t>
            </a:r>
            <a:r>
              <a:rPr lang="fr-CA" dirty="0"/>
              <a:t>c</a:t>
            </a:r>
            <a:r>
              <a:rPr lang="fr-CA" i="1" dirty="0"/>
              <a:t>. Robinson, </a:t>
            </a:r>
            <a:r>
              <a:rPr lang="fr-CA" dirty="0"/>
              <a:t>2013 CSC 73</a:t>
            </a:r>
            <a:endParaRPr lang="fr-CA" dirty="0">
              <a:cs typeface="Calibri" panose="020F0502020204030204"/>
            </a:endParaRPr>
          </a:p>
          <a:p>
            <a:endParaRPr lang="fr-CA" dirty="0"/>
          </a:p>
          <a:p>
            <a:endParaRPr lang="fr-CA"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26</a:t>
            </a:fld>
            <a:endParaRPr lang="fr-FR"/>
          </a:p>
        </p:txBody>
      </p:sp>
    </p:spTree>
    <p:extLst>
      <p:ext uri="{BB962C8B-B14F-4D97-AF65-F5344CB8AC3E}">
        <p14:creationId xmlns:p14="http://schemas.microsoft.com/office/powerpoint/2010/main" val="3698067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27</a:t>
            </a:fld>
            <a:endParaRPr lang="fr-CA"/>
          </a:p>
        </p:txBody>
      </p:sp>
    </p:spTree>
    <p:extLst>
      <p:ext uri="{BB962C8B-B14F-4D97-AF65-F5344CB8AC3E}">
        <p14:creationId xmlns:p14="http://schemas.microsoft.com/office/powerpoint/2010/main" val="1385450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28</a:t>
            </a:fld>
            <a:endParaRPr lang="fr-CA"/>
          </a:p>
        </p:txBody>
      </p:sp>
    </p:spTree>
    <p:extLst>
      <p:ext uri="{BB962C8B-B14F-4D97-AF65-F5344CB8AC3E}">
        <p14:creationId xmlns:p14="http://schemas.microsoft.com/office/powerpoint/2010/main" val="3008276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Les </a:t>
            </a:r>
            <a:r>
              <a:rPr lang="en-US" b="1" dirty="0" err="1"/>
              <a:t>élèves</a:t>
            </a:r>
            <a:r>
              <a:rPr lang="en-US" b="1" dirty="0"/>
              <a:t> </a:t>
            </a:r>
            <a:r>
              <a:rPr lang="en-US" b="1" dirty="0" err="1"/>
              <a:t>répondent</a:t>
            </a:r>
            <a:r>
              <a:rPr lang="en-US" b="1" dirty="0"/>
              <a:t> aux questions </a:t>
            </a:r>
            <a:r>
              <a:rPr lang="en-US" b="1" dirty="0" err="1"/>
              <a:t>liées</a:t>
            </a:r>
            <a:r>
              <a:rPr lang="en-US" b="1" dirty="0"/>
              <a:t> à la section « Une mise </a:t>
            </a:r>
            <a:r>
              <a:rPr lang="en-US" b="1" dirty="0" err="1"/>
              <a:t>en</a:t>
            </a:r>
            <a:r>
              <a:rPr lang="en-US" b="1" dirty="0"/>
              <a:t> situation </a:t>
            </a:r>
            <a:r>
              <a:rPr lang="en-US" b="1" dirty="0" err="1"/>
              <a:t>basée</a:t>
            </a:r>
            <a:r>
              <a:rPr lang="en-US" b="1" dirty="0"/>
              <a:t> sur </a:t>
            </a:r>
            <a:r>
              <a:rPr lang="en-US" b="1" dirty="0" err="1"/>
              <a:t>cas</a:t>
            </a:r>
            <a:r>
              <a:rPr lang="en-US" b="1" dirty="0"/>
              <a:t> </a:t>
            </a:r>
            <a:r>
              <a:rPr lang="en-US" b="1" dirty="0" err="1"/>
              <a:t>réel</a:t>
            </a:r>
            <a:r>
              <a:rPr lang="en-US" b="1" dirty="0"/>
              <a:t>! » dans le guide de </a:t>
            </a:r>
            <a:r>
              <a:rPr lang="en-US" b="1" dirty="0" err="1"/>
              <a:t>l’élève</a:t>
            </a:r>
            <a:r>
              <a:rPr lang="en-US" b="1" dirty="0"/>
              <a:t>.</a:t>
            </a:r>
          </a:p>
          <a:p>
            <a:endParaRPr lang="en-US" dirty="0"/>
          </a:p>
          <a:p>
            <a:r>
              <a:rPr lang="en-US" dirty="0"/>
              <a:t>Marc, 30 </a:t>
            </a:r>
            <a:r>
              <a:rPr lang="en-US" dirty="0" err="1"/>
              <a:t>ans</a:t>
            </a:r>
            <a:r>
              <a:rPr lang="en-US" dirty="0"/>
              <a:t>, </a:t>
            </a:r>
            <a:r>
              <a:rPr lang="en-US" dirty="0" err="1"/>
              <a:t>décide</a:t>
            </a:r>
            <a:r>
              <a:rPr lang="en-US" dirty="0"/>
              <a:t> </a:t>
            </a:r>
            <a:r>
              <a:rPr lang="en-US" dirty="0" err="1"/>
              <a:t>d’ouvrir</a:t>
            </a:r>
            <a:r>
              <a:rPr lang="en-US" dirty="0"/>
              <a:t> son premier restaurant</a:t>
            </a:r>
            <a:r>
              <a:rPr lang="fr-CA" dirty="0"/>
              <a:t> à Montréal. Le restaurant sera un bar et une grilladerie qui servira surtout des plats sur le barbecue, comme des côtes levées, des souvlakis, des steaks, du poulet et des fruits de mer. Pour faire un jeu de mots, il décide de nommer le restaurant « </a:t>
            </a:r>
            <a:r>
              <a:rPr lang="fr-CA" dirty="0" err="1"/>
              <a:t>Barbie’s</a:t>
            </a:r>
            <a:r>
              <a:rPr lang="fr-CA" dirty="0"/>
              <a:t> » et ajoute « </a:t>
            </a:r>
            <a:r>
              <a:rPr lang="fr-CA" dirty="0" err="1"/>
              <a:t>barbie</a:t>
            </a:r>
            <a:r>
              <a:rPr lang="fr-CA" dirty="0"/>
              <a:t>‑Q » sur le menu. Il dessine également un logo avec le nom et l’appose à l’entrée du restaurant, ainsi que sur les menus et les différents produits du restaurant.</a:t>
            </a:r>
            <a:r>
              <a:rPr lang="en-US" dirty="0"/>
              <a:t>  </a:t>
            </a:r>
            <a:endParaRPr lang="fr-FR" dirty="0"/>
          </a:p>
          <a:p>
            <a:r>
              <a:rPr lang="en-US" dirty="0"/>
              <a:t>  </a:t>
            </a:r>
            <a:endParaRPr lang="fr-FR" dirty="0"/>
          </a:p>
          <a:p>
            <a:r>
              <a:rPr lang="fr-CA" dirty="0"/>
              <a:t>Après un an d’activités, le restaurant reste modeste, mais connaît passablement de succès dans la région de Montréal. Marc décide donc de demander l’enregistrement du nom </a:t>
            </a:r>
            <a:r>
              <a:rPr lang="fr-CA" dirty="0" err="1"/>
              <a:t>Barbie’s</a:t>
            </a:r>
            <a:r>
              <a:rPr lang="fr-CA" dirty="0"/>
              <a:t> et du logo qu’il utilise avec son commerce. Dans sa demande, il spécifie que la marque sera utilisée en lien avec « des services de restaurant, des services de mets à emporter, des services de traiteur et de banquet ».  </a:t>
            </a:r>
            <a:r>
              <a:rPr lang="en-US" dirty="0"/>
              <a:t>  </a:t>
            </a:r>
            <a:endParaRPr lang="fr-FR" dirty="0"/>
          </a:p>
          <a:p>
            <a:r>
              <a:rPr lang="en-US" dirty="0"/>
              <a:t>  </a:t>
            </a:r>
            <a:endParaRPr lang="fr-FR" dirty="0"/>
          </a:p>
          <a:p>
            <a:r>
              <a:rPr lang="fr-CA" dirty="0"/>
              <a:t>Par contre, la compagnie Mattel, fabricante de jouets, produit la poupée Barbie. Cette poupée est devenue une icône mondiale depuis des décennies. Mattel ignorait l’existence du restaurant et conteste alors la demande de Marc pour enregistrer la marque de commerce « </a:t>
            </a:r>
            <a:r>
              <a:rPr lang="fr-CA" dirty="0" err="1"/>
              <a:t>Barbie’s</a:t>
            </a:r>
            <a:r>
              <a:rPr lang="fr-CA" dirty="0"/>
              <a:t> ». </a:t>
            </a:r>
            <a:r>
              <a:rPr lang="en-US" dirty="0"/>
              <a:t>  </a:t>
            </a:r>
            <a:endParaRPr lang="fr-FR"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29</a:t>
            </a:fld>
            <a:endParaRPr lang="fr-FR"/>
          </a:p>
        </p:txBody>
      </p:sp>
    </p:spTree>
    <p:extLst>
      <p:ext uri="{BB962C8B-B14F-4D97-AF65-F5344CB8AC3E}">
        <p14:creationId xmlns:p14="http://schemas.microsoft.com/office/powerpoint/2010/main" val="2611751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SOURCES DOCUMENTAIRES DES ÉLÉMENTS DE RÉPONSE </a:t>
            </a:r>
            <a:endParaRPr lang="fr-FR" dirty="0"/>
          </a:p>
          <a:p>
            <a:r>
              <a:rPr lang="fr-FR" b="1" dirty="0"/>
              <a:t>SITUÉES À LA PAGE SUIVANTE</a:t>
            </a:r>
          </a:p>
          <a:p>
            <a:endParaRPr lang="fr-FR" b="1" dirty="0"/>
          </a:p>
          <a:p>
            <a:r>
              <a:rPr lang="fr-FR" b="1" dirty="0">
                <a:solidFill>
                  <a:srgbClr val="FF0000"/>
                </a:solidFill>
              </a:rPr>
              <a:t>Les élèves répondent à la première partie de la question n</a:t>
            </a:r>
            <a:r>
              <a:rPr lang="fr-FR" b="1" baseline="30000" dirty="0">
                <a:solidFill>
                  <a:srgbClr val="FF0000"/>
                </a:solidFill>
              </a:rPr>
              <a:t>o</a:t>
            </a:r>
            <a:r>
              <a:rPr lang="fr-FR" b="1" dirty="0">
                <a:solidFill>
                  <a:srgbClr val="FF0000"/>
                </a:solidFill>
              </a:rPr>
              <a:t> 1 du guide de l’élève.</a:t>
            </a:r>
          </a:p>
          <a:p>
            <a:r>
              <a:rPr lang="fr-FR" b="1" dirty="0">
                <a:solidFill>
                  <a:srgbClr val="FF0000"/>
                </a:solidFill>
              </a:rPr>
              <a:t>Réponse à la diapositive suivante.</a:t>
            </a:r>
            <a:endParaRPr lang="fr-FR" dirty="0">
              <a:solidFill>
                <a:srgbClr val="FF0000"/>
              </a:solidFill>
            </a:endParaRPr>
          </a:p>
          <a:p>
            <a:endParaRPr lang="fr-FR" b="1" dirty="0"/>
          </a:p>
          <a:p>
            <a:pPr marL="171450" indent="-171450">
              <a:buFont typeface="Wingdings" panose="05000000000000000000" pitchFamily="2" charset="2"/>
              <a:buChar char="q"/>
            </a:pPr>
            <a:r>
              <a:rPr lang="fr-FR" dirty="0">
                <a:cs typeface="Calibri"/>
              </a:rPr>
              <a:t>Invitez les élèves à lever la main pour dire ce qu'ils connaissent sur la notion de propriété intellectuelle. </a:t>
            </a:r>
            <a:endParaRPr lang="fr-FR" dirty="0"/>
          </a:p>
          <a:p>
            <a:r>
              <a:rPr lang="fr-FR" b="1" dirty="0"/>
              <a:t> </a:t>
            </a:r>
            <a:endParaRPr lang="fr-FR" dirty="0"/>
          </a:p>
          <a:p>
            <a:endParaRPr lang="en-US"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t>3</a:t>
            </a:fld>
            <a:endParaRPr lang="fr-FR"/>
          </a:p>
        </p:txBody>
      </p:sp>
    </p:spTree>
    <p:extLst>
      <p:ext uri="{BB962C8B-B14F-4D97-AF65-F5344CB8AC3E}">
        <p14:creationId xmlns:p14="http://schemas.microsoft.com/office/powerpoint/2010/main" val="3946781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r>
              <a:rPr lang="fr-CA" b="1"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1" dirty="0">
                <a:solidFill>
                  <a:srgbClr val="212529"/>
                </a:solidFill>
                <a:effectLst/>
                <a:latin typeface="Open Sans" panose="020B0606030504020204" pitchFamily="34" charset="0"/>
              </a:rPr>
              <a:t>Mattel, </a:t>
            </a:r>
            <a:r>
              <a:rPr lang="fr-CA" b="0" i="1" dirty="0" err="1">
                <a:solidFill>
                  <a:srgbClr val="212529"/>
                </a:solidFill>
                <a:effectLst/>
                <a:latin typeface="Open Sans" panose="020B0606030504020204" pitchFamily="34" charset="0"/>
              </a:rPr>
              <a:t>Inc</a:t>
            </a:r>
            <a:r>
              <a:rPr lang="fr-CA" b="0" i="1" dirty="0">
                <a:solidFill>
                  <a:srgbClr val="212529"/>
                </a:solidFill>
                <a:effectLst/>
                <a:latin typeface="Open Sans" panose="020B0606030504020204" pitchFamily="34" charset="0"/>
              </a:rPr>
              <a:t> c 3894207 Canada </a:t>
            </a:r>
            <a:r>
              <a:rPr lang="fr-CA" b="0" i="1" dirty="0" err="1">
                <a:solidFill>
                  <a:srgbClr val="212529"/>
                </a:solidFill>
                <a:effectLst/>
                <a:latin typeface="Open Sans" panose="020B0606030504020204" pitchFamily="34" charset="0"/>
              </a:rPr>
              <a:t>Inc</a:t>
            </a:r>
            <a:r>
              <a:rPr lang="fr-CA" b="0" i="0" dirty="0">
                <a:solidFill>
                  <a:srgbClr val="212529"/>
                </a:solidFill>
                <a:effectLst/>
                <a:latin typeface="Open Sans" panose="020B0606030504020204" pitchFamily="34" charset="0"/>
              </a:rPr>
              <a:t>, 2006 CSC 22, aux para 82, 91.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1" dirty="0">
                <a:solidFill>
                  <a:srgbClr val="212529"/>
                </a:solidFill>
                <a:effectLst/>
                <a:latin typeface="Open Sans" panose="020B0606030504020204" pitchFamily="34" charset="0"/>
              </a:rPr>
              <a:t>Loi sur les marques de commerce</a:t>
            </a:r>
            <a:r>
              <a:rPr lang="fr-FR" b="0" i="0" dirty="0">
                <a:solidFill>
                  <a:srgbClr val="212529"/>
                </a:solidFill>
                <a:effectLst/>
                <a:latin typeface="Open Sans" panose="020B0606030504020204" pitchFamily="34" charset="0"/>
              </a:rPr>
              <a:t>, LRC 1985, c T-13, arts 2, </a:t>
            </a:r>
            <a:r>
              <a:rPr lang="fr-FR" b="0" i="0" dirty="0">
                <a:solidFill>
                  <a:srgbClr val="000000"/>
                </a:solidFill>
                <a:effectLst/>
                <a:latin typeface="Times New Roman" panose="02020603050405020304" pitchFamily="18" charset="0"/>
              </a:rPr>
              <a:t>« créant de la confusion », « marque de commerce », 6, 7, 20, 22, 45(3), 50, 56(1), (5).</a:t>
            </a:r>
            <a:endParaRPr lang="fr-CA" b="0" i="0" dirty="0">
              <a:solidFill>
                <a:srgbClr val="212529"/>
              </a:solidFill>
              <a:effectLst/>
              <a:latin typeface="Open Sans" panose="020B0606030504020204" pitchFamily="34" charset="0"/>
            </a:endParaRPr>
          </a:p>
          <a:p>
            <a:pPr marL="171450" indent="-171450">
              <a:buFont typeface="Arial" panose="020B0604020202020204" pitchFamily="34" charset="0"/>
              <a:buChar char="•"/>
            </a:pPr>
            <a:endParaRPr lang="fr-CA" dirty="0"/>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30</a:t>
            </a:fld>
            <a:endParaRPr lang="fr-CA"/>
          </a:p>
        </p:txBody>
      </p:sp>
    </p:spTree>
    <p:extLst>
      <p:ext uri="{BB962C8B-B14F-4D97-AF65-F5344CB8AC3E}">
        <p14:creationId xmlns:p14="http://schemas.microsoft.com/office/powerpoint/2010/main" val="3167887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cs typeface="Calibri"/>
              </a:rPr>
              <a:t>Si </a:t>
            </a:r>
            <a:r>
              <a:rPr lang="en-US" b="1" dirty="0" err="1">
                <a:cs typeface="Calibri"/>
              </a:rPr>
              <a:t>cela</a:t>
            </a:r>
            <a:r>
              <a:rPr lang="en-US" b="1" dirty="0">
                <a:cs typeface="Calibri"/>
              </a:rPr>
              <a:t> </a:t>
            </a:r>
            <a:r>
              <a:rPr lang="en-US" b="1" dirty="0" err="1">
                <a:cs typeface="Calibri"/>
              </a:rPr>
              <a:t>est</a:t>
            </a:r>
            <a:r>
              <a:rPr lang="en-US" b="1" dirty="0">
                <a:cs typeface="Calibri"/>
              </a:rPr>
              <a:t> possible et </a:t>
            </a:r>
            <a:r>
              <a:rPr lang="en-US" b="1" dirty="0" err="1">
                <a:cs typeface="Calibri"/>
              </a:rPr>
              <a:t>si</a:t>
            </a:r>
            <a:r>
              <a:rPr lang="en-US" b="1" dirty="0">
                <a:cs typeface="Calibri"/>
              </a:rPr>
              <a:t> </a:t>
            </a:r>
            <a:r>
              <a:rPr lang="en-US" b="1" dirty="0" err="1">
                <a:cs typeface="Calibri"/>
              </a:rPr>
              <a:t>vous</a:t>
            </a:r>
            <a:r>
              <a:rPr lang="en-US" b="1" dirty="0">
                <a:cs typeface="Calibri"/>
              </a:rPr>
              <a:t> le </a:t>
            </a:r>
            <a:r>
              <a:rPr lang="en-US" b="1" dirty="0" err="1">
                <a:cs typeface="Calibri"/>
              </a:rPr>
              <a:t>souhaitez</a:t>
            </a:r>
            <a:r>
              <a:rPr lang="en-US" b="1" dirty="0">
                <a:cs typeface="Calibri"/>
              </a:rPr>
              <a:t>, les </a:t>
            </a:r>
            <a:r>
              <a:rPr lang="en-US" b="1" dirty="0" err="1">
                <a:cs typeface="Calibri"/>
              </a:rPr>
              <a:t>élèves</a:t>
            </a:r>
            <a:r>
              <a:rPr lang="en-US" b="1" dirty="0">
                <a:cs typeface="Calibri"/>
              </a:rPr>
              <a:t> font la recherche </a:t>
            </a:r>
            <a:r>
              <a:rPr lang="en-US" b="1" dirty="0" err="1">
                <a:cs typeface="Calibri"/>
              </a:rPr>
              <a:t>prévue</a:t>
            </a:r>
            <a:r>
              <a:rPr lang="en-US" b="1" dirty="0">
                <a:cs typeface="Calibri"/>
              </a:rPr>
              <a:t> dans la section « </a:t>
            </a:r>
            <a:r>
              <a:rPr lang="en-US" b="1" dirty="0" err="1">
                <a:cs typeface="Calibri"/>
              </a:rPr>
              <a:t>En</a:t>
            </a:r>
            <a:r>
              <a:rPr lang="en-US" b="1" dirty="0">
                <a:cs typeface="Calibri"/>
              </a:rPr>
              <a:t> pratique! » du guide de </a:t>
            </a:r>
            <a:r>
              <a:rPr lang="en-US" b="1" dirty="0" err="1">
                <a:cs typeface="Calibri"/>
              </a:rPr>
              <a:t>l’élève</a:t>
            </a:r>
            <a:r>
              <a:rPr lang="en-US" b="1" dirty="0">
                <a:cs typeface="Calibri"/>
              </a:rPr>
              <a:t> (p. ___).</a:t>
            </a:r>
          </a:p>
        </p:txBody>
      </p:sp>
      <p:sp>
        <p:nvSpPr>
          <p:cNvPr id="4" name="Espace réservé du numéro de diapositive 3"/>
          <p:cNvSpPr>
            <a:spLocks noGrp="1"/>
          </p:cNvSpPr>
          <p:nvPr>
            <p:ph type="sldNum" sz="quarter" idx="5"/>
          </p:nvPr>
        </p:nvSpPr>
        <p:spPr/>
        <p:txBody>
          <a:bodyPr/>
          <a:lstStyle/>
          <a:p>
            <a:fld id="{F98AEB27-C4AC-4F53-BE86-B5CD0A89D120}" type="slidenum">
              <a:rPr lang="fr-FR"/>
              <a:t>31</a:t>
            </a:fld>
            <a:endParaRPr lang="fr-FR"/>
          </a:p>
        </p:txBody>
      </p:sp>
    </p:spTree>
    <p:extLst>
      <p:ext uri="{BB962C8B-B14F-4D97-AF65-F5344CB8AC3E}">
        <p14:creationId xmlns:p14="http://schemas.microsoft.com/office/powerpoint/2010/main" val="3586752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32</a:t>
            </a:fld>
            <a:endParaRPr lang="fr-CA"/>
          </a:p>
        </p:txBody>
      </p:sp>
    </p:spTree>
    <p:extLst>
      <p:ext uri="{BB962C8B-B14F-4D97-AF65-F5344CB8AC3E}">
        <p14:creationId xmlns:p14="http://schemas.microsoft.com/office/powerpoint/2010/main" val="4022048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33</a:t>
            </a:fld>
            <a:endParaRPr lang="fr-CA"/>
          </a:p>
        </p:txBody>
      </p:sp>
    </p:spTree>
    <p:extLst>
      <p:ext uri="{BB962C8B-B14F-4D97-AF65-F5344CB8AC3E}">
        <p14:creationId xmlns:p14="http://schemas.microsoft.com/office/powerpoint/2010/main" val="339149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INFORMATIONS COMPLÉMENTAIRES INTÉRESSANTES À TRANSMETTRE</a:t>
            </a:r>
          </a:p>
          <a:p>
            <a:endParaRPr lang="fr-CA" b="1" dirty="0"/>
          </a:p>
          <a:p>
            <a:r>
              <a:rPr lang="en-US" b="1" dirty="0"/>
              <a:t>Les mots </a:t>
            </a:r>
            <a:r>
              <a:rPr lang="en-US" b="1" dirty="0" err="1"/>
              <a:t>soulignés</a:t>
            </a:r>
            <a:r>
              <a:rPr lang="en-US" b="1" dirty="0"/>
              <a:t> dans la diapositive </a:t>
            </a:r>
            <a:r>
              <a:rPr lang="en-US" b="1" dirty="0" err="1"/>
              <a:t>sont</a:t>
            </a:r>
            <a:r>
              <a:rPr lang="en-US" b="1" dirty="0"/>
              <a:t> des liens </a:t>
            </a:r>
            <a:r>
              <a:rPr lang="en-US" b="1" dirty="0" err="1"/>
              <a:t>vers</a:t>
            </a:r>
            <a:r>
              <a:rPr lang="en-US" b="1" dirty="0"/>
              <a:t> des </a:t>
            </a:r>
            <a:r>
              <a:rPr lang="en-US" b="1" dirty="0" err="1"/>
              <a:t>vidéos</a:t>
            </a:r>
            <a:r>
              <a:rPr lang="en-US" b="1" dirty="0"/>
              <a:t> </a:t>
            </a:r>
            <a:r>
              <a:rPr lang="en-US" b="1" dirty="0" err="1"/>
              <a:t>explicatives</a:t>
            </a:r>
            <a:r>
              <a:rPr lang="en-US" b="1" dirty="0"/>
              <a:t>. </a:t>
            </a:r>
          </a:p>
          <a:p>
            <a:endParaRPr lang="en-US" b="1" dirty="0"/>
          </a:p>
          <a:p>
            <a:pPr marL="171450" indent="-171450">
              <a:buFont typeface="Wingdings,Sans-Serif"/>
              <a:buChar char="q"/>
            </a:pPr>
            <a:r>
              <a:rPr lang="fr-CA" dirty="0"/>
              <a:t>La propriété intellectuelle protège des produits qui résultent d’une activité intellectuelle, c</a:t>
            </a:r>
            <a:r>
              <a:rPr lang="fr-FR" sz="1800" dirty="0">
                <a:effectLst/>
                <a:latin typeface="Segoe UI" panose="020B0502040204020203" pitchFamily="34" charset="0"/>
              </a:rPr>
              <a:t>’est-à-dire une activité qui exige de réfléchir, et non quelque chose de mécanique.</a:t>
            </a:r>
            <a:endParaRPr lang="en-US" dirty="0"/>
          </a:p>
          <a:p>
            <a:pPr marL="171450" indent="-171450">
              <a:buFont typeface="Wingdings,Sans-Serif"/>
              <a:buChar char="q"/>
            </a:pPr>
            <a:endParaRPr lang="fr-FR" dirty="0"/>
          </a:p>
          <a:p>
            <a:pPr marL="171450" indent="-171450">
              <a:buFont typeface="Wingdings,Sans-Serif"/>
              <a:buChar char="q"/>
            </a:pPr>
            <a:r>
              <a:rPr lang="fr-CA" dirty="0"/>
              <a:t>Le</a:t>
            </a:r>
            <a:r>
              <a:rPr lang="fr-CA" b="1" dirty="0"/>
              <a:t> droit d’auteur</a:t>
            </a:r>
            <a:r>
              <a:rPr lang="fr-CA" dirty="0"/>
              <a:t> est un droit exclusif donné à un auteur (ou son représentant ou le cessionnaire des droits) sur une œuvre artistique, littéraire, ou musicale. Ça lui donne le droit, par exemple, de produire ou reproduire la totalité ou une partie importante de l’œuvre. Ça lui donne aussi d’autres droits, comme le droit de percevoir des redevances, </a:t>
            </a:r>
            <a:r>
              <a:rPr lang="fr-CA" sz="1800" dirty="0">
                <a:effectLst/>
                <a:latin typeface="Segoe UI" panose="020B0502040204020203" pitchFamily="34" charset="0"/>
              </a:rPr>
              <a:t>c'est-à-dire de recevoir de l'argent en raison de la reproduction de l'œuvre</a:t>
            </a:r>
            <a:r>
              <a:rPr lang="fr-CA" dirty="0"/>
              <a:t>.</a:t>
            </a:r>
          </a:p>
          <a:p>
            <a:pPr marL="0" indent="0">
              <a:buFont typeface="Wingdings,Sans-Serif"/>
              <a:buNone/>
            </a:pPr>
            <a:endParaRPr lang="fr-FR" dirty="0"/>
          </a:p>
          <a:p>
            <a:pPr marL="171450" indent="-171450">
              <a:buFont typeface="Wingdings,Sans-Serif"/>
              <a:buChar char="q"/>
            </a:pPr>
            <a:r>
              <a:rPr lang="fr-CA" dirty="0"/>
              <a:t>Une œuvre peut être une peinture, un dessin, une sculpture, ou une composition musicale. Elle peut aussi être un bâtiment, un édifice et tout modèle ou maquette du bâtiment ou de l’édifice. </a:t>
            </a:r>
          </a:p>
          <a:p>
            <a:pPr marL="0" indent="0">
              <a:buFont typeface="Wingdings,Sans-Serif"/>
              <a:buNone/>
            </a:pPr>
            <a:endParaRPr lang="fr-FR" dirty="0"/>
          </a:p>
          <a:p>
            <a:pPr marL="171450" indent="-171450">
              <a:buFont typeface="Wingdings,Sans-Serif"/>
              <a:buChar char="q"/>
            </a:pPr>
            <a:r>
              <a:rPr lang="fr-CA" dirty="0"/>
              <a:t>Le droit d’auteur dure toute la vie de l’auteur et se continue 70 ans après son décès. Ça veut dire que si vous créez une œuvre aujourd’hui, elle sera protégée toute votre vie + 70 ans. </a:t>
            </a:r>
            <a:endParaRPr lang="fr-CA" dirty="0">
              <a:cs typeface="Calibri"/>
            </a:endParaRPr>
          </a:p>
          <a:p>
            <a:pPr marL="0" indent="0">
              <a:buFont typeface="Wingdings,Sans-Serif"/>
              <a:buNone/>
            </a:pPr>
            <a:endParaRPr lang="fr-FR" dirty="0"/>
          </a:p>
          <a:p>
            <a:pPr marL="171450" indent="-171450">
              <a:buFont typeface="Wingdings,Sans-Serif"/>
              <a:buChar char="q"/>
            </a:pPr>
            <a:r>
              <a:rPr lang="fr-CA" dirty="0"/>
              <a:t>Vous n’êtes pas obligé d’enregistrer votre œuvre, mais l’enregistrement améliore la protection. </a:t>
            </a:r>
            <a:endParaRPr lang="fr-FR" dirty="0"/>
          </a:p>
          <a:p>
            <a:pPr marL="171450" indent="-171450">
              <a:buFont typeface="Wingdings,Sans-Serif"/>
              <a:buChar char="q"/>
            </a:pPr>
            <a:endParaRPr lang="fr-FR" dirty="0"/>
          </a:p>
          <a:p>
            <a:pPr marL="171450" indent="-171450">
              <a:buFont typeface="Wingdings,Sans-Serif"/>
              <a:buChar char="q"/>
            </a:pPr>
            <a:r>
              <a:rPr lang="fr-CA" dirty="0"/>
              <a:t>Une</a:t>
            </a:r>
            <a:r>
              <a:rPr lang="fr-CA" b="1" dirty="0"/>
              <a:t> marque de commerce</a:t>
            </a:r>
            <a:r>
              <a:rPr lang="fr-CA" dirty="0"/>
              <a:t> peut être des mots, phrases, dessins, chiffres (ou une combinaison de ces éléments) utilisés par une personne (physique ou morale) et qui servent principalement à distinguer ses produits ou services de ceux de ses concurrents. </a:t>
            </a:r>
          </a:p>
          <a:p>
            <a:pPr marL="171450" indent="-171450">
              <a:buFont typeface="Wingdings,Sans-Serif"/>
              <a:buChar char="q"/>
            </a:pPr>
            <a:endParaRPr lang="fr-FR" dirty="0"/>
          </a:p>
          <a:p>
            <a:pPr marL="171450" indent="-171450">
              <a:buFont typeface="Wingdings,Sans-Serif"/>
              <a:buChar char="q"/>
            </a:pPr>
            <a:r>
              <a:rPr lang="fr-CA" dirty="0"/>
              <a:t>On peut penser à Apple avec sa pomme, le </a:t>
            </a:r>
            <a:r>
              <a:rPr lang="fr-CA" i="1" dirty="0" err="1"/>
              <a:t>swoosh</a:t>
            </a:r>
            <a:r>
              <a:rPr lang="fr-CA" dirty="0"/>
              <a:t> de Nike, etc. Vous n’êtes pas obligé d’enregistrer une marque de commerce, mais l’enregistrement comporte des avantages. Il accorde au propriétaire de la marque de commerce le droit exclusif de l’utiliser, à travers le Canada, en lien avec les produits ou les services qu’il a déclarés lorsqu’il a enregistré la marque.</a:t>
            </a:r>
            <a:endParaRPr lang="fr-FR" dirty="0"/>
          </a:p>
          <a:p>
            <a:pPr marL="171450" indent="-171450">
              <a:buFont typeface="Wingdings,Sans-Serif"/>
              <a:buChar char="q"/>
            </a:pPr>
            <a:endParaRPr lang="fr-FR" dirty="0"/>
          </a:p>
          <a:p>
            <a:pPr marL="171450" indent="-171450">
              <a:buFont typeface="Wingdings,Sans-Serif"/>
              <a:buChar char="q"/>
            </a:pPr>
            <a:r>
              <a:rPr lang="fr-CA" dirty="0"/>
              <a:t>Le </a:t>
            </a:r>
            <a:r>
              <a:rPr lang="fr-CA" b="1" dirty="0"/>
              <a:t>brevet</a:t>
            </a:r>
            <a:r>
              <a:rPr lang="fr-CA" dirty="0"/>
              <a:t> protège une invention (une réalisation, un procédé, une machine, une fabrication ou composition de matières) et donne le monopole à la personne pour l’exploiter, la commercialiser. L’invention doit être nouvelle, utile et inventive. Par exemple : un médicament, le vaccin contre la COVID-19, etc.</a:t>
            </a:r>
            <a:endParaRPr lang="fr-FR" dirty="0"/>
          </a:p>
          <a:p>
            <a:pPr marL="171450" indent="-171450">
              <a:buFont typeface="Wingdings,Sans-Serif"/>
              <a:buChar char="q"/>
            </a:pPr>
            <a:r>
              <a:rPr lang="fr-CA" dirty="0"/>
              <a:t>Vous êtes obligé d’enregistrer votre invention avec le gouvernement pour obtenir un brevet et protéger votre invention.</a:t>
            </a:r>
            <a:endParaRPr lang="fr-FR" dirty="0"/>
          </a:p>
          <a:p>
            <a:pPr marL="171450" indent="-171450">
              <a:buFont typeface="Wingdings,Sans-Serif"/>
              <a:buChar char="q"/>
            </a:pPr>
            <a:r>
              <a:rPr lang="fr-CA" dirty="0"/>
              <a:t>Un brevet protège l’invention pendant environ 20 ans. </a:t>
            </a:r>
            <a:endParaRPr lang="fr-FR" dirty="0"/>
          </a:p>
          <a:p>
            <a:pPr marL="171450" indent="-171450">
              <a:buFont typeface="Wingdings,Sans-Serif"/>
              <a:buChar char="q"/>
            </a:pPr>
            <a:endParaRPr lang="fr-FR" dirty="0"/>
          </a:p>
          <a:p>
            <a:pPr marL="171450" indent="-171450">
              <a:buFont typeface="Wingdings,Sans-Serif"/>
              <a:buChar char="q"/>
            </a:pPr>
            <a:r>
              <a:rPr lang="fr-CA" dirty="0"/>
              <a:t>Un</a:t>
            </a:r>
            <a:r>
              <a:rPr lang="fr-CA" b="1" dirty="0"/>
              <a:t> dessin industriel </a:t>
            </a:r>
            <a:r>
              <a:rPr lang="fr-CA" dirty="0"/>
              <a:t>protège les caractéristiques visuelles (ex. : la forme, la configuration, le motif, les éléments décoratifs) d’un produit fini/manufacturé. On peut par exemple penser à la forme d’une bouteille de Coca-Cola. Vous êtes obligé d’enregistrer votre dessin avec le gouvernement pour qu’il soit protégé. La protection sur le dessin industriel dure 10 ans à compter de la date d’enregistrement. </a:t>
            </a:r>
            <a:endParaRPr lang="fr-FR" dirty="0">
              <a:cs typeface="Calibri" panose="020F0502020204030204"/>
            </a:endParaRPr>
          </a:p>
          <a:p>
            <a:endParaRPr lang="en-US" dirty="0"/>
          </a:p>
          <a:p>
            <a:endParaRPr lang="en-US" b="1" dirty="0"/>
          </a:p>
          <a:p>
            <a:r>
              <a:rPr lang="en-US" b="1" dirty="0"/>
              <a:t>SOURCES</a:t>
            </a:r>
          </a:p>
          <a:p>
            <a:endParaRPr lang="en-US" dirty="0"/>
          </a:p>
          <a:p>
            <a:r>
              <a:rPr lang="fr-CA" b="1" dirty="0"/>
              <a:t>Droit d’auteur</a:t>
            </a:r>
            <a:endParaRPr lang="fr-FR" dirty="0"/>
          </a:p>
          <a:p>
            <a:r>
              <a:rPr lang="fr-CA"/>
              <a:t>Loi sur le droit d’auteur, LRC 1985, c C-42, arts 2 « œuvre architecturale », « œuvre artistique », « œuvre musicale » et « toute œuvre littéraire, dramatique, musicale ou artistique originale », 3 et 6.</a:t>
            </a:r>
            <a:endParaRPr lang="fr-FR"/>
          </a:p>
          <a:p>
            <a:r>
              <a:rPr lang="fr-CA" dirty="0"/>
              <a:t>Hubert Reid avec la collaboration de Simon Reid, </a:t>
            </a:r>
            <a:r>
              <a:rPr lang="fr-CA" i="1" dirty="0"/>
              <a:t>Dictionnaire de droit québécois et canadien</a:t>
            </a:r>
            <a:r>
              <a:rPr lang="fr-CA" dirty="0"/>
              <a:t>, Montréal, Wilson &amp; Lafleur 2016 </a:t>
            </a:r>
            <a:r>
              <a:rPr lang="fr-CA" dirty="0" err="1"/>
              <a:t>sub</a:t>
            </a:r>
            <a:r>
              <a:rPr lang="fr-CA" dirty="0"/>
              <a:t> verso « Auteur (droit d')» </a:t>
            </a:r>
          </a:p>
          <a:p>
            <a:endParaRPr lang="fr-FR" dirty="0"/>
          </a:p>
          <a:p>
            <a:r>
              <a:rPr lang="fr-CA" b="1" dirty="0"/>
              <a:t>Marques de commerce</a:t>
            </a:r>
            <a:endParaRPr lang="fr-FR" dirty="0"/>
          </a:p>
          <a:p>
            <a:r>
              <a:rPr lang="fr-CA" i="1" dirty="0"/>
              <a:t>Loi sur les marques de commerce, </a:t>
            </a:r>
            <a:r>
              <a:rPr lang="fr-CA" dirty="0"/>
              <a:t>LRC 1985, c T-13, art 2 « marque de commerce » a).</a:t>
            </a:r>
            <a:endParaRPr lang="fr-FR" dirty="0"/>
          </a:p>
          <a:p>
            <a:r>
              <a:rPr lang="fr-CA" dirty="0"/>
              <a:t>Hubert Reid avec la collaboration de Simon Reid, </a:t>
            </a:r>
            <a:r>
              <a:rPr lang="fr-CA" i="1" dirty="0"/>
              <a:t>Dictionnaire de droit québécois et canadien</a:t>
            </a:r>
            <a:r>
              <a:rPr lang="fr-CA" dirty="0"/>
              <a:t>, Montréal, Wilson &amp; Lafleur 2016 </a:t>
            </a:r>
            <a:r>
              <a:rPr lang="fr-CA" dirty="0" err="1"/>
              <a:t>sub</a:t>
            </a:r>
            <a:r>
              <a:rPr lang="fr-CA" dirty="0"/>
              <a:t> verso « Marque de commerce » </a:t>
            </a:r>
          </a:p>
          <a:p>
            <a:endParaRPr lang="fr-FR" dirty="0"/>
          </a:p>
          <a:p>
            <a:r>
              <a:rPr lang="fr-CA" b="1" dirty="0"/>
              <a:t>Brevet</a:t>
            </a:r>
            <a:endParaRPr lang="fr-FR" dirty="0"/>
          </a:p>
          <a:p>
            <a:r>
              <a:rPr lang="fr-CA" i="1" dirty="0"/>
              <a:t>Loi sur les brevets</a:t>
            </a:r>
            <a:r>
              <a:rPr lang="fr-CA" dirty="0"/>
              <a:t>, LRC (1985), c P-4, arts 2, « brevet », 43 et 44.</a:t>
            </a:r>
            <a:endParaRPr lang="fr-FR" dirty="0"/>
          </a:p>
          <a:p>
            <a:r>
              <a:rPr lang="fr-CA" dirty="0"/>
              <a:t>Hubert Reid avec la collaboration de Simon Reid, </a:t>
            </a:r>
            <a:r>
              <a:rPr lang="fr-CA" i="1" dirty="0"/>
              <a:t>Dictionnaire de droit québécois et canadien</a:t>
            </a:r>
            <a:r>
              <a:rPr lang="fr-CA" dirty="0"/>
              <a:t>, Montréal, Wilson &amp; Lafleur 2016 </a:t>
            </a:r>
            <a:r>
              <a:rPr lang="fr-CA" dirty="0" err="1"/>
              <a:t>sub</a:t>
            </a:r>
            <a:r>
              <a:rPr lang="fr-CA" dirty="0"/>
              <a:t> verso « Brevet » </a:t>
            </a:r>
          </a:p>
          <a:p>
            <a:endParaRPr lang="fr-FR" dirty="0"/>
          </a:p>
          <a:p>
            <a:r>
              <a:rPr lang="fr-CA" b="1" dirty="0"/>
              <a:t>Dessins industriels</a:t>
            </a:r>
            <a:endParaRPr lang="fr-FR" dirty="0"/>
          </a:p>
          <a:p>
            <a:r>
              <a:rPr lang="fr-CA" i="1" dirty="0"/>
              <a:t>Loi sur les dessins industriels, </a:t>
            </a:r>
            <a:r>
              <a:rPr lang="fr-CA" dirty="0"/>
              <a:t>LRC (1985), c I-9, arts 2, 3, 9, 10 11 et 12.</a:t>
            </a:r>
            <a:endParaRPr lang="fr-FR" dirty="0"/>
          </a:p>
          <a:p>
            <a:endParaRPr lang="en-US"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4</a:t>
            </a:fld>
            <a:endParaRPr lang="fr-FR"/>
          </a:p>
        </p:txBody>
      </p:sp>
    </p:spTree>
    <p:extLst>
      <p:ext uri="{BB962C8B-B14F-4D97-AF65-F5344CB8AC3E}">
        <p14:creationId xmlns:p14="http://schemas.microsoft.com/office/powerpoint/2010/main" val="787136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98AEB27-C4AC-4F53-BE86-B5CD0A89D120}" type="slidenum">
              <a:rPr lang="fr-CA" smtClean="0"/>
              <a:t>5</a:t>
            </a:fld>
            <a:endParaRPr lang="fr-CA"/>
          </a:p>
        </p:txBody>
      </p:sp>
    </p:spTree>
    <p:extLst>
      <p:ext uri="{BB962C8B-B14F-4D97-AF65-F5344CB8AC3E}">
        <p14:creationId xmlns:p14="http://schemas.microsoft.com/office/powerpoint/2010/main" val="386845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cs typeface="Calibri"/>
              </a:rPr>
              <a:t>Lors de la </a:t>
            </a:r>
            <a:r>
              <a:rPr lang="en-US" b="1" dirty="0" err="1">
                <a:cs typeface="Calibri"/>
              </a:rPr>
              <a:t>présentation</a:t>
            </a:r>
            <a:r>
              <a:rPr lang="en-US" b="1" dirty="0">
                <a:cs typeface="Calibri"/>
              </a:rPr>
              <a:t> de </a:t>
            </a:r>
            <a:r>
              <a:rPr lang="en-US" b="1" dirty="0" err="1">
                <a:cs typeface="Calibri"/>
              </a:rPr>
              <a:t>cette</a:t>
            </a:r>
            <a:r>
              <a:rPr lang="en-US" b="1" dirty="0">
                <a:cs typeface="Calibri"/>
              </a:rPr>
              <a:t> diapositive et des 4 </a:t>
            </a:r>
            <a:r>
              <a:rPr lang="en-US" b="1" dirty="0" err="1">
                <a:cs typeface="Calibri"/>
              </a:rPr>
              <a:t>suivantes</a:t>
            </a:r>
            <a:r>
              <a:rPr lang="en-US" b="1" dirty="0">
                <a:cs typeface="Calibri"/>
              </a:rPr>
              <a:t>, les </a:t>
            </a:r>
            <a:r>
              <a:rPr lang="en-US" b="1" dirty="0" err="1">
                <a:cs typeface="Calibri"/>
              </a:rPr>
              <a:t>élèves</a:t>
            </a:r>
            <a:r>
              <a:rPr lang="en-US" b="1" dirty="0">
                <a:cs typeface="Calibri"/>
              </a:rPr>
              <a:t> </a:t>
            </a:r>
            <a:r>
              <a:rPr lang="en-US" b="1" dirty="0" err="1">
                <a:cs typeface="Calibri"/>
              </a:rPr>
              <a:t>répondent</a:t>
            </a:r>
            <a:r>
              <a:rPr lang="en-US" b="1" dirty="0">
                <a:cs typeface="Calibri"/>
              </a:rPr>
              <a:t> à la question n</a:t>
            </a:r>
            <a:r>
              <a:rPr lang="en-US" b="1" baseline="30000" dirty="0">
                <a:cs typeface="Calibri"/>
              </a:rPr>
              <a:t>o</a:t>
            </a:r>
            <a:r>
              <a:rPr lang="en-US" b="1" dirty="0">
                <a:cs typeface="Calibri"/>
              </a:rPr>
              <a:t> 2 du guide de </a:t>
            </a:r>
            <a:r>
              <a:rPr lang="en-US" b="1" dirty="0" err="1">
                <a:cs typeface="Calibri"/>
              </a:rPr>
              <a:t>l’élève</a:t>
            </a:r>
            <a:r>
              <a:rPr lang="en-US" b="1" dirty="0">
                <a:cs typeface="Calibri"/>
              </a:rPr>
              <a:t>.</a:t>
            </a:r>
          </a:p>
          <a:p>
            <a:endParaRPr lang="en-US" dirty="0">
              <a:cs typeface="Calibri"/>
            </a:endParaRPr>
          </a:p>
          <a:p>
            <a:r>
              <a:rPr lang="en-US" b="1" dirty="0" err="1">
                <a:cs typeface="Calibri"/>
              </a:rPr>
              <a:t>Réponse</a:t>
            </a:r>
            <a:r>
              <a:rPr lang="en-US" dirty="0">
                <a:cs typeface="Calibri"/>
              </a:rPr>
              <a:t> </a:t>
            </a:r>
            <a:r>
              <a:rPr lang="en-US" b="1" dirty="0">
                <a:cs typeface="Calibri"/>
              </a:rPr>
              <a:t>: </a:t>
            </a:r>
            <a:r>
              <a:rPr lang="en-US" dirty="0">
                <a:cs typeface="Calibri"/>
              </a:rPr>
              <a:t>Brevet</a:t>
            </a:r>
          </a:p>
          <a:p>
            <a:endParaRPr lang="fr-CA" noProof="0" dirty="0">
              <a:cs typeface="Calibri"/>
            </a:endParaRPr>
          </a:p>
          <a:p>
            <a:pPr marL="171450" indent="-171450">
              <a:buFont typeface="Wingdings" panose="05000000000000000000" pitchFamily="2" charset="2"/>
              <a:buChar char="q"/>
            </a:pPr>
            <a:r>
              <a:rPr lang="fr-CA" noProof="0" dirty="0">
                <a:cs typeface="Calibri"/>
              </a:rPr>
              <a:t>Ça s’apprête plus à un brevet</a:t>
            </a:r>
          </a:p>
          <a:p>
            <a:pPr marL="171450" indent="-171450">
              <a:buFont typeface="Wingdings" panose="05000000000000000000" pitchFamily="2" charset="2"/>
              <a:buChar char="q"/>
            </a:pPr>
            <a:r>
              <a:rPr lang="fr-CA" noProof="0" dirty="0">
                <a:cs typeface="Calibri"/>
              </a:rPr>
              <a:t>Toutefois, pour que le </a:t>
            </a:r>
            <a:r>
              <a:rPr lang="fr-CA" dirty="0">
                <a:cs typeface="Calibri"/>
              </a:rPr>
              <a:t>procédé</a:t>
            </a:r>
            <a:r>
              <a:rPr lang="fr-CA" noProof="0" dirty="0">
                <a:cs typeface="Calibri"/>
              </a:rPr>
              <a:t> soit breveté, l’invention doit remplir certains critères :</a:t>
            </a:r>
          </a:p>
          <a:p>
            <a:pPr marL="628650" lvl="1" indent="-171450">
              <a:buFont typeface="Courier New" panose="02070309020205020404" pitchFamily="49" charset="0"/>
              <a:buChar char="o"/>
            </a:pPr>
            <a:r>
              <a:rPr lang="fr-FR" b="0" dirty="0">
                <a:cs typeface="Calibri"/>
              </a:rPr>
              <a:t>Elle doit être nouvelle (première au monde et pas connue);</a:t>
            </a:r>
          </a:p>
          <a:p>
            <a:pPr marL="628650" lvl="1" indent="-171450">
              <a:buFont typeface="Courier New" panose="02070309020205020404" pitchFamily="49" charset="0"/>
              <a:buChar char="o"/>
            </a:pPr>
            <a:r>
              <a:rPr lang="fr-FR" b="0" dirty="0">
                <a:cs typeface="Calibri"/>
              </a:rPr>
              <a:t>Elle doit être utile;</a:t>
            </a:r>
          </a:p>
          <a:p>
            <a:pPr marL="628650" lvl="1" indent="-171450">
              <a:buFont typeface="Courier New" panose="02070309020205020404" pitchFamily="49" charset="0"/>
              <a:buChar char="o"/>
            </a:pPr>
            <a:r>
              <a:rPr lang="fr-FR" b="0" dirty="0">
                <a:cs typeface="Calibri"/>
              </a:rPr>
              <a:t>Elle doit être inventive (l’invention doit donc constituer un apport inventif, c’est-à-dire qu’elle n'est pas évidente pour une personne qui a les connaissances de base et qui travaille dans le domaine de l’invention).</a:t>
            </a:r>
            <a:endParaRPr lang="en-US" b="0" dirty="0">
              <a:cs typeface="Calibri"/>
            </a:endParaRPr>
          </a:p>
          <a:p>
            <a:endParaRPr lang="en-US" dirty="0">
              <a:cs typeface="Calibri"/>
            </a:endParaRPr>
          </a:p>
          <a:p>
            <a:endParaRPr lang="en-US" dirty="0">
              <a:cs typeface="Calibri"/>
            </a:endParaRPr>
          </a:p>
          <a:p>
            <a:r>
              <a:rPr lang="en-US" b="1" dirty="0">
                <a:cs typeface="Calibri"/>
              </a:rPr>
              <a:t>SOURCES</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Loi sur les brevets</a:t>
            </a:r>
            <a:r>
              <a:rPr lang="fr-CA" dirty="0"/>
              <a:t>, LRC (1985), c P-4, arts 2, « invention  », 27 et 28.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noProof="0" dirty="0">
                <a:cs typeface="Calibri"/>
              </a:rPr>
              <a:t>« </a:t>
            </a:r>
            <a:r>
              <a:rPr lang="fr-FR" sz="1200" dirty="0">
                <a:effectLst/>
                <a:latin typeface="Calibri" panose="020F0502020204030204" pitchFamily="34" charset="0"/>
                <a:ea typeface="Calibri" panose="020F0502020204030204" pitchFamily="34" charset="0"/>
                <a:cs typeface="Times New Roman" panose="02020603050405020304" pitchFamily="18" charset="0"/>
              </a:rPr>
              <a:t>Procédé de fabrication d'un composite à matrice céramique</a:t>
            </a:r>
            <a:r>
              <a:rPr lang="fr-CA" sz="1200" i="0" dirty="0">
                <a:effectLst/>
                <a:latin typeface="Calibri" panose="020F0502020204030204" pitchFamily="34" charset="0"/>
                <a:ea typeface="Calibri" panose="020F0502020204030204" pitchFamily="34" charset="0"/>
                <a:cs typeface="Times New Roman" panose="02020603050405020304" pitchFamily="18" charset="0"/>
              </a:rPr>
              <a:t> » </a:t>
            </a:r>
            <a:r>
              <a:rPr lang="fr-FR" sz="1000" i="0" noProof="0" dirty="0">
                <a:cs typeface="Calibri"/>
              </a:rPr>
              <a:t>Can Brevet </a:t>
            </a:r>
            <a:r>
              <a:rPr lang="fr-FR" sz="1200" dirty="0">
                <a:effectLst/>
                <a:latin typeface="Calibri" panose="020F0502020204030204" pitchFamily="34" charset="0"/>
                <a:ea typeface="Calibri" panose="020F0502020204030204" pitchFamily="34" charset="0"/>
                <a:cs typeface="Times New Roman" panose="02020603050405020304" pitchFamily="18" charset="0"/>
              </a:rPr>
              <a:t>n</a:t>
            </a:r>
            <a:r>
              <a:rPr lang="fr-FR" sz="1200" dirty="0">
                <a:effectLst/>
                <a:latin typeface="Calibri" panose="020F0502020204030204" pitchFamily="34" charset="0"/>
                <a:ea typeface="Calibri" panose="020F0502020204030204" pitchFamily="34" charset="0"/>
              </a:rPr>
              <a:t>° 2828027, PCT Brevet n° PCT/EP2012/050979  (23 janvier 2012).</a:t>
            </a:r>
            <a:endParaRPr lang="fr-FR" i="0" noProof="0" dirty="0">
              <a:cs typeface="Calibri"/>
            </a:endParaRPr>
          </a:p>
          <a:p>
            <a:r>
              <a:rPr lang="fr-FR" i="0" noProof="0" dirty="0">
                <a:cs typeface="Calibri"/>
              </a:rPr>
              <a:t>« Procédé de préparation d'une céramique frittée, céramique ainsi obtenue et bougie d'allumage la comportant », Can Brevet </a:t>
            </a:r>
            <a:r>
              <a:rPr lang="fr-FR" sz="1800" dirty="0">
                <a:effectLst/>
                <a:latin typeface="Calibri" panose="020F0502020204030204" pitchFamily="34" charset="0"/>
                <a:ea typeface="Calibri" panose="020F0502020204030204" pitchFamily="34" charset="0"/>
                <a:cs typeface="Times New Roman" panose="02020603050405020304" pitchFamily="18" charset="0"/>
              </a:rPr>
              <a:t>n</a:t>
            </a:r>
            <a:r>
              <a:rPr lang="fr-FR" sz="1800" dirty="0">
                <a:effectLst/>
                <a:latin typeface="Calibri" panose="020F0502020204030204" pitchFamily="34" charset="0"/>
                <a:ea typeface="Calibri" panose="020F0502020204030204" pitchFamily="34" charset="0"/>
              </a:rPr>
              <a:t>° 2634964 (17 juin 2008).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noProof="0" dirty="0">
                <a:cs typeface="Calibri"/>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Revêtement céramique a faible conductivité thermique et de type barrière thermique, procédé de dépôt d'un tel revêtement céramique, et pièce métallique protégée par ce revêtement céramique » </a:t>
            </a:r>
            <a:r>
              <a:rPr lang="fr-FR" sz="1800" i="0" noProof="0" dirty="0">
                <a:cs typeface="Calibri"/>
              </a:rPr>
              <a:t>Can Brevet </a:t>
            </a:r>
            <a:r>
              <a:rPr lang="fr-FR" sz="2800" dirty="0">
                <a:effectLst/>
                <a:latin typeface="Calibri" panose="020F0502020204030204" pitchFamily="34" charset="0"/>
                <a:ea typeface="Calibri" panose="020F0502020204030204" pitchFamily="34" charset="0"/>
                <a:cs typeface="Times New Roman" panose="02020603050405020304" pitchFamily="18" charset="0"/>
              </a:rPr>
              <a:t>n</a:t>
            </a:r>
            <a:r>
              <a:rPr lang="fr-FR" sz="2800" dirty="0">
                <a:effectLst/>
                <a:latin typeface="Calibri" panose="020F0502020204030204" pitchFamily="34" charset="0"/>
                <a:ea typeface="Calibri" panose="020F0502020204030204" pitchFamily="34" charset="0"/>
              </a:rPr>
              <a:t>° 2273598 (1</a:t>
            </a:r>
            <a:r>
              <a:rPr lang="fr-FR" sz="2800" baseline="30000" dirty="0">
                <a:effectLst/>
                <a:latin typeface="Calibri" panose="020F0502020204030204" pitchFamily="34" charset="0"/>
                <a:ea typeface="Calibri" panose="020F0502020204030204" pitchFamily="34" charset="0"/>
              </a:rPr>
              <a:t>er</a:t>
            </a:r>
            <a:r>
              <a:rPr lang="fr-FR" sz="2800" dirty="0">
                <a:effectLst/>
                <a:latin typeface="Calibri" panose="020F0502020204030204" pitchFamily="34" charset="0"/>
                <a:ea typeface="Calibri" panose="020F0502020204030204" pitchFamily="34" charset="0"/>
              </a:rPr>
              <a:t> juin </a:t>
            </a:r>
            <a:r>
              <a:rPr lang="fr-CA" sz="2800" b="0" i="0" dirty="0">
                <a:solidFill>
                  <a:srgbClr val="333333"/>
                </a:solidFill>
                <a:effectLst/>
                <a:latin typeface="Helvetica" panose="020B0604020202020204" pitchFamily="34" charset="0"/>
              </a:rPr>
              <a:t>1999).</a:t>
            </a:r>
            <a:endParaRPr lang="fr-CA"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cs typeface="Calibri"/>
              </a:rPr>
              <a:t>« Qu'est-ce qu'un brevet? » (28 juin 2021), </a:t>
            </a:r>
            <a:r>
              <a:rPr lang="fr-FR" i="1" noProof="0" dirty="0">
                <a:cs typeface="Calibri"/>
              </a:rPr>
              <a:t>Office de la propriété intellectuelle du Canada</a:t>
            </a:r>
            <a:r>
              <a:rPr lang="fr-FR" i="0" noProof="0" dirty="0">
                <a:cs typeface="Calibri"/>
              </a:rPr>
              <a:t>, en ligne: &lt;https://www.ic.gc.ca/eic/site/cipointernet-internetopic.nsf/fra/wr03716.html&gt;.</a:t>
            </a:r>
          </a:p>
        </p:txBody>
      </p:sp>
      <p:sp>
        <p:nvSpPr>
          <p:cNvPr id="4" name="Espace réservé du numéro de diapositive 3"/>
          <p:cNvSpPr>
            <a:spLocks noGrp="1"/>
          </p:cNvSpPr>
          <p:nvPr>
            <p:ph type="sldNum" sz="quarter" idx="5"/>
          </p:nvPr>
        </p:nvSpPr>
        <p:spPr/>
        <p:txBody>
          <a:bodyPr/>
          <a:lstStyle/>
          <a:p>
            <a:fld id="{F98AEB27-C4AC-4F53-BE86-B5CD0A89D120}" type="slidenum">
              <a:rPr lang="fr-FR"/>
              <a:t>6</a:t>
            </a:fld>
            <a:endParaRPr lang="fr-FR"/>
          </a:p>
        </p:txBody>
      </p:sp>
    </p:spTree>
    <p:extLst>
      <p:ext uri="{BB962C8B-B14F-4D97-AF65-F5344CB8AC3E}">
        <p14:creationId xmlns:p14="http://schemas.microsoft.com/office/powerpoint/2010/main" val="3763576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err="1">
                <a:cs typeface="Calibri"/>
              </a:rPr>
              <a:t>Réponse</a:t>
            </a:r>
            <a:r>
              <a:rPr lang="en-US" dirty="0">
                <a:cs typeface="Calibri"/>
              </a:rPr>
              <a:t> </a:t>
            </a:r>
            <a:r>
              <a:rPr lang="en-US" b="1" dirty="0">
                <a:cs typeface="Calibri"/>
              </a:rPr>
              <a:t>: </a:t>
            </a:r>
            <a:r>
              <a:rPr lang="en-US" dirty="0">
                <a:cs typeface="Calibri"/>
              </a:rPr>
              <a:t>Droit </a:t>
            </a:r>
            <a:r>
              <a:rPr lang="en-US" dirty="0" err="1">
                <a:cs typeface="Calibri"/>
              </a:rPr>
              <a:t>d'auteur</a:t>
            </a:r>
            <a:endParaRPr lang="en-US" dirty="0">
              <a:cs typeface="Calibri"/>
            </a:endParaRPr>
          </a:p>
          <a:p>
            <a:pPr marL="171450" indent="-171450">
              <a:buFont typeface="Wingdings" panose="05000000000000000000" pitchFamily="2" charset="2"/>
              <a:buChar char="q"/>
            </a:pPr>
            <a:endParaRPr lang="en-US" dirty="0">
              <a:cs typeface="Calibri"/>
            </a:endParaRPr>
          </a:p>
          <a:p>
            <a:pPr marL="171450" indent="-171450" algn="l">
              <a:buFont typeface="Wingdings" panose="05000000000000000000" pitchFamily="2" charset="2"/>
              <a:buChar char="q"/>
            </a:pPr>
            <a:r>
              <a:rPr lang="fr-FR" b="0" i="0" dirty="0">
                <a:solidFill>
                  <a:srgbClr val="000000"/>
                </a:solidFill>
                <a:effectLst/>
                <a:latin typeface="-apple-system"/>
              </a:rPr>
              <a:t>La loi</a:t>
            </a:r>
            <a:r>
              <a:rPr lang="fr-FR" b="0" i="1" dirty="0">
                <a:solidFill>
                  <a:srgbClr val="000000"/>
                </a:solidFill>
                <a:effectLst/>
                <a:latin typeface="-apple-system"/>
              </a:rPr>
              <a:t> </a:t>
            </a:r>
            <a:r>
              <a:rPr lang="fr-FR" b="0" i="0" dirty="0">
                <a:solidFill>
                  <a:srgbClr val="000000"/>
                </a:solidFill>
                <a:effectLst/>
                <a:latin typeface="-apple-system"/>
              </a:rPr>
              <a:t>ne protège pas les idées, mais plutôt l’expression des idées. Par exemple, une idée de chanson qui vous trotte dans la tête est une simple idée. Mais si vous en fixez l’expression, par écrit, par enregistrement ou autrement, cette idée peut alors devenir une œuvre protégée par le droit d’auteur (ex. : la chanson de l’artiste ici).</a:t>
            </a:r>
          </a:p>
          <a:p>
            <a:pPr marL="171450" indent="-171450" algn="l">
              <a:buFont typeface="Wingdings" panose="05000000000000000000" pitchFamily="2" charset="2"/>
              <a:buChar char="q"/>
            </a:pPr>
            <a:r>
              <a:rPr lang="fr-FR" b="0" i="0" dirty="0">
                <a:solidFill>
                  <a:srgbClr val="000000"/>
                </a:solidFill>
                <a:effectLst/>
                <a:latin typeface="-apple-system"/>
              </a:rPr>
              <a:t>Mais pour être protégée, une œuvre doit être originale. Cela signifie que l’artiste en est bel et bien la source « à l’origine », et que l’œuvre n’est pas une simple copie d’une autre : l’artiste doit y avoir mis des efforts, du jugement et un minimum de talent.</a:t>
            </a:r>
          </a:p>
          <a:p>
            <a:endParaRPr lang="en-US" dirty="0">
              <a:cs typeface="Calibri"/>
            </a:endParaRPr>
          </a:p>
          <a:p>
            <a:endParaRPr lang="en-US" dirty="0">
              <a:cs typeface="Calibri"/>
            </a:endParaRPr>
          </a:p>
          <a:p>
            <a:r>
              <a:rPr lang="en-US" b="1" dirty="0">
                <a:cs typeface="Calibri"/>
              </a:rPr>
              <a:t>SOURCES</a:t>
            </a:r>
          </a:p>
          <a:p>
            <a:endParaRPr lang="fr-CA" i="1" dirty="0"/>
          </a:p>
          <a:p>
            <a:r>
              <a:rPr lang="fr-CA" i="1" dirty="0"/>
              <a:t>Loi sur le droit d’auteur</a:t>
            </a:r>
            <a:r>
              <a:rPr lang="fr-CA" dirty="0"/>
              <a:t>, LRC 1985, c C-42, arts 2 « œuvre », « œuvre musicale » 3, 5 et 13.</a:t>
            </a:r>
            <a:endParaRPr lang="fr-FR" dirty="0"/>
          </a:p>
          <a:p>
            <a:r>
              <a:rPr lang="fr-CA" i="1" dirty="0"/>
              <a:t>CCH Canadienne Ltée c. Barreau du Haut-Canada</a:t>
            </a:r>
            <a:r>
              <a:rPr lang="fr-CA" dirty="0"/>
              <a:t>, 2004 CSC 13, paras 8 et 16.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solidFill>
                  <a:srgbClr val="212529"/>
                </a:solidFill>
                <a:effectLst/>
                <a:latin typeface="Open Sans" panose="020B0606030504020204" pitchFamily="34" charset="0"/>
              </a:rPr>
              <a:t>Labelle c Brillant</a:t>
            </a:r>
            <a:r>
              <a:rPr lang="fr-FR" b="0" i="0" dirty="0">
                <a:solidFill>
                  <a:srgbClr val="212529"/>
                </a:solidFill>
                <a:effectLst/>
                <a:latin typeface="Open Sans" panose="020B0606030504020204" pitchFamily="34" charset="0"/>
              </a:rPr>
              <a:t>, 2017 QCCQ 12285.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err="1">
                <a:solidFill>
                  <a:srgbClr val="212529"/>
                </a:solidFill>
                <a:effectLst/>
                <a:latin typeface="Open Sans" panose="020B0606030504020204" pitchFamily="34" charset="0"/>
              </a:rPr>
              <a:t>Norac</a:t>
            </a:r>
            <a:r>
              <a:rPr lang="fr-FR" b="0" i="1" dirty="0">
                <a:solidFill>
                  <a:srgbClr val="212529"/>
                </a:solidFill>
                <a:effectLst/>
                <a:latin typeface="Open Sans" panose="020B0606030504020204" pitchFamily="34" charset="0"/>
              </a:rPr>
              <a:t> c Toupin</a:t>
            </a:r>
            <a:r>
              <a:rPr lang="fr-FR" b="0" i="0" dirty="0">
                <a:solidFill>
                  <a:srgbClr val="212529"/>
                </a:solidFill>
                <a:effectLst/>
                <a:latin typeface="Open Sans" panose="020B0606030504020204" pitchFamily="34" charset="0"/>
              </a:rPr>
              <a:t>, 2009 QCCQ 605.</a:t>
            </a:r>
            <a:endParaRPr lang="fr-FR"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7</a:t>
            </a:fld>
            <a:endParaRPr lang="fr-FR"/>
          </a:p>
        </p:txBody>
      </p:sp>
    </p:spTree>
    <p:extLst>
      <p:ext uri="{BB962C8B-B14F-4D97-AF65-F5344CB8AC3E}">
        <p14:creationId xmlns:p14="http://schemas.microsoft.com/office/powerpoint/2010/main" val="4246301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noProof="0" dirty="0">
                <a:cs typeface="Calibri"/>
              </a:rPr>
              <a:t>Réponse : </a:t>
            </a:r>
            <a:r>
              <a:rPr lang="fr-CA" noProof="0" dirty="0">
                <a:cs typeface="Calibri"/>
              </a:rPr>
              <a:t>marques de commerce et droit d’auteur</a:t>
            </a:r>
          </a:p>
          <a:p>
            <a:pPr marL="171450" indent="-171450">
              <a:buFont typeface="Wingdings" panose="05000000000000000000" pitchFamily="2" charset="2"/>
              <a:buChar char="q"/>
            </a:pPr>
            <a:endParaRPr lang="fr-CA" noProof="0" dirty="0">
              <a:cs typeface="Calibri"/>
            </a:endParaRPr>
          </a:p>
          <a:p>
            <a:pPr marL="171450" indent="-171450">
              <a:buFont typeface="Wingdings" panose="05000000000000000000" pitchFamily="2" charset="2"/>
              <a:buChar char="q"/>
            </a:pPr>
            <a:r>
              <a:rPr lang="fr-CA" noProof="0" dirty="0">
                <a:cs typeface="Calibri"/>
              </a:rPr>
              <a:t>Le logo que tu crées peut être une œuvre si elle remplit les critères établis par la loi.</a:t>
            </a:r>
          </a:p>
          <a:p>
            <a:pPr marL="171450" indent="-171450">
              <a:buFont typeface="Wingdings" panose="05000000000000000000" pitchFamily="2" charset="2"/>
              <a:buChar char="q"/>
            </a:pPr>
            <a:r>
              <a:rPr lang="fr-CA" noProof="0" dirty="0">
                <a:cs typeface="Calibri"/>
              </a:rPr>
              <a:t>C’est aussi une question de marque de commerce si, par exemple, tu l’apposes sur tes produits sur tes produits pour te démarquer de ta concurrence.</a:t>
            </a:r>
          </a:p>
          <a:p>
            <a:endParaRPr lang="fr-CA" noProof="0" dirty="0">
              <a:cs typeface="Calibri"/>
            </a:endParaRPr>
          </a:p>
          <a:p>
            <a:r>
              <a:rPr lang="fr-CA" b="1" noProof="0" dirty="0">
                <a:cs typeface="Calibri"/>
              </a:rPr>
              <a:t>SOURCES</a:t>
            </a:r>
          </a:p>
          <a:p>
            <a:pPr>
              <a:defRPr/>
            </a:pPr>
            <a:r>
              <a:rPr lang="fr-CA" b="0" dirty="0">
                <a:effectLst/>
              </a:rPr>
              <a:t>Loi sur le droit d'auteur</a:t>
            </a:r>
            <a:r>
              <a:rPr lang="fr-CA" b="0" i="0" dirty="0">
                <a:effectLst/>
              </a:rPr>
              <a:t>, LRC 1985, c C-42, arts 2, « œuvre </a:t>
            </a:r>
            <a:r>
              <a:rPr lang="fr-CA" dirty="0"/>
              <a:t>artistique </a:t>
            </a:r>
            <a:r>
              <a:rPr lang="fr-CA" b="0" i="0" dirty="0">
                <a:effectLst/>
              </a:rPr>
              <a:t>», 3, 5 et 13.</a:t>
            </a:r>
            <a:endParaRPr lang="fr-FR" dirty="0"/>
          </a:p>
          <a:p>
            <a:pPr>
              <a:defRPr/>
            </a:pPr>
            <a:r>
              <a:rPr lang="fr-CA" dirty="0"/>
              <a:t>Techno-Pieux </a:t>
            </a:r>
            <a:r>
              <a:rPr lang="fr-CA" dirty="0" err="1"/>
              <a:t>Inc</a:t>
            </a:r>
            <a:r>
              <a:rPr lang="fr-CA" dirty="0"/>
              <a:t> v Techno Piles </a:t>
            </a:r>
            <a:r>
              <a:rPr lang="fr-CA" dirty="0" err="1"/>
              <a:t>Inc</a:t>
            </a:r>
            <a:r>
              <a:rPr lang="fr-CA" dirty="0"/>
              <a:t>, 2022 FC 721 (CanLII) aux paras 135 à 138. </a:t>
            </a:r>
            <a:endParaRPr lang="fr-FR">
              <a:cs typeface="Calibri"/>
            </a:endParaRPr>
          </a:p>
          <a:p>
            <a:pPr marL="0" indent="0">
              <a:buFont typeface="Arial" panose="020B0604020202020204" pitchFamily="34" charset="0"/>
              <a:buNone/>
            </a:pPr>
            <a:r>
              <a:rPr lang="fr-CA" i="1" dirty="0"/>
              <a:t>Loi sur les marques de commerce, </a:t>
            </a:r>
            <a:r>
              <a:rPr lang="fr-CA" dirty="0"/>
              <a:t>LRC 1985, c T-13, art 2 « marque de commerce » a), 3, 4, 5.</a:t>
            </a:r>
            <a:endParaRPr lang="fr-FR" dirty="0"/>
          </a:p>
          <a:p>
            <a:endParaRPr lang="fr-CA" noProof="0"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8</a:t>
            </a:fld>
            <a:endParaRPr lang="fr-FR"/>
          </a:p>
        </p:txBody>
      </p:sp>
    </p:spTree>
    <p:extLst>
      <p:ext uri="{BB962C8B-B14F-4D97-AF65-F5344CB8AC3E}">
        <p14:creationId xmlns:p14="http://schemas.microsoft.com/office/powerpoint/2010/main" val="1953435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err="1">
                <a:cs typeface="Calibri"/>
              </a:rPr>
              <a:t>Réponse</a:t>
            </a:r>
            <a:r>
              <a:rPr lang="en-US" b="1" dirty="0">
                <a:cs typeface="Calibri"/>
              </a:rPr>
              <a:t> : </a:t>
            </a:r>
            <a:r>
              <a:rPr lang="en-US" dirty="0">
                <a:cs typeface="Calibri"/>
              </a:rPr>
              <a:t>Droit </a:t>
            </a:r>
            <a:r>
              <a:rPr lang="en-US" dirty="0" err="1">
                <a:cs typeface="Calibri"/>
              </a:rPr>
              <a:t>d’auteur</a:t>
            </a:r>
            <a:endParaRPr lang="en-US" dirty="0">
              <a:cs typeface="Calibri"/>
            </a:endParaRPr>
          </a:p>
          <a:p>
            <a:endParaRPr lang="en-US" dirty="0">
              <a:cs typeface="Calibri"/>
            </a:endParaRPr>
          </a:p>
          <a:p>
            <a:pPr marL="171450" indent="-171450">
              <a:buFont typeface="Wingdings" panose="05000000000000000000" pitchFamily="2" charset="2"/>
              <a:buChar char="q"/>
            </a:pPr>
            <a:r>
              <a:rPr lang="en-US" dirty="0">
                <a:cs typeface="Calibri"/>
              </a:rPr>
              <a:t>Un </a:t>
            </a:r>
            <a:r>
              <a:rPr lang="en-US" dirty="0" err="1">
                <a:cs typeface="Calibri"/>
              </a:rPr>
              <a:t>logiciel</a:t>
            </a:r>
            <a:r>
              <a:rPr lang="en-US" dirty="0">
                <a:cs typeface="Calibri"/>
              </a:rPr>
              <a:t> </a:t>
            </a:r>
            <a:r>
              <a:rPr lang="en-US" dirty="0" err="1">
                <a:cs typeface="Calibri"/>
              </a:rPr>
              <a:t>est</a:t>
            </a:r>
            <a:r>
              <a:rPr lang="en-US" dirty="0">
                <a:cs typeface="Calibri"/>
              </a:rPr>
              <a:t> </a:t>
            </a:r>
            <a:r>
              <a:rPr lang="en-US" dirty="0" err="1">
                <a:cs typeface="Calibri"/>
              </a:rPr>
              <a:t>considéré</a:t>
            </a:r>
            <a:r>
              <a:rPr lang="en-US" dirty="0">
                <a:cs typeface="Calibri"/>
              </a:rPr>
              <a:t> </a:t>
            </a:r>
            <a:r>
              <a:rPr lang="en-US" dirty="0" err="1">
                <a:cs typeface="Calibri"/>
              </a:rPr>
              <a:t>comme</a:t>
            </a:r>
            <a:r>
              <a:rPr lang="en-US" dirty="0">
                <a:cs typeface="Calibri"/>
              </a:rPr>
              <a:t> </a:t>
            </a:r>
            <a:r>
              <a:rPr lang="en-US" dirty="0" err="1">
                <a:cs typeface="Calibri"/>
              </a:rPr>
              <a:t>une</a:t>
            </a:r>
            <a:r>
              <a:rPr lang="en-US" dirty="0">
                <a:cs typeface="Calibri"/>
              </a:rPr>
              <a:t> </a:t>
            </a:r>
            <a:r>
              <a:rPr lang="fr-FR" b="0" i="0" dirty="0" err="1">
                <a:solidFill>
                  <a:srgbClr val="212529"/>
                </a:solidFill>
                <a:effectLst/>
                <a:latin typeface="Open Sans" panose="020B0606030504020204" pitchFamily="34" charset="0"/>
              </a:rPr>
              <a:t>œ</a:t>
            </a:r>
            <a:r>
              <a:rPr lang="en-US" dirty="0" err="1">
                <a:cs typeface="Calibri"/>
              </a:rPr>
              <a:t>uvre</a:t>
            </a:r>
            <a:r>
              <a:rPr lang="en-US" dirty="0">
                <a:cs typeface="Calibri"/>
              </a:rPr>
              <a:t> </a:t>
            </a:r>
            <a:r>
              <a:rPr lang="en-US" dirty="0" err="1">
                <a:cs typeface="Calibri"/>
              </a:rPr>
              <a:t>littéraire</a:t>
            </a:r>
            <a:r>
              <a:rPr lang="en-US" dirty="0">
                <a:cs typeface="Calibri"/>
              </a:rPr>
              <a:t> par la </a:t>
            </a:r>
            <a:r>
              <a:rPr lang="en-US" dirty="0" err="1">
                <a:cs typeface="Calibri"/>
              </a:rPr>
              <a:t>loi</a:t>
            </a:r>
            <a:r>
              <a:rPr lang="en-US" dirty="0">
                <a:cs typeface="Calibri"/>
              </a:rPr>
              <a:t> et </a:t>
            </a:r>
            <a:r>
              <a:rPr lang="en-US" dirty="0" err="1">
                <a:cs typeface="Calibri"/>
              </a:rPr>
              <a:t>est</a:t>
            </a:r>
            <a:r>
              <a:rPr lang="en-US" dirty="0">
                <a:cs typeface="Calibri"/>
              </a:rPr>
              <a:t> protégé par le droit </a:t>
            </a:r>
            <a:r>
              <a:rPr lang="en-US" dirty="0" err="1">
                <a:cs typeface="Calibri"/>
              </a:rPr>
              <a:t>d’auteur</a:t>
            </a:r>
            <a:r>
              <a:rPr lang="en-US" dirty="0">
                <a:cs typeface="Calibri"/>
              </a:rPr>
              <a:t>.</a:t>
            </a:r>
          </a:p>
          <a:p>
            <a:pPr marL="171450" indent="-171450">
              <a:buFont typeface="Wingdings" panose="05000000000000000000" pitchFamily="2" charset="2"/>
              <a:buChar char="q"/>
            </a:pPr>
            <a:r>
              <a:rPr lang="en-US" dirty="0">
                <a:cs typeface="Calibri"/>
              </a:rPr>
              <a:t>Il doit </a:t>
            </a:r>
            <a:r>
              <a:rPr lang="en-US" dirty="0" err="1">
                <a:cs typeface="Calibri"/>
              </a:rPr>
              <a:t>toutefois</a:t>
            </a:r>
            <a:r>
              <a:rPr lang="en-US" dirty="0">
                <a:cs typeface="Calibri"/>
              </a:rPr>
              <a:t> </a:t>
            </a:r>
            <a:r>
              <a:rPr lang="en-US" dirty="0" err="1">
                <a:cs typeface="Calibri"/>
              </a:rPr>
              <a:t>remplir</a:t>
            </a:r>
            <a:r>
              <a:rPr lang="en-US" dirty="0">
                <a:cs typeface="Calibri"/>
              </a:rPr>
              <a:t> les </a:t>
            </a:r>
            <a:r>
              <a:rPr lang="en-US" dirty="0" err="1">
                <a:cs typeface="Calibri"/>
              </a:rPr>
              <a:t>critières</a:t>
            </a:r>
            <a:r>
              <a:rPr lang="en-US" dirty="0">
                <a:cs typeface="Calibri"/>
              </a:rPr>
              <a:t> </a:t>
            </a:r>
            <a:r>
              <a:rPr lang="en-US" dirty="0" err="1">
                <a:cs typeface="Calibri"/>
              </a:rPr>
              <a:t>établis</a:t>
            </a:r>
            <a:r>
              <a:rPr lang="en-US" dirty="0">
                <a:cs typeface="Calibri"/>
              </a:rPr>
              <a:t> par la </a:t>
            </a:r>
            <a:r>
              <a:rPr lang="en-US" dirty="0" err="1">
                <a:cs typeface="Calibri"/>
              </a:rPr>
              <a:t>loi</a:t>
            </a:r>
            <a:r>
              <a:rPr lang="en-US" dirty="0">
                <a:cs typeface="Calibri"/>
              </a:rPr>
              <a:t>.</a:t>
            </a:r>
          </a:p>
          <a:p>
            <a:pPr marL="171450" indent="-171450">
              <a:buFont typeface="Arial" panose="020B0604020202020204" pitchFamily="34" charset="0"/>
              <a:buChar char="•"/>
            </a:pPr>
            <a:endParaRPr lang="en-US" dirty="0">
              <a:cs typeface="Calibri"/>
            </a:endParaRPr>
          </a:p>
          <a:p>
            <a:pPr marL="0" indent="0">
              <a:buFont typeface="Arial" panose="020B0604020202020204" pitchFamily="34" charset="0"/>
              <a:buNone/>
            </a:pPr>
            <a:r>
              <a:rPr lang="en-US" b="1" dirty="0">
                <a:cs typeface="Calibri"/>
              </a:rPr>
              <a:t>SOURCES</a:t>
            </a:r>
          </a:p>
          <a:p>
            <a:pPr marL="0" indent="0">
              <a:buFont typeface="Arial" panose="020B0604020202020204" pitchFamily="34" charset="0"/>
              <a:buNone/>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solidFill>
                  <a:srgbClr val="212529"/>
                </a:solidFill>
                <a:effectLst/>
                <a:latin typeface="Open Sans" panose="020B0606030504020204" pitchFamily="34" charset="0"/>
              </a:rPr>
              <a:t>Loi sur le droit d'auteur</a:t>
            </a:r>
            <a:r>
              <a:rPr lang="fr-FR" b="0" i="0" dirty="0">
                <a:solidFill>
                  <a:srgbClr val="212529"/>
                </a:solidFill>
                <a:effectLst/>
                <a:latin typeface="Open Sans" panose="020B0606030504020204" pitchFamily="34" charset="0"/>
              </a:rPr>
              <a:t>, LRC 1985, c C-42, arts 2, « œuvre littéraire », « programme d’ordinateur », 3, 5 et 13.</a:t>
            </a:r>
            <a:endParaRPr lang="en-US" dirty="0">
              <a:cs typeface="Calibri"/>
            </a:endParaRPr>
          </a:p>
          <a:p>
            <a:pPr algn="l"/>
            <a:r>
              <a:rPr lang="fr-FR" b="0" i="1" dirty="0">
                <a:solidFill>
                  <a:srgbClr val="212529"/>
                </a:solidFill>
                <a:effectLst/>
                <a:latin typeface="Open Sans" panose="020B0606030504020204" pitchFamily="34" charset="0"/>
              </a:rPr>
              <a:t>Druide Informatique </a:t>
            </a:r>
            <a:r>
              <a:rPr lang="fr-FR" b="0" i="1" dirty="0" err="1">
                <a:solidFill>
                  <a:srgbClr val="212529"/>
                </a:solidFill>
                <a:effectLst/>
                <a:latin typeface="Open Sans" panose="020B0606030504020204" pitchFamily="34" charset="0"/>
              </a:rPr>
              <a:t>inc</a:t>
            </a:r>
            <a:r>
              <a:rPr lang="fr-FR" b="0" i="1" dirty="0">
                <a:solidFill>
                  <a:srgbClr val="212529"/>
                </a:solidFill>
                <a:effectLst/>
                <a:latin typeface="Open Sans" panose="020B0606030504020204" pitchFamily="34" charset="0"/>
              </a:rPr>
              <a:t> c Éditions Québec Amérique </a:t>
            </a:r>
            <a:r>
              <a:rPr lang="fr-FR" b="0" i="1" dirty="0" err="1">
                <a:solidFill>
                  <a:srgbClr val="212529"/>
                </a:solidFill>
                <a:effectLst/>
                <a:latin typeface="Open Sans" panose="020B0606030504020204" pitchFamily="34" charset="0"/>
              </a:rPr>
              <a:t>inc</a:t>
            </a:r>
            <a:r>
              <a:rPr lang="fr-FR" b="0" i="0" dirty="0">
                <a:solidFill>
                  <a:srgbClr val="212529"/>
                </a:solidFill>
                <a:effectLst/>
                <a:latin typeface="Open Sans" panose="020B0606030504020204" pitchFamily="34" charset="0"/>
              </a:rPr>
              <a:t>, 2020 QCCA 1197</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i="1" dirty="0">
                <a:solidFill>
                  <a:srgbClr val="212529"/>
                </a:solidFill>
                <a:effectLst/>
                <a:latin typeface="Open Sans" panose="020B0606030504020204" pitchFamily="34" charset="0"/>
              </a:rPr>
              <a:t>Gestion </a:t>
            </a:r>
            <a:r>
              <a:rPr lang="fr-CA" b="0" i="1" dirty="0" err="1">
                <a:solidFill>
                  <a:srgbClr val="212529"/>
                </a:solidFill>
                <a:effectLst/>
                <a:latin typeface="Open Sans" panose="020B0606030504020204" pitchFamily="34" charset="0"/>
              </a:rPr>
              <a:t>Reper</a:t>
            </a:r>
            <a:r>
              <a:rPr lang="fr-CA" b="0" i="1" dirty="0">
                <a:solidFill>
                  <a:srgbClr val="212529"/>
                </a:solidFill>
                <a:effectLst/>
                <a:latin typeface="Open Sans" panose="020B0606030504020204" pitchFamily="34" charset="0"/>
              </a:rPr>
              <a:t> </a:t>
            </a:r>
            <a:r>
              <a:rPr lang="fr-CA" b="0" i="1" dirty="0" err="1">
                <a:solidFill>
                  <a:srgbClr val="212529"/>
                </a:solidFill>
                <a:effectLst/>
                <a:latin typeface="Open Sans" panose="020B0606030504020204" pitchFamily="34" charset="0"/>
              </a:rPr>
              <a:t>inc</a:t>
            </a:r>
            <a:r>
              <a:rPr lang="fr-CA" b="0" i="1" dirty="0">
                <a:solidFill>
                  <a:srgbClr val="212529"/>
                </a:solidFill>
                <a:effectLst/>
                <a:latin typeface="Open Sans" panose="020B0606030504020204" pitchFamily="34" charset="0"/>
              </a:rPr>
              <a:t> c Brassard</a:t>
            </a:r>
            <a:r>
              <a:rPr lang="fr-CA" b="0" i="0" dirty="0">
                <a:solidFill>
                  <a:srgbClr val="212529"/>
                </a:solidFill>
                <a:effectLst/>
                <a:latin typeface="Open Sans" panose="020B0606030504020204" pitchFamily="34" charset="0"/>
              </a:rPr>
              <a:t>, 2013 QCCS 5453, aux para 139-149 (requête en appel refusée: 2014 QCCA 613)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Espace réservé du numéro de diapositive 3"/>
          <p:cNvSpPr>
            <a:spLocks noGrp="1"/>
          </p:cNvSpPr>
          <p:nvPr>
            <p:ph type="sldNum" sz="quarter" idx="5"/>
          </p:nvPr>
        </p:nvSpPr>
        <p:spPr/>
        <p:txBody>
          <a:bodyPr/>
          <a:lstStyle/>
          <a:p>
            <a:fld id="{F98AEB27-C4AC-4F53-BE86-B5CD0A89D120}" type="slidenum">
              <a:rPr lang="fr-FR"/>
              <a:t>9</a:t>
            </a:fld>
            <a:endParaRPr lang="fr-FR"/>
          </a:p>
        </p:txBody>
      </p:sp>
    </p:spTree>
    <p:extLst>
      <p:ext uri="{BB962C8B-B14F-4D97-AF65-F5344CB8AC3E}">
        <p14:creationId xmlns:p14="http://schemas.microsoft.com/office/powerpoint/2010/main" val="3010652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hyperlink" Target="https://www.instagram.com/educaloi/?hl=fr-ca" TargetMode="Externa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youtube.com/c/educaloi/videos" TargetMode="External"/><Relationship Id="rId7" Type="http://schemas.openxmlformats.org/officeDocument/2006/relationships/hyperlink" Target="https://www.instagram.com/educaloi/?hl=fr-ca" TargetMode="External"/><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educaloi.qc.ca/" TargetMode="External"/><Relationship Id="rId9" Type="http://schemas.openxmlformats.org/officeDocument/2006/relationships/hyperlink" Target="http://educationjuridique.c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a:t>Cliquez pour insérer le sous-titre ou la date</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bg1"/>
                </a:solidFill>
              </a:rPr>
              <a:t>Savais-tu </a:t>
            </a:r>
            <a:br>
              <a:rPr lang="fr-CA" sz="6000" b="1">
                <a:solidFill>
                  <a:schemeClr val="bg1"/>
                </a:solidFill>
              </a:rPr>
            </a:br>
            <a:r>
              <a:rPr lang="fr-CA" sz="6000" b="1">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7"/>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8"/>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a:solidFill>
                  <a:srgbClr val="000000"/>
                </a:solidFill>
                <a:effectLst/>
                <a:latin typeface="Calibri" panose="020F0502020204030204" pitchFamily="34" charset="0"/>
              </a:rPr>
              <a:t>Diapo avec logo et site web : Logo + </a:t>
            </a:r>
            <a:r>
              <a:rPr lang="fr-CA" sz="1800" b="0" i="0" u="sng" strike="noStrike">
                <a:solidFill>
                  <a:srgbClr val="0563C1"/>
                </a:solidFill>
                <a:effectLst/>
                <a:latin typeface="Calibri" panose="020F0502020204030204" pitchFamily="34" charset="0"/>
                <a:hlinkClick r:id="rId9"/>
              </a:rPr>
              <a:t>educationjuridique.ca</a:t>
            </a:r>
            <a:endParaRPr lang="fr-CA"/>
          </a:p>
          <a:p>
            <a:pPr algn="ctr"/>
            <a:r>
              <a:rPr lang="fr-CA"/>
              <a:t>https://</a:t>
            </a:r>
            <a:r>
              <a:rPr lang="fr-CA" err="1"/>
              <a:t>www.educationjuridique.ca</a:t>
            </a:r>
            <a:r>
              <a:rPr lang="fr-CA"/>
              <a:t>/</a:t>
            </a:r>
            <a:r>
              <a:rPr lang="fr-CA" err="1"/>
              <a:t>fr</a:t>
            </a:r>
            <a:r>
              <a:rPr lang="fr-CA"/>
              <a:t>/</a:t>
            </a:r>
            <a:br>
              <a:rPr lang="fr-CA"/>
            </a:br>
            <a:endParaRPr lang="fr-CA"/>
          </a:p>
          <a:p>
            <a:pPr algn="ctr"/>
            <a:r>
              <a:rPr lang="fr-CA" b="1">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0">
            <a:extLst>
              <a:ext uri="{96DAC541-7B7A-43D3-8B79-37D633B846F1}">
                <asvg:svgBlip xmlns:asvg="http://schemas.microsoft.com/office/drawing/2016/SVG/main" r:embed="rId31"/>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2.svg"/></Relationships>
</file>

<file path=ppt/slides/_rels/slide15.xml.rels><?xml version="1.0" encoding="UTF-8" standalone="yes"?>
<Relationships xmlns="http://schemas.openxmlformats.org/package/2006/relationships"><Relationship Id="rId3" Type="http://schemas.microsoft.com/office/2018/10/relationships/comments" Target="../comments/modernComment_153_3B25EEA0.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3.tiff"/></Relationships>
</file>

<file path=ppt/slides/_rels/slide16.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loi.qc.ca/capsules/la-lettre-de-mise-en-demeure-quest-ce-que-cest/"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video" Target="https://www.youtube.com/embed/xOwiiU8n_So?start=1&amp;feature=oembed" TargetMode="External"/><Relationship Id="rId4" Type="http://schemas.openxmlformats.org/officeDocument/2006/relationships/image" Target="../media/image3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60.svg"/></Relationships>
</file>

<file path=ppt/slides/_rels/slide29.xml.rels><?xml version="1.0" encoding="UTF-8" standalone="yes"?>
<Relationships xmlns="http://schemas.openxmlformats.org/package/2006/relationships"><Relationship Id="rId3" Type="http://schemas.microsoft.com/office/2018/10/relationships/comments" Target="../comments/modernComment_16A_9CC2DE1A.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c.gc.ca/app/opic-cipo/trdmrks/srch/accueil?lang=fra" TargetMode="External"/><Relationship Id="rId2" Type="http://schemas.openxmlformats.org/officeDocument/2006/relationships/notesSlide" Target="../notesSlides/notesSlide31.xml"/><Relationship Id="rId1" Type="http://schemas.openxmlformats.org/officeDocument/2006/relationships/slideLayout" Target="../slideLayouts/slideLayout21.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youtube.com/watch?v=IO5uxyll1Ag" TargetMode="External"/><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www.youtube.com/watch?v=0fK0aF4-gw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svg"/></Relationships>
</file>

<file path=ppt/slides/_rels/slide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46.png"/><Relationship Id="rId4" Type="http://schemas.openxmlformats.org/officeDocument/2006/relationships/image" Target="../media/image43.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967192" y="2502015"/>
            <a:ext cx="5212080" cy="2377440"/>
          </a:xfrm>
        </p:spPr>
        <p:txBody>
          <a:bodyPr/>
          <a:lstStyle/>
          <a:p>
            <a:r>
              <a:rPr lang="fr-CA">
                <a:solidFill>
                  <a:schemeClr val="accent1"/>
                </a:solidFill>
              </a:rPr>
              <a:t>La propriété intellectuelle </a:t>
            </a:r>
            <a:br>
              <a:rPr lang="fr-CA">
                <a:solidFill>
                  <a:schemeClr val="accent1"/>
                </a:solidFill>
                <a:cs typeface="Arial"/>
              </a:rPr>
            </a:br>
            <a:br>
              <a:rPr lang="fr-CA"/>
            </a:br>
            <a:endParaRPr lang="fr-CA" sz="4400">
              <a:solidFill>
                <a:schemeClr val="tx1">
                  <a:lumMod val="10000"/>
                  <a:lumOff val="90000"/>
                </a:schemeClr>
              </a:solidFill>
              <a:cs typeface="Arial"/>
            </a:endParaRPr>
          </a:p>
        </p:txBody>
      </p:sp>
      <p:pic>
        <p:nvPicPr>
          <p:cNvPr id="3" name="Image 3">
            <a:extLst>
              <a:ext uri="{FF2B5EF4-FFF2-40B4-BE49-F238E27FC236}">
                <a16:creationId xmlns:a16="http://schemas.microsoft.com/office/drawing/2014/main" id="{97EBACC1-A1E6-D454-05DA-0E64C77FEFAE}"/>
              </a:ext>
            </a:extLst>
          </p:cNvPr>
          <p:cNvPicPr>
            <a:picLocks noChangeAspect="1"/>
          </p:cNvPicPr>
          <p:nvPr/>
        </p:nvPicPr>
        <p:blipFill>
          <a:blip r:embed="rId3"/>
          <a:stretch>
            <a:fillRect/>
          </a:stretch>
        </p:blipFill>
        <p:spPr>
          <a:xfrm>
            <a:off x="5698465" y="1315238"/>
            <a:ext cx="5892788" cy="4238308"/>
          </a:xfrm>
          <a:prstGeom prst="rect">
            <a:avLst/>
          </a:prstGeom>
        </p:spPr>
      </p:pic>
    </p:spTree>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73F2481-8012-8671-0FE1-998298382C93}"/>
              </a:ext>
            </a:extLst>
          </p:cNvPr>
          <p:cNvSpPr>
            <a:spLocks noGrp="1"/>
          </p:cNvSpPr>
          <p:nvPr>
            <p:ph type="body" sz="quarter" idx="15"/>
          </p:nvPr>
        </p:nvSpPr>
        <p:spPr>
          <a:xfrm>
            <a:off x="486595" y="379121"/>
            <a:ext cx="5943600" cy="415925"/>
          </a:xfrm>
        </p:spPr>
        <p:txBody>
          <a:bodyPr/>
          <a:lstStyle/>
          <a:p>
            <a:r>
              <a:rPr lang="fr-FR" dirty="0">
                <a:cs typeface="Arial"/>
              </a:rPr>
              <a:t>Qu'en penses-tu?</a:t>
            </a:r>
            <a:endParaRPr lang="fr-FR" dirty="0"/>
          </a:p>
        </p:txBody>
      </p:sp>
      <p:sp>
        <p:nvSpPr>
          <p:cNvPr id="4" name="Espace réservé du texte 3">
            <a:extLst>
              <a:ext uri="{FF2B5EF4-FFF2-40B4-BE49-F238E27FC236}">
                <a16:creationId xmlns:a16="http://schemas.microsoft.com/office/drawing/2014/main" id="{EF89E0F6-1D45-B597-8C5F-8BE1B963F552}"/>
              </a:ext>
            </a:extLst>
          </p:cNvPr>
          <p:cNvSpPr>
            <a:spLocks noGrp="1"/>
          </p:cNvSpPr>
          <p:nvPr>
            <p:ph type="body" sz="quarter" idx="14"/>
          </p:nvPr>
        </p:nvSpPr>
        <p:spPr>
          <a:xfrm>
            <a:off x="355758" y="1265651"/>
            <a:ext cx="7105216" cy="3649850"/>
          </a:xfrm>
        </p:spPr>
        <p:txBody>
          <a:bodyPr vert="horz" lIns="0" tIns="0" rIns="0" bIns="0" rtlCol="0" anchor="t">
            <a:noAutofit/>
          </a:bodyPr>
          <a:lstStyle/>
          <a:p>
            <a:r>
              <a:rPr lang="fr-CA" dirty="0">
                <a:cs typeface="Arial"/>
              </a:rPr>
              <a:t>Tu as une idée de livre, de logo pour ton entreprise de chaussures ou d’une invention qui changerait le monde. </a:t>
            </a:r>
            <a:endParaRPr lang="fr-FR" dirty="0">
              <a:ea typeface="+mn-lt"/>
              <a:cs typeface="+mn-lt"/>
            </a:endParaRPr>
          </a:p>
          <a:p>
            <a:endParaRPr lang="fr-CA" dirty="0">
              <a:ea typeface="+mn-lt"/>
              <a:cs typeface="+mn-lt"/>
            </a:endParaRPr>
          </a:p>
          <a:p>
            <a:r>
              <a:rPr lang="fr-CA" dirty="0">
                <a:cs typeface="Arial"/>
              </a:rPr>
              <a:t>Est-ce que cette idée est protégée par la loi? </a:t>
            </a:r>
            <a:endParaRPr lang="fr-FR" dirty="0"/>
          </a:p>
        </p:txBody>
      </p:sp>
      <p:pic>
        <p:nvPicPr>
          <p:cNvPr id="6" name="Image 5" descr="Une image contenant texte&#10;&#10;Description générée automatiquement">
            <a:extLst>
              <a:ext uri="{FF2B5EF4-FFF2-40B4-BE49-F238E27FC236}">
                <a16:creationId xmlns:a16="http://schemas.microsoft.com/office/drawing/2014/main" id="{CCB54273-4C75-CFC3-417A-0F99008AB89A}"/>
              </a:ext>
            </a:extLst>
          </p:cNvPr>
          <p:cNvPicPr>
            <a:picLocks noChangeAspect="1"/>
          </p:cNvPicPr>
          <p:nvPr/>
        </p:nvPicPr>
        <p:blipFill>
          <a:blip r:embed="rId3"/>
          <a:stretch>
            <a:fillRect/>
          </a:stretch>
        </p:blipFill>
        <p:spPr>
          <a:xfrm>
            <a:off x="1059062" y="4173043"/>
            <a:ext cx="2207025" cy="2678667"/>
          </a:xfrm>
          <a:prstGeom prst="rect">
            <a:avLst/>
          </a:prstGeom>
        </p:spPr>
      </p:pic>
      <p:pic>
        <p:nvPicPr>
          <p:cNvPr id="8" name="Image 6" descr="Une image contenant graphiques vectoriels&#10;&#10;Description générée automatiquement">
            <a:extLst>
              <a:ext uri="{FF2B5EF4-FFF2-40B4-BE49-F238E27FC236}">
                <a16:creationId xmlns:a16="http://schemas.microsoft.com/office/drawing/2014/main" id="{E68D1B64-6F07-FE69-268F-702FE22692CE}"/>
              </a:ext>
            </a:extLst>
          </p:cNvPr>
          <p:cNvPicPr>
            <a:picLocks noChangeAspect="1"/>
          </p:cNvPicPr>
          <p:nvPr/>
        </p:nvPicPr>
        <p:blipFill>
          <a:blip r:embed="rId4"/>
          <a:stretch>
            <a:fillRect/>
          </a:stretch>
        </p:blipFill>
        <p:spPr>
          <a:xfrm>
            <a:off x="4044298" y="4343511"/>
            <a:ext cx="2047928" cy="2501728"/>
          </a:xfrm>
          <a:prstGeom prst="rect">
            <a:avLst/>
          </a:prstGeom>
        </p:spPr>
      </p:pic>
    </p:spTree>
    <p:extLst>
      <p:ext uri="{BB962C8B-B14F-4D97-AF65-F5344CB8AC3E}">
        <p14:creationId xmlns:p14="http://schemas.microsoft.com/office/powerpoint/2010/main" val="265181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20105E-CA98-396E-8117-1ACA15B8AB0C}"/>
              </a:ext>
            </a:extLst>
          </p:cNvPr>
          <p:cNvSpPr>
            <a:spLocks noGrp="1"/>
          </p:cNvSpPr>
          <p:nvPr>
            <p:ph type="title"/>
          </p:nvPr>
        </p:nvSpPr>
        <p:spPr>
          <a:xfrm>
            <a:off x="6389559" y="2114486"/>
            <a:ext cx="5212080" cy="914400"/>
          </a:xfrm>
        </p:spPr>
        <p:txBody>
          <a:bodyPr/>
          <a:lstStyle/>
          <a:p>
            <a:r>
              <a:rPr lang="fr-FR" sz="4800">
                <a:cs typeface="Arial"/>
              </a:rPr>
              <a:t>La loi ne protège généralement pas des idées.</a:t>
            </a:r>
          </a:p>
        </p:txBody>
      </p:sp>
    </p:spTree>
    <p:extLst>
      <p:ext uri="{BB962C8B-B14F-4D97-AF65-F5344CB8AC3E}">
        <p14:creationId xmlns:p14="http://schemas.microsoft.com/office/powerpoint/2010/main" val="355659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1A1EA73-7773-FFFF-A317-9C77D5E241DB}"/>
              </a:ext>
            </a:extLst>
          </p:cNvPr>
          <p:cNvSpPr>
            <a:spLocks noGrp="1"/>
          </p:cNvSpPr>
          <p:nvPr>
            <p:ph type="body" sz="quarter" idx="15"/>
          </p:nvPr>
        </p:nvSpPr>
        <p:spPr/>
        <p:txBody>
          <a:bodyPr/>
          <a:lstStyle/>
          <a:p>
            <a:r>
              <a:rPr lang="fr-FR">
                <a:cs typeface="Arial"/>
              </a:rPr>
              <a:t>Qu'en pensez-vous?</a:t>
            </a:r>
            <a:endParaRPr lang="fr-FR"/>
          </a:p>
        </p:txBody>
      </p:sp>
      <p:sp>
        <p:nvSpPr>
          <p:cNvPr id="4" name="Espace réservé du texte 3">
            <a:extLst>
              <a:ext uri="{FF2B5EF4-FFF2-40B4-BE49-F238E27FC236}">
                <a16:creationId xmlns:a16="http://schemas.microsoft.com/office/drawing/2014/main" id="{1D390439-1778-8CA5-FE5E-E0BB93548259}"/>
              </a:ext>
            </a:extLst>
          </p:cNvPr>
          <p:cNvSpPr>
            <a:spLocks noGrp="1"/>
          </p:cNvSpPr>
          <p:nvPr>
            <p:ph type="body" sz="quarter" idx="14"/>
          </p:nvPr>
        </p:nvSpPr>
        <p:spPr>
          <a:xfrm>
            <a:off x="756615" y="1254856"/>
            <a:ext cx="5943600" cy="4114800"/>
          </a:xfrm>
        </p:spPr>
        <p:txBody>
          <a:bodyPr vert="horz" lIns="0" tIns="0" rIns="0" bIns="0" rtlCol="0" anchor="t">
            <a:noAutofit/>
          </a:bodyPr>
          <a:lstStyle/>
          <a:p>
            <a:r>
              <a:rPr lang="fr-CA" sz="4000" dirty="0">
                <a:cs typeface="Arial"/>
              </a:rPr>
              <a:t>Si tu dessines sur un bout de papier à la maison, est-ce que ce dessin est protégé par la loi?</a:t>
            </a:r>
            <a:endParaRPr lang="fr-FR" sz="3600" dirty="0">
              <a:cs typeface="Arial" panose="020B0604020202020204"/>
            </a:endParaRPr>
          </a:p>
        </p:txBody>
      </p:sp>
      <p:pic>
        <p:nvPicPr>
          <p:cNvPr id="5" name="Image 5">
            <a:extLst>
              <a:ext uri="{FF2B5EF4-FFF2-40B4-BE49-F238E27FC236}">
                <a16:creationId xmlns:a16="http://schemas.microsoft.com/office/drawing/2014/main" id="{5A5C95A1-E6FC-D25D-EEB9-FD519183133E}"/>
              </a:ext>
            </a:extLst>
          </p:cNvPr>
          <p:cNvPicPr>
            <a:picLocks noChangeAspect="1"/>
          </p:cNvPicPr>
          <p:nvPr/>
        </p:nvPicPr>
        <p:blipFill>
          <a:blip r:embed="rId3"/>
          <a:stretch>
            <a:fillRect/>
          </a:stretch>
        </p:blipFill>
        <p:spPr>
          <a:xfrm>
            <a:off x="1115684" y="3814739"/>
            <a:ext cx="4410973" cy="2966635"/>
          </a:xfrm>
          <a:prstGeom prst="rect">
            <a:avLst/>
          </a:prstGeom>
        </p:spPr>
      </p:pic>
    </p:spTree>
    <p:extLst>
      <p:ext uri="{BB962C8B-B14F-4D97-AF65-F5344CB8AC3E}">
        <p14:creationId xmlns:p14="http://schemas.microsoft.com/office/powerpoint/2010/main" val="144479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756A6-AC54-206F-563B-CD29ED3A31A7}"/>
              </a:ext>
            </a:extLst>
          </p:cNvPr>
          <p:cNvSpPr>
            <a:spLocks noGrp="1"/>
          </p:cNvSpPr>
          <p:nvPr>
            <p:ph type="title"/>
          </p:nvPr>
        </p:nvSpPr>
        <p:spPr>
          <a:xfrm>
            <a:off x="5876848" y="1800620"/>
            <a:ext cx="5873438" cy="914400"/>
          </a:xfrm>
        </p:spPr>
        <p:txBody>
          <a:bodyPr/>
          <a:lstStyle/>
          <a:p>
            <a:r>
              <a:rPr lang="fr-CA" dirty="0">
                <a:solidFill>
                  <a:schemeClr val="tx1"/>
                </a:solidFill>
                <a:cs typeface="Arial"/>
              </a:rPr>
              <a:t>L’image que tu dessines sur un support physique peut être protégée si elle remplit certains critères.</a:t>
            </a:r>
            <a:endParaRPr lang="fr-FR" dirty="0">
              <a:solidFill>
                <a:schemeClr val="tx1"/>
              </a:solidFill>
            </a:endParaRPr>
          </a:p>
        </p:txBody>
      </p:sp>
    </p:spTree>
    <p:extLst>
      <p:ext uri="{BB962C8B-B14F-4D97-AF65-F5344CB8AC3E}">
        <p14:creationId xmlns:p14="http://schemas.microsoft.com/office/powerpoint/2010/main" val="312285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BE3F896-92F1-817C-7BCF-87FA55967F46}"/>
              </a:ext>
            </a:extLst>
          </p:cNvPr>
          <p:cNvSpPr>
            <a:spLocks noGrp="1"/>
          </p:cNvSpPr>
          <p:nvPr>
            <p:ph type="body" idx="1"/>
          </p:nvPr>
        </p:nvSpPr>
        <p:spPr>
          <a:xfrm>
            <a:off x="816403" y="1214887"/>
            <a:ext cx="5669280" cy="4572000"/>
          </a:xfrm>
        </p:spPr>
        <p:txBody>
          <a:bodyPr/>
          <a:lstStyle/>
          <a:p>
            <a:pPr algn="ctr"/>
            <a:r>
              <a:rPr lang="fr-FR" dirty="0">
                <a:cs typeface="Arial"/>
              </a:rPr>
              <a:t>À toi de juger!</a:t>
            </a:r>
            <a:endParaRPr lang="fr-FR" dirty="0">
              <a:ea typeface="+mn-lt"/>
              <a:cs typeface="+mn-lt"/>
            </a:endParaRPr>
          </a:p>
          <a:p>
            <a:endParaRPr lang="fr-FR">
              <a:cs typeface="Arial"/>
            </a:endParaRPr>
          </a:p>
        </p:txBody>
      </p:sp>
      <p:pic>
        <p:nvPicPr>
          <p:cNvPr id="4" name="Graphique 4" descr="Enfants avec un remplissage uni">
            <a:extLst>
              <a:ext uri="{FF2B5EF4-FFF2-40B4-BE49-F238E27FC236}">
                <a16:creationId xmlns:a16="http://schemas.microsoft.com/office/drawing/2014/main" id="{C7874395-86E5-A69E-0EA4-461D3AAD6A94}"/>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6978022" y="1410423"/>
            <a:ext cx="4023360" cy="4023360"/>
          </a:xfrm>
        </p:spPr>
      </p:pic>
    </p:spTree>
    <p:extLst>
      <p:ext uri="{BB962C8B-B14F-4D97-AF65-F5344CB8AC3E}">
        <p14:creationId xmlns:p14="http://schemas.microsoft.com/office/powerpoint/2010/main" val="217810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61AB2B8-1265-AA0B-7C76-4FAF249C3140}"/>
              </a:ext>
            </a:extLst>
          </p:cNvPr>
          <p:cNvSpPr>
            <a:spLocks noGrp="1"/>
          </p:cNvSpPr>
          <p:nvPr>
            <p:ph type="body" sz="quarter" idx="14"/>
          </p:nvPr>
        </p:nvSpPr>
        <p:spPr>
          <a:xfrm>
            <a:off x="326250" y="1599912"/>
            <a:ext cx="6279265" cy="4114800"/>
          </a:xfrm>
        </p:spPr>
        <p:txBody>
          <a:bodyPr vert="horz" lIns="0" tIns="0" rIns="0" bIns="0" rtlCol="0" anchor="t">
            <a:noAutofit/>
          </a:bodyPr>
          <a:lstStyle/>
          <a:p>
            <a:pPr>
              <a:lnSpc>
                <a:spcPct val="100000"/>
              </a:lnSpc>
              <a:spcBef>
                <a:spcPts val="0"/>
              </a:spcBef>
            </a:pPr>
            <a:r>
              <a:rPr lang="fr-CA" sz="3200" dirty="0">
                <a:cs typeface="Arial"/>
              </a:rPr>
              <a:t>Ta nouvelle boutique de chaussures </a:t>
            </a:r>
            <a:r>
              <a:rPr lang="fr-CA" sz="3200" dirty="0" err="1">
                <a:cs typeface="Arial"/>
              </a:rPr>
              <a:t>Soulierlala</a:t>
            </a:r>
            <a:r>
              <a:rPr lang="fr-CA" sz="3200" dirty="0">
                <a:cs typeface="Arial"/>
              </a:rPr>
              <a:t> est ouverte depuis peu. Tu commences à être connu partout à Montréal. Un grand journal a même fait un reportage sur toi!</a:t>
            </a:r>
            <a:endParaRPr lang="en-US" sz="3200" dirty="0">
              <a:ea typeface="+mn-lt"/>
              <a:cs typeface="+mn-lt"/>
            </a:endParaRPr>
          </a:p>
          <a:p>
            <a:pPr>
              <a:lnSpc>
                <a:spcPct val="100000"/>
              </a:lnSpc>
              <a:spcBef>
                <a:spcPts val="0"/>
              </a:spcBef>
            </a:pPr>
            <a:endParaRPr lang="fr-CA" dirty="0">
              <a:ea typeface="+mn-lt"/>
              <a:cs typeface="+mn-lt"/>
            </a:endParaRPr>
          </a:p>
          <a:p>
            <a:pPr>
              <a:lnSpc>
                <a:spcPct val="100000"/>
              </a:lnSpc>
              <a:spcBef>
                <a:spcPts val="0"/>
              </a:spcBef>
            </a:pPr>
            <a:r>
              <a:rPr lang="fr-CA" sz="2000" dirty="0">
                <a:cs typeface="Arial"/>
              </a:rPr>
              <a:t>(Suite à la diapositive suivante)</a:t>
            </a:r>
            <a:endParaRPr lang="fr-FR" sz="2000" dirty="0"/>
          </a:p>
        </p:txBody>
      </p:sp>
      <p:sp>
        <p:nvSpPr>
          <p:cNvPr id="5" name="Espace réservé du texte 4">
            <a:extLst>
              <a:ext uri="{FF2B5EF4-FFF2-40B4-BE49-F238E27FC236}">
                <a16:creationId xmlns:a16="http://schemas.microsoft.com/office/drawing/2014/main" id="{319130F7-4680-B4A9-F3EB-07C45986C89C}"/>
              </a:ext>
            </a:extLst>
          </p:cNvPr>
          <p:cNvSpPr>
            <a:spLocks noGrp="1"/>
          </p:cNvSpPr>
          <p:nvPr>
            <p:ph type="body" sz="quarter" idx="15"/>
          </p:nvPr>
        </p:nvSpPr>
        <p:spPr>
          <a:xfrm>
            <a:off x="398138" y="568950"/>
            <a:ext cx="5943600" cy="415925"/>
          </a:xfrm>
        </p:spPr>
        <p:txBody>
          <a:bodyPr/>
          <a:lstStyle/>
          <a:p>
            <a:r>
              <a:rPr lang="fr-FR" sz="2800" dirty="0">
                <a:cs typeface="Arial"/>
              </a:rPr>
              <a:t>Mise en situation n</a:t>
            </a:r>
            <a:r>
              <a:rPr lang="fr-FR" sz="2800" baseline="30000" dirty="0">
                <a:cs typeface="Arial"/>
              </a:rPr>
              <a:t>o</a:t>
            </a:r>
            <a:r>
              <a:rPr lang="fr-FR" sz="2800" dirty="0">
                <a:cs typeface="Arial"/>
              </a:rPr>
              <a:t> 1</a:t>
            </a:r>
          </a:p>
        </p:txBody>
      </p:sp>
      <p:pic>
        <p:nvPicPr>
          <p:cNvPr id="3" name="Image 6">
            <a:extLst>
              <a:ext uri="{FF2B5EF4-FFF2-40B4-BE49-F238E27FC236}">
                <a16:creationId xmlns:a16="http://schemas.microsoft.com/office/drawing/2014/main" id="{71560FD4-565A-F0BC-CD92-D246F3B57D2E}"/>
              </a:ext>
            </a:extLst>
          </p:cNvPr>
          <p:cNvPicPr>
            <a:picLocks noChangeAspect="1"/>
          </p:cNvPicPr>
          <p:nvPr/>
        </p:nvPicPr>
        <p:blipFill>
          <a:blip r:embed="rId4"/>
          <a:stretch>
            <a:fillRect/>
          </a:stretch>
        </p:blipFill>
        <p:spPr>
          <a:xfrm>
            <a:off x="7693665" y="1712852"/>
            <a:ext cx="3407734" cy="3407734"/>
          </a:xfrm>
          <a:prstGeom prst="rect">
            <a:avLst/>
          </a:prstGeom>
        </p:spPr>
      </p:pic>
    </p:spTree>
    <p:extLst>
      <p:ext uri="{BB962C8B-B14F-4D97-AF65-F5344CB8AC3E}">
        <p14:creationId xmlns:p14="http://schemas.microsoft.com/office/powerpoint/2010/main" val="9923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9D67FC6-B46C-5BBE-5D4E-5A416508CB32}"/>
              </a:ext>
            </a:extLst>
          </p:cNvPr>
          <p:cNvSpPr>
            <a:spLocks noGrp="1"/>
          </p:cNvSpPr>
          <p:nvPr>
            <p:ph type="body" sz="quarter" idx="14"/>
          </p:nvPr>
        </p:nvSpPr>
        <p:spPr>
          <a:xfrm>
            <a:off x="5596931" y="767429"/>
            <a:ext cx="6465918" cy="4114800"/>
          </a:xfrm>
        </p:spPr>
        <p:txBody>
          <a:bodyPr vert="horz" lIns="0" tIns="0" rIns="0" bIns="0" rtlCol="0" anchor="t">
            <a:noAutofit/>
          </a:bodyPr>
          <a:lstStyle/>
          <a:p>
            <a:pPr>
              <a:lnSpc>
                <a:spcPct val="100000"/>
              </a:lnSpc>
              <a:spcBef>
                <a:spcPts val="0"/>
              </a:spcBef>
            </a:pPr>
            <a:r>
              <a:rPr lang="fr-CA" dirty="0">
                <a:cs typeface="Arial"/>
              </a:rPr>
              <a:t>Six mois plus tard, Samuel, une connaissance, ouvre une boutique de chaussures qu’il nomme </a:t>
            </a:r>
            <a:r>
              <a:rPr lang="fr-CA" dirty="0" err="1">
                <a:cs typeface="Arial"/>
              </a:rPr>
              <a:t>Shoelala</a:t>
            </a:r>
            <a:r>
              <a:rPr lang="fr-CA" dirty="0">
                <a:cs typeface="Arial"/>
              </a:rPr>
              <a:t>. Celle-ci a un logo presque identique au tien à un coin de rue de ta boutique. </a:t>
            </a:r>
            <a:endParaRPr lang="en-US" dirty="0">
              <a:ea typeface="+mn-lt"/>
              <a:cs typeface="+mn-lt"/>
            </a:endParaRPr>
          </a:p>
          <a:p>
            <a:pPr>
              <a:lnSpc>
                <a:spcPct val="100000"/>
              </a:lnSpc>
              <a:spcBef>
                <a:spcPts val="0"/>
              </a:spcBef>
            </a:pPr>
            <a:endParaRPr lang="fr-CA" dirty="0">
              <a:ea typeface="+mn-lt"/>
              <a:cs typeface="+mn-lt"/>
            </a:endParaRPr>
          </a:p>
          <a:p>
            <a:pPr>
              <a:lnSpc>
                <a:spcPct val="100000"/>
              </a:lnSpc>
              <a:spcBef>
                <a:spcPts val="0"/>
              </a:spcBef>
            </a:pPr>
            <a:r>
              <a:rPr lang="fr-CA" dirty="0">
                <a:cs typeface="Arial"/>
              </a:rPr>
              <a:t>Lorsque tu le confrontes, il dit qu’il peut faire ce qu’il veut. Il dit avoir consulté la Base de données sur les marques de commerce canadiennes et que tu n'as jamais enregistré ton nom d’entreprise et ton logo. Est-ce qu’il a raison?</a:t>
            </a:r>
            <a:endParaRPr lang="fr-FR" dirty="0">
              <a:cs typeface="Arial"/>
            </a:endParaRPr>
          </a:p>
        </p:txBody>
      </p:sp>
      <p:sp>
        <p:nvSpPr>
          <p:cNvPr id="5" name="Espace réservé du texte 4">
            <a:extLst>
              <a:ext uri="{FF2B5EF4-FFF2-40B4-BE49-F238E27FC236}">
                <a16:creationId xmlns:a16="http://schemas.microsoft.com/office/drawing/2014/main" id="{77ED413A-C2C0-914F-EA08-3F6F5F8AE8CA}"/>
              </a:ext>
            </a:extLst>
          </p:cNvPr>
          <p:cNvSpPr>
            <a:spLocks noGrp="1"/>
          </p:cNvSpPr>
          <p:nvPr>
            <p:ph type="body" sz="quarter" idx="15"/>
          </p:nvPr>
        </p:nvSpPr>
        <p:spPr>
          <a:xfrm>
            <a:off x="272422" y="353289"/>
            <a:ext cx="5212080" cy="415925"/>
          </a:xfrm>
        </p:spPr>
        <p:txBody>
          <a:bodyPr/>
          <a:lstStyle/>
          <a:p>
            <a:r>
              <a:rPr lang="fr-FR" sz="2800" dirty="0">
                <a:ea typeface="+mn-lt"/>
                <a:cs typeface="+mn-lt"/>
              </a:rPr>
              <a:t>Mise en situation n</a:t>
            </a:r>
            <a:r>
              <a:rPr lang="fr-FR" sz="2800" baseline="30000" dirty="0">
                <a:ea typeface="+mn-lt"/>
                <a:cs typeface="+mn-lt"/>
              </a:rPr>
              <a:t>o</a:t>
            </a:r>
            <a:r>
              <a:rPr lang="fr-FR" sz="2800" dirty="0">
                <a:ea typeface="+mn-lt"/>
                <a:cs typeface="+mn-lt"/>
              </a:rPr>
              <a:t> 1</a:t>
            </a:r>
            <a:endParaRPr lang="fr-FR" sz="2800" b="0" dirty="0">
              <a:ea typeface="+mn-lt"/>
              <a:cs typeface="+mn-lt"/>
            </a:endParaRPr>
          </a:p>
        </p:txBody>
      </p:sp>
      <p:pic>
        <p:nvPicPr>
          <p:cNvPr id="6" name="Image 6">
            <a:extLst>
              <a:ext uri="{FF2B5EF4-FFF2-40B4-BE49-F238E27FC236}">
                <a16:creationId xmlns:a16="http://schemas.microsoft.com/office/drawing/2014/main" id="{2E480223-9024-14B4-114C-D240D887A38F}"/>
              </a:ext>
            </a:extLst>
          </p:cNvPr>
          <p:cNvPicPr>
            <a:picLocks noChangeAspect="1"/>
          </p:cNvPicPr>
          <p:nvPr/>
        </p:nvPicPr>
        <p:blipFill>
          <a:blip r:embed="rId3"/>
          <a:stretch>
            <a:fillRect/>
          </a:stretch>
        </p:blipFill>
        <p:spPr>
          <a:xfrm>
            <a:off x="644324" y="2057400"/>
            <a:ext cx="3736693" cy="3755984"/>
          </a:xfrm>
          <a:prstGeom prst="rect">
            <a:avLst/>
          </a:prstGeom>
        </p:spPr>
      </p:pic>
    </p:spTree>
    <p:extLst>
      <p:ext uri="{BB962C8B-B14F-4D97-AF65-F5344CB8AC3E}">
        <p14:creationId xmlns:p14="http://schemas.microsoft.com/office/powerpoint/2010/main" val="19367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292C35-2462-8E83-34A5-86DE245EFAFE}"/>
              </a:ext>
            </a:extLst>
          </p:cNvPr>
          <p:cNvSpPr>
            <a:spLocks noGrp="1"/>
          </p:cNvSpPr>
          <p:nvPr>
            <p:ph type="title"/>
          </p:nvPr>
        </p:nvSpPr>
        <p:spPr>
          <a:xfrm>
            <a:off x="5790583" y="1268658"/>
            <a:ext cx="5859061" cy="885646"/>
          </a:xfrm>
        </p:spPr>
        <p:txBody>
          <a:bodyPr/>
          <a:lstStyle/>
          <a:p>
            <a:r>
              <a:rPr lang="fr-CA" dirty="0">
                <a:solidFill>
                  <a:schemeClr val="tx1"/>
                </a:solidFill>
                <a:cs typeface="Arial"/>
              </a:rPr>
              <a:t>L’utilisation </a:t>
            </a:r>
            <a:r>
              <a:rPr lang="fr-CA" b="0" dirty="0">
                <a:solidFill>
                  <a:schemeClr val="tx1"/>
                </a:solidFill>
                <a:cs typeface="Arial"/>
              </a:rPr>
              <a:t>d’une marque de commerce crée le droit, et </a:t>
            </a:r>
            <a:r>
              <a:rPr lang="fr-CA" dirty="0">
                <a:solidFill>
                  <a:schemeClr val="tx1"/>
                </a:solidFill>
                <a:cs typeface="Arial"/>
              </a:rPr>
              <a:t>non son enregistrement.</a:t>
            </a:r>
            <a:endParaRPr lang="fr-FR" b="0" dirty="0">
              <a:solidFill>
                <a:schemeClr val="tx1"/>
              </a:solidFill>
              <a:ea typeface="+mj-lt"/>
              <a:cs typeface="+mj-lt"/>
            </a:endParaRPr>
          </a:p>
          <a:p>
            <a:endParaRPr lang="fr-FR" dirty="0">
              <a:cs typeface="Arial"/>
            </a:endParaRPr>
          </a:p>
        </p:txBody>
      </p:sp>
      <p:sp>
        <p:nvSpPr>
          <p:cNvPr id="5" name="ZoneTexte 4">
            <a:extLst>
              <a:ext uri="{FF2B5EF4-FFF2-40B4-BE49-F238E27FC236}">
                <a16:creationId xmlns:a16="http://schemas.microsoft.com/office/drawing/2014/main" id="{4087AA7D-08CD-684B-0DED-E51CECCA920F}"/>
              </a:ext>
            </a:extLst>
          </p:cNvPr>
          <p:cNvSpPr txBox="1"/>
          <p:nvPr/>
        </p:nvSpPr>
        <p:spPr>
          <a:xfrm>
            <a:off x="6096000" y="4355169"/>
            <a:ext cx="589136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cs typeface="Arial"/>
              </a:rPr>
              <a:t>Dans les faits, qu'est-ce que ça veut dire?</a:t>
            </a:r>
          </a:p>
          <a:p>
            <a:endParaRPr lang="fr-FR" sz="2400">
              <a:cs typeface="Arial"/>
            </a:endParaRPr>
          </a:p>
          <a:p>
            <a:r>
              <a:rPr lang="fr-FR" sz="2400">
                <a:cs typeface="Arial"/>
              </a:rPr>
              <a:t>Pourrez-vous faire quelque chose contre Samuel?</a:t>
            </a:r>
          </a:p>
        </p:txBody>
      </p:sp>
    </p:spTree>
    <p:extLst>
      <p:ext uri="{BB962C8B-B14F-4D97-AF65-F5344CB8AC3E}">
        <p14:creationId xmlns:p14="http://schemas.microsoft.com/office/powerpoint/2010/main" val="105971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FFC445D-0734-0A2B-E1CE-35934FB52A62}"/>
              </a:ext>
            </a:extLst>
          </p:cNvPr>
          <p:cNvSpPr>
            <a:spLocks noGrp="1"/>
          </p:cNvSpPr>
          <p:nvPr>
            <p:ph type="body" sz="quarter" idx="14"/>
          </p:nvPr>
        </p:nvSpPr>
        <p:spPr>
          <a:xfrm>
            <a:off x="613798" y="1801195"/>
            <a:ext cx="5486400" cy="4114800"/>
          </a:xfrm>
        </p:spPr>
        <p:txBody>
          <a:bodyPr vert="horz" lIns="0" tIns="0" rIns="0" bIns="0" rtlCol="0" anchor="t">
            <a:noAutofit/>
          </a:bodyPr>
          <a:lstStyle/>
          <a:p>
            <a:r>
              <a:rPr lang="fr-CA">
                <a:cs typeface="Arial"/>
              </a:rPr>
              <a:t>Si jamais Samuel décide de ne pas changer le nom de sa boutique et son logo, </a:t>
            </a:r>
            <a:r>
              <a:rPr lang="fr-CA" b="1">
                <a:cs typeface="Arial"/>
              </a:rPr>
              <a:t>d'après vous</a:t>
            </a:r>
            <a:r>
              <a:rPr lang="fr-CA">
                <a:cs typeface="Arial"/>
              </a:rPr>
              <a:t>, que pouvez-vous faire pour régler la situation?</a:t>
            </a:r>
            <a:endParaRPr lang="fr-FR">
              <a:cs typeface="Arial"/>
            </a:endParaRPr>
          </a:p>
          <a:p>
            <a:endParaRPr lang="fr-CA">
              <a:cs typeface="Arial"/>
            </a:endParaRPr>
          </a:p>
          <a:p>
            <a:r>
              <a:rPr lang="fr-CA">
                <a:cs typeface="Arial"/>
              </a:rPr>
              <a:t>Est-ce qu’il y a des conséquences pour Samuel?</a:t>
            </a:r>
            <a:endParaRPr lang="fr-FR">
              <a:cs typeface="Arial"/>
            </a:endParaRPr>
          </a:p>
        </p:txBody>
      </p:sp>
      <p:sp>
        <p:nvSpPr>
          <p:cNvPr id="5" name="Espace réservé du texte 4">
            <a:extLst>
              <a:ext uri="{FF2B5EF4-FFF2-40B4-BE49-F238E27FC236}">
                <a16:creationId xmlns:a16="http://schemas.microsoft.com/office/drawing/2014/main" id="{A560E1D1-30D6-C26E-218C-B3A73DC10F31}"/>
              </a:ext>
            </a:extLst>
          </p:cNvPr>
          <p:cNvSpPr>
            <a:spLocks noGrp="1"/>
          </p:cNvSpPr>
          <p:nvPr>
            <p:ph type="body" sz="quarter" idx="15"/>
          </p:nvPr>
        </p:nvSpPr>
        <p:spPr>
          <a:xfrm>
            <a:off x="714440" y="410799"/>
            <a:ext cx="5943600" cy="415925"/>
          </a:xfrm>
        </p:spPr>
        <p:txBody>
          <a:bodyPr/>
          <a:lstStyle/>
          <a:p>
            <a:r>
              <a:rPr lang="fr-FR" sz="2800" dirty="0">
                <a:cs typeface="Arial"/>
              </a:rPr>
              <a:t>Mise en situation n</a:t>
            </a:r>
            <a:r>
              <a:rPr lang="fr-FR" sz="2800" baseline="30000" dirty="0">
                <a:cs typeface="Arial"/>
              </a:rPr>
              <a:t>o</a:t>
            </a:r>
            <a:r>
              <a:rPr lang="fr-FR" sz="2800" dirty="0">
                <a:cs typeface="Arial"/>
              </a:rPr>
              <a:t> 1</a:t>
            </a:r>
          </a:p>
        </p:txBody>
      </p:sp>
      <p:pic>
        <p:nvPicPr>
          <p:cNvPr id="2" name="Image 2">
            <a:extLst>
              <a:ext uri="{FF2B5EF4-FFF2-40B4-BE49-F238E27FC236}">
                <a16:creationId xmlns:a16="http://schemas.microsoft.com/office/drawing/2014/main" id="{C61428C3-4DA2-BB89-2BE4-FAFC0B4B3838}"/>
              </a:ext>
            </a:extLst>
          </p:cNvPr>
          <p:cNvPicPr>
            <a:picLocks noChangeAspect="1"/>
          </p:cNvPicPr>
          <p:nvPr/>
        </p:nvPicPr>
        <p:blipFill>
          <a:blip r:embed="rId3"/>
          <a:stretch>
            <a:fillRect/>
          </a:stretch>
        </p:blipFill>
        <p:spPr>
          <a:xfrm>
            <a:off x="8412325" y="1157886"/>
            <a:ext cx="2397908" cy="4626142"/>
          </a:xfrm>
          <a:prstGeom prst="rect">
            <a:avLst/>
          </a:prstGeom>
        </p:spPr>
      </p:pic>
    </p:spTree>
    <p:extLst>
      <p:ext uri="{BB962C8B-B14F-4D97-AF65-F5344CB8AC3E}">
        <p14:creationId xmlns:p14="http://schemas.microsoft.com/office/powerpoint/2010/main" val="397753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FD412A2-0AE5-7450-E20E-25C89029A23B}"/>
              </a:ext>
            </a:extLst>
          </p:cNvPr>
          <p:cNvSpPr>
            <a:spLocks noGrp="1"/>
          </p:cNvSpPr>
          <p:nvPr>
            <p:ph type="body" sz="quarter" idx="14"/>
          </p:nvPr>
        </p:nvSpPr>
        <p:spPr>
          <a:xfrm>
            <a:off x="5614072" y="2500064"/>
            <a:ext cx="6577928" cy="4114800"/>
          </a:xfrm>
        </p:spPr>
        <p:txBody>
          <a:bodyPr vert="horz" lIns="0" tIns="0" rIns="0" bIns="0" rtlCol="0" anchor="t">
            <a:noAutofit/>
          </a:bodyPr>
          <a:lstStyle/>
          <a:p>
            <a:pPr marL="914400" lvl="1" indent="-457200">
              <a:lnSpc>
                <a:spcPct val="100000"/>
              </a:lnSpc>
              <a:spcBef>
                <a:spcPts val="0"/>
              </a:spcBef>
              <a:spcAft>
                <a:spcPts val="1200"/>
              </a:spcAft>
              <a:buFont typeface="Arial,Sans-Serif"/>
              <a:buChar char="•"/>
            </a:pPr>
            <a:r>
              <a:rPr lang="fr-CA" dirty="0">
                <a:ea typeface="+mn-lt"/>
                <a:cs typeface="+mn-lt"/>
              </a:rPr>
              <a:t>Envoyer une </a:t>
            </a:r>
            <a:r>
              <a:rPr lang="fr-CA" dirty="0">
                <a:solidFill>
                  <a:srgbClr val="FF0000"/>
                </a:solidFill>
                <a:ea typeface="+mn-lt"/>
                <a:cs typeface="+mn-lt"/>
                <a:hlinkClick r:id="rId3">
                  <a:extLst>
                    <a:ext uri="{A12FA001-AC4F-418D-AE19-62706E023703}">
                      <ahyp:hlinkClr xmlns:ahyp="http://schemas.microsoft.com/office/drawing/2018/hyperlinkcolor" val="tx"/>
                    </a:ext>
                  </a:extLst>
                </a:hlinkClick>
              </a:rPr>
              <a:t>mise en demeure</a:t>
            </a:r>
            <a:r>
              <a:rPr lang="fr-CA" dirty="0">
                <a:solidFill>
                  <a:srgbClr val="FF0000"/>
                </a:solidFill>
                <a:ea typeface="+mn-lt"/>
                <a:cs typeface="+mn-lt"/>
              </a:rPr>
              <a:t> </a:t>
            </a:r>
            <a:r>
              <a:rPr lang="fr-CA" dirty="0">
                <a:ea typeface="+mn-lt"/>
                <a:cs typeface="+mn-lt"/>
              </a:rPr>
              <a:t>à</a:t>
            </a:r>
            <a:r>
              <a:rPr lang="fr-CA" dirty="0">
                <a:solidFill>
                  <a:schemeClr val="bg2">
                    <a:lumMod val="50000"/>
                  </a:schemeClr>
                </a:solidFill>
                <a:ea typeface="+mn-lt"/>
                <a:cs typeface="+mn-lt"/>
              </a:rPr>
              <a:t> </a:t>
            </a:r>
            <a:r>
              <a:rPr lang="fr-CA" dirty="0">
                <a:ea typeface="+mn-lt"/>
                <a:cs typeface="+mn-lt"/>
              </a:rPr>
              <a:t>Samuel  pour l’avertir formellement, puis, s'il ne cesse pas,</a:t>
            </a:r>
            <a:endParaRPr lang="en-US" dirty="0">
              <a:ea typeface="+mn-lt"/>
              <a:cs typeface="+mn-lt"/>
            </a:endParaRPr>
          </a:p>
          <a:p>
            <a:pPr lvl="3">
              <a:lnSpc>
                <a:spcPct val="100000"/>
              </a:lnSpc>
              <a:spcBef>
                <a:spcPts val="0"/>
              </a:spcBef>
              <a:spcAft>
                <a:spcPts val="1200"/>
              </a:spcAft>
              <a:buFont typeface="Arial,Sans-Serif"/>
              <a:buChar char="•"/>
            </a:pPr>
            <a:r>
              <a:rPr lang="fr-CA" sz="2400" dirty="0">
                <a:ea typeface="+mn-lt"/>
                <a:cs typeface="+mn-lt"/>
              </a:rPr>
              <a:t>le poursuivre en justice pour les dommages que vous avez subis;</a:t>
            </a:r>
            <a:endParaRPr lang="en-US" dirty="0">
              <a:ea typeface="+mn-lt"/>
              <a:cs typeface="+mn-lt"/>
            </a:endParaRPr>
          </a:p>
          <a:p>
            <a:pPr marL="914400" lvl="1" indent="-457200">
              <a:lnSpc>
                <a:spcPct val="100000"/>
              </a:lnSpc>
              <a:spcBef>
                <a:spcPts val="0"/>
              </a:spcBef>
              <a:spcAft>
                <a:spcPts val="1200"/>
              </a:spcAft>
              <a:buFont typeface="Arial,Sans-Serif"/>
              <a:buChar char="•"/>
            </a:pPr>
            <a:r>
              <a:rPr lang="fr-CA" dirty="0">
                <a:ea typeface="+mn-lt"/>
                <a:cs typeface="+mn-lt"/>
              </a:rPr>
              <a:t>Demander à un tribunal que Samuel arrête tout de suite d’utiliser le nom et le logo (</a:t>
            </a:r>
            <a:r>
              <a:rPr lang="fr-CA" dirty="0">
                <a:solidFill>
                  <a:srgbClr val="FF0000"/>
                </a:solidFill>
                <a:ea typeface="+mn-lt"/>
                <a:cs typeface="+mn-lt"/>
              </a:rPr>
              <a:t>injonction</a:t>
            </a:r>
            <a:r>
              <a:rPr lang="fr-CA" dirty="0">
                <a:ea typeface="+mn-lt"/>
                <a:cs typeface="+mn-lt"/>
              </a:rPr>
              <a:t>).</a:t>
            </a:r>
            <a:endParaRPr lang="fr-FR" dirty="0"/>
          </a:p>
        </p:txBody>
      </p:sp>
      <p:sp>
        <p:nvSpPr>
          <p:cNvPr id="7" name="ZoneTexte 6">
            <a:extLst>
              <a:ext uri="{FF2B5EF4-FFF2-40B4-BE49-F238E27FC236}">
                <a16:creationId xmlns:a16="http://schemas.microsoft.com/office/drawing/2014/main" id="{C234FF3C-3FA2-A6E8-6FEB-7B5B67ABE0A7}"/>
              </a:ext>
            </a:extLst>
          </p:cNvPr>
          <p:cNvSpPr txBox="1"/>
          <p:nvPr/>
        </p:nvSpPr>
        <p:spPr>
          <a:xfrm>
            <a:off x="4666891" y="785005"/>
            <a:ext cx="730615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3200"/>
              <a:t>Il y a plusieurs façons juridiques de régler la situation :</a:t>
            </a:r>
            <a:endParaRPr lang="fr-FR" sz="3200">
              <a:cs typeface="Arial"/>
            </a:endParaRPr>
          </a:p>
        </p:txBody>
      </p:sp>
    </p:spTree>
    <p:extLst>
      <p:ext uri="{BB962C8B-B14F-4D97-AF65-F5344CB8AC3E}">
        <p14:creationId xmlns:p14="http://schemas.microsoft.com/office/powerpoint/2010/main" val="291156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5CBE3E-64E6-FFF1-0948-15EB2B50CE18}"/>
              </a:ext>
            </a:extLst>
          </p:cNvPr>
          <p:cNvSpPr>
            <a:spLocks noGrp="1"/>
          </p:cNvSpPr>
          <p:nvPr>
            <p:ph type="title"/>
          </p:nvPr>
        </p:nvSpPr>
        <p:spPr>
          <a:xfrm>
            <a:off x="96855" y="86113"/>
            <a:ext cx="10421938" cy="914400"/>
          </a:xfrm>
        </p:spPr>
        <p:txBody>
          <a:bodyPr/>
          <a:lstStyle/>
          <a:p>
            <a:r>
              <a:rPr lang="fr-CA" dirty="0"/>
              <a:t>Visionnez cette vidéo</a:t>
            </a:r>
          </a:p>
        </p:txBody>
      </p:sp>
      <p:pic>
        <p:nvPicPr>
          <p:cNvPr id="3" name="Média en ligne 2" title="Peut-on arrêter le piratage et la diffusion illégale en ligne? | Contrôle du web | Rad">
            <a:hlinkClick r:id="" action="ppaction://media"/>
            <a:extLst>
              <a:ext uri="{FF2B5EF4-FFF2-40B4-BE49-F238E27FC236}">
                <a16:creationId xmlns:a16="http://schemas.microsoft.com/office/drawing/2014/main" id="{F65B18D1-3142-7204-6BED-58121E9341D8}"/>
              </a:ext>
            </a:extLst>
          </p:cNvPr>
          <p:cNvPicPr>
            <a:picLocks noRot="1" noChangeAspect="1"/>
          </p:cNvPicPr>
          <p:nvPr>
            <a:videoFile r:link="rId1"/>
          </p:nvPr>
        </p:nvPicPr>
        <p:blipFill>
          <a:blip r:embed="rId4"/>
          <a:stretch>
            <a:fillRect/>
          </a:stretch>
        </p:blipFill>
        <p:spPr>
          <a:xfrm>
            <a:off x="231492" y="852507"/>
            <a:ext cx="8593853" cy="4855529"/>
          </a:xfrm>
          <a:prstGeom prst="rect">
            <a:avLst/>
          </a:prstGeom>
        </p:spPr>
      </p:pic>
      <p:sp>
        <p:nvSpPr>
          <p:cNvPr id="4" name="ZoneTexte 3">
            <a:extLst>
              <a:ext uri="{FF2B5EF4-FFF2-40B4-BE49-F238E27FC236}">
                <a16:creationId xmlns:a16="http://schemas.microsoft.com/office/drawing/2014/main" id="{962F7E69-41E6-D39A-DA80-4E3835B9D7D3}"/>
              </a:ext>
            </a:extLst>
          </p:cNvPr>
          <p:cNvSpPr txBox="1"/>
          <p:nvPr/>
        </p:nvSpPr>
        <p:spPr>
          <a:xfrm>
            <a:off x="273057" y="6082142"/>
            <a:ext cx="8843575" cy="338554"/>
          </a:xfrm>
          <a:prstGeom prst="rect">
            <a:avLst/>
          </a:prstGeom>
          <a:noFill/>
        </p:spPr>
        <p:txBody>
          <a:bodyPr wrap="none" rtlCol="0">
            <a:spAutoFit/>
          </a:bodyPr>
          <a:lstStyle/>
          <a:p>
            <a:pPr algn="l"/>
            <a:r>
              <a:rPr lang="fr-CA" sz="1600" b="1" dirty="0">
                <a:solidFill>
                  <a:schemeClr val="accent1"/>
                </a:solidFill>
              </a:rPr>
              <a:t>Source </a:t>
            </a:r>
            <a:r>
              <a:rPr lang="fr-CA" sz="1600" dirty="0">
                <a:solidFill>
                  <a:schemeClr val="accent1"/>
                </a:solidFill>
              </a:rPr>
              <a:t>: Rad, « </a:t>
            </a:r>
            <a:r>
              <a:rPr lang="fr-FR" sz="1600" dirty="0">
                <a:solidFill>
                  <a:schemeClr val="accent1"/>
                </a:solidFill>
              </a:rPr>
              <a:t>Peut-on arrêter le piratage et la diffusion illégale en ligne? | Contrôle du web » </a:t>
            </a:r>
            <a:endParaRPr lang="fr-CA" sz="1600" dirty="0">
              <a:solidFill>
                <a:schemeClr val="accent1"/>
              </a:solidFill>
            </a:endParaRPr>
          </a:p>
        </p:txBody>
      </p:sp>
    </p:spTree>
    <p:extLst>
      <p:ext uri="{BB962C8B-B14F-4D97-AF65-F5344CB8AC3E}">
        <p14:creationId xmlns:p14="http://schemas.microsoft.com/office/powerpoint/2010/main" val="413178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95C18-54E7-8983-B1BD-B4A6BFF630DA}"/>
              </a:ext>
            </a:extLst>
          </p:cNvPr>
          <p:cNvSpPr>
            <a:spLocks noGrp="1"/>
          </p:cNvSpPr>
          <p:nvPr>
            <p:ph type="title"/>
          </p:nvPr>
        </p:nvSpPr>
        <p:spPr>
          <a:xfrm>
            <a:off x="1047605" y="1959781"/>
            <a:ext cx="5943600" cy="914400"/>
          </a:xfrm>
        </p:spPr>
        <p:txBody>
          <a:bodyPr/>
          <a:lstStyle/>
          <a:p>
            <a:r>
              <a:rPr lang="fr-CA" dirty="0"/>
              <a:t>Selon toi, que ne peux-tu pas faire enregistrer comme marques de commerce?</a:t>
            </a:r>
          </a:p>
        </p:txBody>
      </p:sp>
    </p:spTree>
    <p:extLst>
      <p:ext uri="{BB962C8B-B14F-4D97-AF65-F5344CB8AC3E}">
        <p14:creationId xmlns:p14="http://schemas.microsoft.com/office/powerpoint/2010/main" val="134251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8AA3E01-946E-294D-B00A-A2E44CA9D6C5}"/>
              </a:ext>
            </a:extLst>
          </p:cNvPr>
          <p:cNvSpPr>
            <a:spLocks noGrp="1"/>
          </p:cNvSpPr>
          <p:nvPr>
            <p:ph type="body" sz="quarter" idx="14"/>
          </p:nvPr>
        </p:nvSpPr>
        <p:spPr>
          <a:xfrm>
            <a:off x="6569704" y="895422"/>
            <a:ext cx="5514005" cy="4114800"/>
          </a:xfrm>
        </p:spPr>
        <p:txBody>
          <a:bodyPr vert="horz" lIns="0" tIns="0" rIns="0" bIns="0" rtlCol="0" anchor="t">
            <a:noAutofit/>
          </a:bodyPr>
          <a:lstStyle/>
          <a:p>
            <a:pPr>
              <a:lnSpc>
                <a:spcPct val="100000"/>
              </a:lnSpc>
              <a:spcBef>
                <a:spcPts val="0"/>
              </a:spcBef>
            </a:pPr>
            <a:r>
              <a:rPr lang="fr-CA" dirty="0">
                <a:cs typeface="Arial"/>
              </a:rPr>
              <a:t>Ton entreprise connaît beaucoup de succès. Tu as donc embauché de nouveaux employés pour concevoir et créer de nouveaux produits pour ta boutique. Un employé a même créé un nouveau logo pour l’entreprise. </a:t>
            </a:r>
            <a:endParaRPr lang="en-US" dirty="0">
              <a:ea typeface="+mn-lt"/>
              <a:cs typeface="+mn-lt"/>
            </a:endParaRPr>
          </a:p>
          <a:p>
            <a:pPr>
              <a:lnSpc>
                <a:spcPct val="100000"/>
              </a:lnSpc>
              <a:spcBef>
                <a:spcPts val="0"/>
              </a:spcBef>
            </a:pPr>
            <a:endParaRPr lang="fr-CA" dirty="0">
              <a:ea typeface="+mn-lt"/>
              <a:cs typeface="+mn-lt"/>
            </a:endParaRPr>
          </a:p>
          <a:p>
            <a:pPr>
              <a:lnSpc>
                <a:spcPct val="100000"/>
              </a:lnSpc>
              <a:spcBef>
                <a:spcPts val="0"/>
              </a:spcBef>
            </a:pPr>
            <a:r>
              <a:rPr lang="fr-CA" dirty="0">
                <a:cs typeface="Arial"/>
              </a:rPr>
              <a:t>Qui a des droits sur le nouveau logo et les produits conçus?</a:t>
            </a:r>
            <a:endParaRPr lang="fr-FR" dirty="0"/>
          </a:p>
        </p:txBody>
      </p:sp>
      <p:sp>
        <p:nvSpPr>
          <p:cNvPr id="7" name="Espace réservé du texte 4">
            <a:extLst>
              <a:ext uri="{FF2B5EF4-FFF2-40B4-BE49-F238E27FC236}">
                <a16:creationId xmlns:a16="http://schemas.microsoft.com/office/drawing/2014/main" id="{0CF28C35-1257-9FAC-1788-E7BF06C62150}"/>
              </a:ext>
            </a:extLst>
          </p:cNvPr>
          <p:cNvSpPr txBox="1">
            <a:spLocks/>
          </p:cNvSpPr>
          <p:nvPr/>
        </p:nvSpPr>
        <p:spPr>
          <a:xfrm>
            <a:off x="6569704" y="302459"/>
            <a:ext cx="5943600" cy="415925"/>
          </a:xfrm>
          <a:prstGeom prst="rect">
            <a:avLst/>
          </a:prstGeom>
        </p:spPr>
        <p:txBody>
          <a:bodyPr vert="horz" lIns="0" tIns="0" rIns="0" bIns="0" rtlCol="0" anchor="b">
            <a:noAutofit/>
          </a:bodyPr>
          <a:lstStyle>
            <a:lvl1pPr marL="0" indent="0" algn="l" defTabSz="914400" rtl="0" eaLnBrk="1" latinLnBrk="0" hangingPunct="1">
              <a:lnSpc>
                <a:spcPct val="100000"/>
              </a:lnSpc>
              <a:spcBef>
                <a:spcPts val="1000"/>
              </a:spcBef>
              <a:buFont typeface="Arial" panose="020B0604020202020204" pitchFamily="34" charset="0"/>
              <a:buNone/>
              <a:tabLst/>
              <a:defRPr sz="2400" b="1" kern="1200">
                <a:solidFill>
                  <a:schemeClr val="accent1"/>
                </a:solidFill>
                <a:latin typeface="+mn-lt"/>
                <a:ea typeface="+mn-ea"/>
                <a:cs typeface="+mn-cs"/>
              </a:defRPr>
            </a:lvl1pPr>
            <a:lvl2pPr marL="0" indent="0" algn="l" defTabSz="914400" rtl="0" eaLnBrk="1" latinLnBrk="0" hangingPunct="1">
              <a:lnSpc>
                <a:spcPct val="100000"/>
              </a:lnSpc>
              <a:spcBef>
                <a:spcPts val="1000"/>
              </a:spcBef>
              <a:buSzPct val="75000"/>
              <a:buFont typeface="+mj-lt"/>
              <a:buNone/>
              <a:tabLst/>
              <a:defRPr sz="2400" b="1" kern="1200">
                <a:solidFill>
                  <a:schemeClr val="accent1"/>
                </a:solidFill>
                <a:latin typeface="+mn-lt"/>
                <a:ea typeface="+mn-ea"/>
                <a:cs typeface="+mn-cs"/>
              </a:defRPr>
            </a:lvl2pPr>
            <a:lvl3pPr marL="0" indent="0" algn="l" defTabSz="914400" rtl="0" eaLnBrk="1" latinLnBrk="0" hangingPunct="1">
              <a:lnSpc>
                <a:spcPct val="100000"/>
              </a:lnSpc>
              <a:spcBef>
                <a:spcPts val="1000"/>
              </a:spcBef>
              <a:buFont typeface="+mj-lt"/>
              <a:buNone/>
              <a:tabLst/>
              <a:defRPr sz="2400" b="1" kern="1200">
                <a:solidFill>
                  <a:schemeClr val="accent1"/>
                </a:solidFill>
                <a:latin typeface="+mn-lt"/>
                <a:ea typeface="+mn-ea"/>
                <a:cs typeface="+mn-cs"/>
              </a:defRPr>
            </a:lvl3pPr>
            <a:lvl4pPr marL="0" indent="0" algn="l" defTabSz="914400" rtl="0" eaLnBrk="1" latinLnBrk="0" hangingPunct="1">
              <a:lnSpc>
                <a:spcPct val="100000"/>
              </a:lnSpc>
              <a:spcBef>
                <a:spcPts val="1000"/>
              </a:spcBef>
              <a:buFont typeface="+mj-lt"/>
              <a:buNone/>
              <a:tabLst/>
              <a:defRPr sz="2400" b="1" kern="1200">
                <a:solidFill>
                  <a:schemeClr val="accent1"/>
                </a:solidFill>
                <a:latin typeface="+mn-lt"/>
                <a:ea typeface="+mn-ea"/>
                <a:cs typeface="+mn-cs"/>
              </a:defRPr>
            </a:lvl4pPr>
            <a:lvl5pPr marL="0" indent="0" algn="l" defTabSz="914400" rtl="0" eaLnBrk="1" latinLnBrk="0" hangingPunct="1">
              <a:lnSpc>
                <a:spcPct val="100000"/>
              </a:lnSpc>
              <a:spcBef>
                <a:spcPts val="1000"/>
              </a:spcBef>
              <a:buClr>
                <a:schemeClr val="accent1"/>
              </a:buClr>
              <a:buFont typeface="+mj-lt"/>
              <a:buNone/>
              <a:tabLst/>
              <a:defRPr sz="2400" b="1" kern="1200">
                <a:solidFill>
                  <a:schemeClr val="accent1"/>
                </a:solidFill>
                <a:latin typeface="+mn-lt"/>
                <a:ea typeface="+mn-ea"/>
                <a:cs typeface="+mn-cs"/>
              </a:defRPr>
            </a:lvl5pPr>
            <a:lvl6pPr marL="0" indent="0" algn="l" defTabSz="914400" rtl="0" eaLnBrk="1" latinLnBrk="0" hangingPunct="1">
              <a:lnSpc>
                <a:spcPct val="100000"/>
              </a:lnSpc>
              <a:spcBef>
                <a:spcPts val="1000"/>
              </a:spcBef>
              <a:buClr>
                <a:schemeClr val="accent1"/>
              </a:buClr>
              <a:buFont typeface="+mj-lt"/>
              <a:buNone/>
              <a:tabLst/>
              <a:defRPr sz="2400" b="1" kern="1200">
                <a:solidFill>
                  <a:schemeClr val="accent1"/>
                </a:solidFill>
                <a:latin typeface="+mn-lt"/>
                <a:ea typeface="+mn-ea"/>
                <a:cs typeface="+mn-cs"/>
              </a:defRPr>
            </a:lvl6pPr>
            <a:lvl7pPr marL="0" indent="0" algn="l" defTabSz="914400" rtl="0" eaLnBrk="1" latinLnBrk="0" hangingPunct="1">
              <a:lnSpc>
                <a:spcPct val="100000"/>
              </a:lnSpc>
              <a:spcBef>
                <a:spcPts val="1000"/>
              </a:spcBef>
              <a:buFont typeface="Arial" panose="020B0604020202020204" pitchFamily="34" charset="0"/>
              <a:buNone/>
              <a:tabLst/>
              <a:defRPr sz="2400" b="1" kern="1200">
                <a:solidFill>
                  <a:schemeClr val="accent1"/>
                </a:solidFill>
                <a:latin typeface="+mn-lt"/>
                <a:ea typeface="+mn-ea"/>
                <a:cs typeface="+mn-cs"/>
              </a:defRPr>
            </a:lvl7pPr>
            <a:lvl8pPr marL="0" indent="0" algn="l" defTabSz="914400" rtl="0" eaLnBrk="1" latinLnBrk="0" hangingPunct="1">
              <a:lnSpc>
                <a:spcPct val="100000"/>
              </a:lnSpc>
              <a:spcBef>
                <a:spcPts val="1000"/>
              </a:spcBef>
              <a:buFont typeface="Arial" panose="020B0604020202020204" pitchFamily="34" charset="0"/>
              <a:buNone/>
              <a:tabLst/>
              <a:defRPr sz="2400" b="1" kern="1200">
                <a:solidFill>
                  <a:schemeClr val="accent1"/>
                </a:solidFill>
                <a:latin typeface="+mn-lt"/>
                <a:ea typeface="+mn-ea"/>
                <a:cs typeface="+mn-cs"/>
              </a:defRPr>
            </a:lvl8pPr>
            <a:lvl9pPr marL="0" indent="0" algn="l" defTabSz="914400" rtl="0" eaLnBrk="1" latinLnBrk="0" hangingPunct="1">
              <a:lnSpc>
                <a:spcPct val="100000"/>
              </a:lnSpc>
              <a:spcBef>
                <a:spcPts val="1000"/>
              </a:spcBef>
              <a:buFont typeface="Arial" panose="020B0604020202020204" pitchFamily="34" charset="0"/>
              <a:buNone/>
              <a:tabLst/>
              <a:defRPr sz="2400" b="1" kern="1200">
                <a:solidFill>
                  <a:schemeClr val="accent1"/>
                </a:solidFill>
                <a:latin typeface="+mn-lt"/>
                <a:ea typeface="+mn-ea"/>
                <a:cs typeface="+mn-cs"/>
              </a:defRPr>
            </a:lvl9pPr>
          </a:lstStyle>
          <a:p>
            <a:r>
              <a:rPr lang="fr-FR" sz="2800" dirty="0">
                <a:cs typeface="Arial"/>
              </a:rPr>
              <a:t>Mise en situation n</a:t>
            </a:r>
            <a:r>
              <a:rPr lang="fr-FR" sz="2800" baseline="30000" dirty="0">
                <a:cs typeface="Arial"/>
              </a:rPr>
              <a:t>o</a:t>
            </a:r>
            <a:r>
              <a:rPr lang="fr-FR" sz="2800" dirty="0">
                <a:cs typeface="Arial"/>
              </a:rPr>
              <a:t> 2</a:t>
            </a:r>
          </a:p>
        </p:txBody>
      </p:sp>
      <p:pic>
        <p:nvPicPr>
          <p:cNvPr id="9" name="Image 9">
            <a:extLst>
              <a:ext uri="{FF2B5EF4-FFF2-40B4-BE49-F238E27FC236}">
                <a16:creationId xmlns:a16="http://schemas.microsoft.com/office/drawing/2014/main" id="{B76F6FA2-6570-A0C2-6FC4-392EEBDEBA10}"/>
              </a:ext>
            </a:extLst>
          </p:cNvPr>
          <p:cNvPicPr>
            <a:picLocks noChangeAspect="1"/>
          </p:cNvPicPr>
          <p:nvPr/>
        </p:nvPicPr>
        <p:blipFill>
          <a:blip r:embed="rId3"/>
          <a:stretch>
            <a:fillRect/>
          </a:stretch>
        </p:blipFill>
        <p:spPr>
          <a:xfrm>
            <a:off x="548855" y="1853781"/>
            <a:ext cx="4106892" cy="3538627"/>
          </a:xfrm>
          <a:prstGeom prst="rect">
            <a:avLst/>
          </a:prstGeom>
        </p:spPr>
      </p:pic>
    </p:spTree>
    <p:extLst>
      <p:ext uri="{BB962C8B-B14F-4D97-AF65-F5344CB8AC3E}">
        <p14:creationId xmlns:p14="http://schemas.microsoft.com/office/powerpoint/2010/main" val="203228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6983C-3C9E-37E7-3679-FBA2EC6254C4}"/>
              </a:ext>
            </a:extLst>
          </p:cNvPr>
          <p:cNvSpPr>
            <a:spLocks noGrp="1"/>
          </p:cNvSpPr>
          <p:nvPr>
            <p:ph type="title"/>
          </p:nvPr>
        </p:nvSpPr>
        <p:spPr>
          <a:xfrm>
            <a:off x="5431149" y="981110"/>
            <a:ext cx="6247249" cy="2122099"/>
          </a:xfrm>
        </p:spPr>
        <p:txBody>
          <a:bodyPr/>
          <a:lstStyle/>
          <a:p>
            <a:r>
              <a:rPr lang="fr-CA" sz="3200" b="0" dirty="0">
                <a:solidFill>
                  <a:schemeClr val="tx1"/>
                </a:solidFill>
                <a:cs typeface="Arial"/>
              </a:rPr>
              <a:t>Toute œuvre créée par un employé dans le cadre du travail appartient généralement à l’entreprise.</a:t>
            </a:r>
            <a:endParaRPr lang="fr-FR" sz="3200" dirty="0">
              <a:solidFill>
                <a:schemeClr val="tx1"/>
              </a:solidFill>
            </a:endParaRPr>
          </a:p>
        </p:txBody>
      </p:sp>
      <p:sp>
        <p:nvSpPr>
          <p:cNvPr id="5" name="ZoneTexte 4">
            <a:extLst>
              <a:ext uri="{FF2B5EF4-FFF2-40B4-BE49-F238E27FC236}">
                <a16:creationId xmlns:a16="http://schemas.microsoft.com/office/drawing/2014/main" id="{F802D944-7364-4B95-B946-5E27A67F0169}"/>
              </a:ext>
            </a:extLst>
          </p:cNvPr>
          <p:cNvSpPr txBox="1"/>
          <p:nvPr/>
        </p:nvSpPr>
        <p:spPr>
          <a:xfrm>
            <a:off x="6096000" y="3584412"/>
            <a:ext cx="622473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cs typeface="Arial"/>
              </a:rPr>
              <a:t>Cependant, si un contrat signé par les deux parties prévoit quelque chose de différent, c’est ce qui est écrit dans le contrat qui prévaudra.</a:t>
            </a:r>
          </a:p>
          <a:p>
            <a:endParaRPr lang="fr-FR" sz="2400" dirty="0">
              <a:cs typeface="Arial"/>
            </a:endParaRPr>
          </a:p>
        </p:txBody>
      </p:sp>
    </p:spTree>
    <p:extLst>
      <p:ext uri="{BB962C8B-B14F-4D97-AF65-F5344CB8AC3E}">
        <p14:creationId xmlns:p14="http://schemas.microsoft.com/office/powerpoint/2010/main" val="395161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956AEE4-A272-9196-A933-562A018DC017}"/>
              </a:ext>
            </a:extLst>
          </p:cNvPr>
          <p:cNvSpPr>
            <a:spLocks noGrp="1"/>
          </p:cNvSpPr>
          <p:nvPr>
            <p:ph type="body" sz="quarter" idx="14"/>
          </p:nvPr>
        </p:nvSpPr>
        <p:spPr>
          <a:xfrm>
            <a:off x="656930" y="1858705"/>
            <a:ext cx="5486400" cy="4114800"/>
          </a:xfrm>
        </p:spPr>
        <p:txBody>
          <a:bodyPr vert="horz" lIns="0" tIns="0" rIns="0" bIns="0" rtlCol="0" anchor="t">
            <a:noAutofit/>
          </a:bodyPr>
          <a:lstStyle/>
          <a:p>
            <a:pPr>
              <a:lnSpc>
                <a:spcPct val="100000"/>
              </a:lnSpc>
              <a:spcBef>
                <a:spcPts val="0"/>
              </a:spcBef>
            </a:pPr>
            <a:r>
              <a:rPr lang="fr-CA" dirty="0">
                <a:cs typeface="Arial"/>
              </a:rPr>
              <a:t>Tu veux utiliser la nouvelle chanson d’un musicien montréalais pour faire une pub </a:t>
            </a:r>
          </a:p>
          <a:p>
            <a:pPr>
              <a:lnSpc>
                <a:spcPct val="100000"/>
              </a:lnSpc>
              <a:spcBef>
                <a:spcPts val="0"/>
              </a:spcBef>
            </a:pPr>
            <a:r>
              <a:rPr lang="fr-CA" dirty="0">
                <a:cs typeface="Arial"/>
              </a:rPr>
              <a:t>sur les réseaux sociaux (Instagram, </a:t>
            </a:r>
            <a:r>
              <a:rPr lang="fr-CA" dirty="0" err="1">
                <a:cs typeface="Arial"/>
              </a:rPr>
              <a:t>TikTok</a:t>
            </a:r>
            <a:r>
              <a:rPr lang="fr-CA" dirty="0">
                <a:cs typeface="Arial"/>
              </a:rPr>
              <a:t>, etc.). </a:t>
            </a:r>
            <a:endParaRPr lang="fr-CA" dirty="0">
              <a:ea typeface="+mn-lt"/>
              <a:cs typeface="+mn-lt"/>
            </a:endParaRPr>
          </a:p>
          <a:p>
            <a:pPr>
              <a:lnSpc>
                <a:spcPct val="100000"/>
              </a:lnSpc>
              <a:spcBef>
                <a:spcPts val="0"/>
              </a:spcBef>
            </a:pPr>
            <a:endParaRPr lang="fr-CA" dirty="0">
              <a:cs typeface="Arial"/>
            </a:endParaRPr>
          </a:p>
          <a:p>
            <a:pPr>
              <a:lnSpc>
                <a:spcPct val="100000"/>
              </a:lnSpc>
              <a:spcBef>
                <a:spcPts val="0"/>
              </a:spcBef>
            </a:pPr>
            <a:r>
              <a:rPr lang="fr-CA" dirty="0">
                <a:cs typeface="Arial"/>
              </a:rPr>
              <a:t>As-tu le droit de le faire?</a:t>
            </a:r>
            <a:endParaRPr lang="fr-FR" sz="3200" dirty="0">
              <a:cs typeface="Arial" panose="020B0604020202020204"/>
            </a:endParaRPr>
          </a:p>
        </p:txBody>
      </p:sp>
      <p:sp>
        <p:nvSpPr>
          <p:cNvPr id="5" name="Espace réservé du texte 4">
            <a:extLst>
              <a:ext uri="{FF2B5EF4-FFF2-40B4-BE49-F238E27FC236}">
                <a16:creationId xmlns:a16="http://schemas.microsoft.com/office/drawing/2014/main" id="{DF57FB8F-9F65-D53B-4C4D-068CD2A2072C}"/>
              </a:ext>
            </a:extLst>
          </p:cNvPr>
          <p:cNvSpPr>
            <a:spLocks noGrp="1"/>
          </p:cNvSpPr>
          <p:nvPr>
            <p:ph type="body" sz="quarter" idx="15"/>
          </p:nvPr>
        </p:nvSpPr>
        <p:spPr>
          <a:xfrm>
            <a:off x="656931" y="453931"/>
            <a:ext cx="5943600" cy="415925"/>
          </a:xfrm>
        </p:spPr>
        <p:txBody>
          <a:bodyPr/>
          <a:lstStyle/>
          <a:p>
            <a:r>
              <a:rPr lang="fr-FR" sz="2800" dirty="0">
                <a:cs typeface="Arial"/>
              </a:rPr>
              <a:t>Mise en situation n</a:t>
            </a:r>
            <a:r>
              <a:rPr lang="fr-FR" sz="2800" baseline="30000" dirty="0">
                <a:cs typeface="Arial"/>
              </a:rPr>
              <a:t>o</a:t>
            </a:r>
            <a:r>
              <a:rPr lang="fr-FR" sz="2800" dirty="0">
                <a:cs typeface="Arial"/>
              </a:rPr>
              <a:t> 3</a:t>
            </a:r>
          </a:p>
        </p:txBody>
      </p:sp>
      <p:pic>
        <p:nvPicPr>
          <p:cNvPr id="6" name="Image 6" descr="Une image contenant clipart&#10;&#10;Description générée automatiquement">
            <a:extLst>
              <a:ext uri="{FF2B5EF4-FFF2-40B4-BE49-F238E27FC236}">
                <a16:creationId xmlns:a16="http://schemas.microsoft.com/office/drawing/2014/main" id="{27B1A58A-33C4-91AB-6401-E069CC818981}"/>
              </a:ext>
            </a:extLst>
          </p:cNvPr>
          <p:cNvPicPr>
            <a:picLocks noChangeAspect="1"/>
          </p:cNvPicPr>
          <p:nvPr/>
        </p:nvPicPr>
        <p:blipFill>
          <a:blip r:embed="rId3"/>
          <a:stretch>
            <a:fillRect/>
          </a:stretch>
        </p:blipFill>
        <p:spPr>
          <a:xfrm>
            <a:off x="7689550" y="1344013"/>
            <a:ext cx="3584634" cy="4615671"/>
          </a:xfrm>
          <a:prstGeom prst="rect">
            <a:avLst/>
          </a:prstGeom>
        </p:spPr>
      </p:pic>
    </p:spTree>
    <p:extLst>
      <p:ext uri="{BB962C8B-B14F-4D97-AF65-F5344CB8AC3E}">
        <p14:creationId xmlns:p14="http://schemas.microsoft.com/office/powerpoint/2010/main" val="102699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E139AC5-6880-D616-5F4D-F4D8ACAD7080}"/>
              </a:ext>
            </a:extLst>
          </p:cNvPr>
          <p:cNvSpPr txBox="1"/>
          <p:nvPr/>
        </p:nvSpPr>
        <p:spPr>
          <a:xfrm>
            <a:off x="5890085" y="1260293"/>
            <a:ext cx="586593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4400" dirty="0">
                <a:cs typeface="Arial"/>
              </a:rPr>
              <a:t>Tu n’as généralement pas le droit d’utiliser l’œuvre d’une autre personne sans sa permission.</a:t>
            </a:r>
            <a:endParaRPr lang="fr-FR" sz="4400" dirty="0">
              <a:cs typeface="Arial"/>
            </a:endParaRPr>
          </a:p>
        </p:txBody>
      </p:sp>
    </p:spTree>
    <p:extLst>
      <p:ext uri="{BB962C8B-B14F-4D97-AF65-F5344CB8AC3E}">
        <p14:creationId xmlns:p14="http://schemas.microsoft.com/office/powerpoint/2010/main" val="293345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2239C28-26DF-E8D0-BFCD-C51FD37CAC38}"/>
              </a:ext>
            </a:extLst>
          </p:cNvPr>
          <p:cNvSpPr>
            <a:spLocks noGrp="1"/>
          </p:cNvSpPr>
          <p:nvPr>
            <p:ph type="body" sz="quarter" idx="14"/>
          </p:nvPr>
        </p:nvSpPr>
        <p:spPr>
          <a:xfrm>
            <a:off x="6612837" y="2131874"/>
            <a:ext cx="5212080" cy="3280914"/>
          </a:xfrm>
        </p:spPr>
        <p:txBody>
          <a:bodyPr vert="horz" lIns="0" tIns="0" rIns="0" bIns="0" rtlCol="0" anchor="t">
            <a:noAutofit/>
          </a:bodyPr>
          <a:lstStyle/>
          <a:p>
            <a:r>
              <a:rPr lang="fr-CA" sz="3200">
                <a:cs typeface="Arial"/>
              </a:rPr>
              <a:t>Sais-tu ce que sont les droits d’auteur?</a:t>
            </a:r>
            <a:endParaRPr lang="fr-FR" sz="3200"/>
          </a:p>
        </p:txBody>
      </p:sp>
      <p:pic>
        <p:nvPicPr>
          <p:cNvPr id="6" name="Image 6">
            <a:extLst>
              <a:ext uri="{FF2B5EF4-FFF2-40B4-BE49-F238E27FC236}">
                <a16:creationId xmlns:a16="http://schemas.microsoft.com/office/drawing/2014/main" id="{63EEF1ED-E9AA-6F4D-2232-8FD38860227E}"/>
              </a:ext>
            </a:extLst>
          </p:cNvPr>
          <p:cNvPicPr>
            <a:picLocks noChangeAspect="1"/>
          </p:cNvPicPr>
          <p:nvPr/>
        </p:nvPicPr>
        <p:blipFill>
          <a:blip r:embed="rId3"/>
          <a:stretch>
            <a:fillRect/>
          </a:stretch>
        </p:blipFill>
        <p:spPr>
          <a:xfrm>
            <a:off x="267419" y="1467928"/>
            <a:ext cx="4928557" cy="4942934"/>
          </a:xfrm>
          <a:prstGeom prst="rect">
            <a:avLst/>
          </a:prstGeom>
        </p:spPr>
      </p:pic>
    </p:spTree>
    <p:extLst>
      <p:ext uri="{BB962C8B-B14F-4D97-AF65-F5344CB8AC3E}">
        <p14:creationId xmlns:p14="http://schemas.microsoft.com/office/powerpoint/2010/main" val="91716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2C7C0B-A9C5-CA80-6F22-59886ABAC14D}"/>
              </a:ext>
            </a:extLst>
          </p:cNvPr>
          <p:cNvSpPr>
            <a:spLocks noGrp="1"/>
          </p:cNvSpPr>
          <p:nvPr>
            <p:ph type="title"/>
          </p:nvPr>
        </p:nvSpPr>
        <p:spPr>
          <a:xfrm>
            <a:off x="398138" y="549790"/>
            <a:ext cx="5943600" cy="914400"/>
          </a:xfrm>
        </p:spPr>
        <p:txBody>
          <a:bodyPr/>
          <a:lstStyle/>
          <a:p>
            <a:r>
              <a:rPr lang="fr-FR" dirty="0">
                <a:cs typeface="Arial"/>
              </a:rPr>
              <a:t>Le droit d’auteur</a:t>
            </a:r>
            <a:endParaRPr lang="fr-FR" dirty="0"/>
          </a:p>
        </p:txBody>
      </p:sp>
      <p:sp>
        <p:nvSpPr>
          <p:cNvPr id="4" name="Espace réservé du texte 3">
            <a:extLst>
              <a:ext uri="{FF2B5EF4-FFF2-40B4-BE49-F238E27FC236}">
                <a16:creationId xmlns:a16="http://schemas.microsoft.com/office/drawing/2014/main" id="{55199063-5BC9-132B-EF8F-417B5C252614}"/>
              </a:ext>
            </a:extLst>
          </p:cNvPr>
          <p:cNvSpPr>
            <a:spLocks noGrp="1"/>
          </p:cNvSpPr>
          <p:nvPr>
            <p:ph type="body" sz="quarter" idx="14"/>
          </p:nvPr>
        </p:nvSpPr>
        <p:spPr>
          <a:xfrm>
            <a:off x="283119" y="1916213"/>
            <a:ext cx="6403675" cy="4517366"/>
          </a:xfrm>
        </p:spPr>
        <p:txBody>
          <a:bodyPr vert="horz" lIns="0" tIns="0" rIns="0" bIns="0" rtlCol="0" anchor="t">
            <a:noAutofit/>
          </a:bodyPr>
          <a:lstStyle/>
          <a:p>
            <a:r>
              <a:rPr lang="fr-FR" dirty="0">
                <a:cs typeface="Arial"/>
              </a:rPr>
              <a:t>Pourquoi ça existe?</a:t>
            </a:r>
          </a:p>
          <a:p>
            <a:endParaRPr lang="fr-FR" dirty="0">
              <a:cs typeface="Arial"/>
            </a:endParaRPr>
          </a:p>
          <a:p>
            <a:r>
              <a:rPr lang="fr-CA" dirty="0">
                <a:cs typeface="Arial"/>
              </a:rPr>
              <a:t>Que font certains sites Web, comme YouTube, pour aider les artistes à protéger leurs œuvres? </a:t>
            </a:r>
          </a:p>
          <a:p>
            <a:endParaRPr lang="fr-CA" dirty="0">
              <a:cs typeface="Arial"/>
            </a:endParaRPr>
          </a:p>
          <a:p>
            <a:endParaRPr lang="en-US" dirty="0">
              <a:cs typeface="Arial"/>
            </a:endParaRPr>
          </a:p>
        </p:txBody>
      </p:sp>
    </p:spTree>
    <p:extLst>
      <p:ext uri="{BB962C8B-B14F-4D97-AF65-F5344CB8AC3E}">
        <p14:creationId xmlns:p14="http://schemas.microsoft.com/office/powerpoint/2010/main" val="184241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D6D14ED-AD51-42FA-5273-D761094862DD}"/>
              </a:ext>
            </a:extLst>
          </p:cNvPr>
          <p:cNvSpPr>
            <a:spLocks noGrp="1"/>
          </p:cNvSpPr>
          <p:nvPr>
            <p:ph type="title"/>
          </p:nvPr>
        </p:nvSpPr>
        <p:spPr>
          <a:xfrm>
            <a:off x="885031" y="575825"/>
            <a:ext cx="10421938" cy="914400"/>
          </a:xfrm>
        </p:spPr>
        <p:txBody>
          <a:bodyPr/>
          <a:lstStyle/>
          <a:p>
            <a:r>
              <a:rPr lang="fr-CA"/>
              <a:t>Tableau récapitulatif</a:t>
            </a:r>
          </a:p>
        </p:txBody>
      </p:sp>
      <p:graphicFrame>
        <p:nvGraphicFramePr>
          <p:cNvPr id="2" name="Tableau 3">
            <a:extLst>
              <a:ext uri="{FF2B5EF4-FFF2-40B4-BE49-F238E27FC236}">
                <a16:creationId xmlns:a16="http://schemas.microsoft.com/office/drawing/2014/main" id="{A1E2D5A5-B37C-C8BB-E431-AAA76E7AE0DD}"/>
              </a:ext>
            </a:extLst>
          </p:cNvPr>
          <p:cNvGraphicFramePr>
            <a:graphicFrameLocks noGrp="1"/>
          </p:cNvGraphicFramePr>
          <p:nvPr>
            <p:extLst>
              <p:ext uri="{D42A27DB-BD31-4B8C-83A1-F6EECF244321}">
                <p14:modId xmlns:p14="http://schemas.microsoft.com/office/powerpoint/2010/main" val="3772589958"/>
              </p:ext>
            </p:extLst>
          </p:nvPr>
        </p:nvGraphicFramePr>
        <p:xfrm>
          <a:off x="982578" y="2396289"/>
          <a:ext cx="10929478" cy="3083560"/>
        </p:xfrm>
        <a:graphic>
          <a:graphicData uri="http://schemas.openxmlformats.org/drawingml/2006/table">
            <a:tbl>
              <a:tblPr firstRow="1" bandRow="1">
                <a:tableStyleId>{5C22544A-7EE6-4342-B048-85BDC9FD1C3A}</a:tableStyleId>
              </a:tblPr>
              <a:tblGrid>
                <a:gridCol w="2229276">
                  <a:extLst>
                    <a:ext uri="{9D8B030D-6E8A-4147-A177-3AD203B41FA5}">
                      <a16:colId xmlns:a16="http://schemas.microsoft.com/office/drawing/2014/main" val="3638169429"/>
                    </a:ext>
                  </a:extLst>
                </a:gridCol>
                <a:gridCol w="2805393">
                  <a:extLst>
                    <a:ext uri="{9D8B030D-6E8A-4147-A177-3AD203B41FA5}">
                      <a16:colId xmlns:a16="http://schemas.microsoft.com/office/drawing/2014/main" val="3130195612"/>
                    </a:ext>
                  </a:extLst>
                </a:gridCol>
                <a:gridCol w="3015140">
                  <a:extLst>
                    <a:ext uri="{9D8B030D-6E8A-4147-A177-3AD203B41FA5}">
                      <a16:colId xmlns:a16="http://schemas.microsoft.com/office/drawing/2014/main" val="1316587158"/>
                    </a:ext>
                  </a:extLst>
                </a:gridCol>
                <a:gridCol w="2879669">
                  <a:extLst>
                    <a:ext uri="{9D8B030D-6E8A-4147-A177-3AD203B41FA5}">
                      <a16:colId xmlns:a16="http://schemas.microsoft.com/office/drawing/2014/main" val="1680902595"/>
                    </a:ext>
                  </a:extLst>
                </a:gridCol>
              </a:tblGrid>
              <a:tr h="370840">
                <a:tc>
                  <a:txBody>
                    <a:bodyPr/>
                    <a:lstStyle/>
                    <a:p>
                      <a:endParaRPr lang="fr-FR" b="0" dirty="0"/>
                    </a:p>
                  </a:txBody>
                  <a:tcPr/>
                </a:tc>
                <a:tc>
                  <a:txBody>
                    <a:bodyPr/>
                    <a:lstStyle/>
                    <a:p>
                      <a:pPr algn="ctr"/>
                      <a:r>
                        <a:rPr lang="fr-FR" dirty="0"/>
                        <a:t>Brevet</a:t>
                      </a:r>
                    </a:p>
                  </a:txBody>
                  <a:tcPr/>
                </a:tc>
                <a:tc>
                  <a:txBody>
                    <a:bodyPr/>
                    <a:lstStyle/>
                    <a:p>
                      <a:pPr algn="ctr"/>
                      <a:r>
                        <a:rPr lang="fr-FR" dirty="0"/>
                        <a:t>Droit d'auteur</a:t>
                      </a:r>
                    </a:p>
                  </a:txBody>
                  <a:tcPr/>
                </a:tc>
                <a:tc>
                  <a:txBody>
                    <a:bodyPr/>
                    <a:lstStyle/>
                    <a:p>
                      <a:pPr algn="ctr"/>
                      <a:r>
                        <a:rPr lang="fr-FR" dirty="0"/>
                        <a:t>Marque de commerce</a:t>
                      </a:r>
                    </a:p>
                  </a:txBody>
                  <a:tcPr/>
                </a:tc>
                <a:extLst>
                  <a:ext uri="{0D108BD9-81ED-4DB2-BD59-A6C34878D82A}">
                    <a16:rowId xmlns:a16="http://schemas.microsoft.com/office/drawing/2014/main" val="4008674941"/>
                  </a:ext>
                </a:extLst>
              </a:tr>
              <a:tr h="370840">
                <a:tc>
                  <a:txBody>
                    <a:bodyPr/>
                    <a:lstStyle/>
                    <a:p>
                      <a:endParaRPr lang="fr-FR" b="1" dirty="0"/>
                    </a:p>
                    <a:p>
                      <a:pPr lvl="0">
                        <a:buNone/>
                      </a:pPr>
                      <a:r>
                        <a:rPr lang="fr-FR" b="1" dirty="0"/>
                        <a:t>Qu'est-ce que c'est?</a:t>
                      </a:r>
                    </a:p>
                  </a:txBody>
                  <a:tcPr>
                    <a:solidFill>
                      <a:schemeClr val="accent3">
                        <a:lumMod val="60000"/>
                        <a:lumOff val="40000"/>
                      </a:schemeClr>
                    </a:solidFill>
                  </a:tcPr>
                </a:tc>
                <a:tc>
                  <a:txBody>
                    <a:bodyPr/>
                    <a:lstStyle/>
                    <a:p>
                      <a:pPr lvl="0" algn="ctr">
                        <a:buNone/>
                      </a:pPr>
                      <a:r>
                        <a:rPr lang="fr-FR" sz="1600" b="0" i="0" u="none" strike="noStrike" baseline="0" noProof="0" dirty="0">
                          <a:solidFill>
                            <a:srgbClr val="212121"/>
                          </a:solidFill>
                          <a:latin typeface="Arial"/>
                        </a:rPr>
                        <a:t>Un document juridique qui accorde à l'inventeur un droit exclusif sur son l'invention.</a:t>
                      </a:r>
                      <a:endParaRPr lang="fr-FR" sz="1600" b="0" dirty="0"/>
                    </a:p>
                  </a:txBody>
                  <a:tcPr/>
                </a:tc>
                <a:tc>
                  <a:txBody>
                    <a:bodyPr/>
                    <a:lstStyle/>
                    <a:p>
                      <a:pPr lvl="0" algn="ctr">
                        <a:buNone/>
                      </a:pPr>
                      <a:r>
                        <a:rPr lang="fr-CA" sz="1600" b="0" i="0" u="none" strike="noStrike" noProof="0" dirty="0">
                          <a:latin typeface="Arial"/>
                        </a:rPr>
                        <a:t>Droit exclusif que détient un auteur sur son œuvre.</a:t>
                      </a:r>
                      <a:endParaRPr lang="fr-FR" sz="1600" b="0"/>
                    </a:p>
                  </a:txBody>
                  <a:tcPr/>
                </a:tc>
                <a:tc>
                  <a:txBody>
                    <a:bodyPr/>
                    <a:lstStyle/>
                    <a:p>
                      <a:pPr lvl="0" algn="ctr">
                        <a:buNone/>
                      </a:pPr>
                      <a:r>
                        <a:rPr lang="fr-FR" sz="1600" b="0" i="0" u="none" strike="noStrike" noProof="0" dirty="0">
                          <a:latin typeface="Arial"/>
                        </a:rPr>
                        <a:t>Signe particulier qu’une personne emploie en vue de distinguer les marchandises ou services qu’elle vend.</a:t>
                      </a:r>
                    </a:p>
                    <a:p>
                      <a:pPr lvl="0" algn="ctr">
                        <a:buNone/>
                      </a:pPr>
                      <a:endParaRPr lang="fr-FR" sz="1600" b="0" i="0" u="none" strike="noStrike" noProof="0" dirty="0">
                        <a:latin typeface="Arial"/>
                      </a:endParaRPr>
                    </a:p>
                  </a:txBody>
                  <a:tcPr/>
                </a:tc>
                <a:extLst>
                  <a:ext uri="{0D108BD9-81ED-4DB2-BD59-A6C34878D82A}">
                    <a16:rowId xmlns:a16="http://schemas.microsoft.com/office/drawing/2014/main" val="2377111950"/>
                  </a:ext>
                </a:extLst>
              </a:tr>
              <a:tr h="370840">
                <a:tc>
                  <a:txBody>
                    <a:bodyPr/>
                    <a:lstStyle/>
                    <a:p>
                      <a:endParaRPr lang="fr-FR" b="0" dirty="0"/>
                    </a:p>
                    <a:p>
                      <a:pPr lvl="0">
                        <a:buNone/>
                      </a:pPr>
                      <a:r>
                        <a:rPr lang="fr-FR" b="1" dirty="0"/>
                        <a:t>Durée</a:t>
                      </a:r>
                    </a:p>
                  </a:txBody>
                  <a:tcPr>
                    <a:solidFill>
                      <a:schemeClr val="accent3">
                        <a:lumMod val="60000"/>
                        <a:lumOff val="40000"/>
                      </a:schemeClr>
                    </a:solidFill>
                  </a:tcPr>
                </a:tc>
                <a:tc>
                  <a:txBody>
                    <a:bodyPr/>
                    <a:lstStyle/>
                    <a:p>
                      <a:pPr algn="ctr"/>
                      <a:endParaRPr lang="fr-FR" dirty="0"/>
                    </a:p>
                    <a:p>
                      <a:pPr lvl="0" algn="ctr">
                        <a:buNone/>
                      </a:pPr>
                      <a:r>
                        <a:rPr lang="fr-FR" dirty="0"/>
                        <a:t>20 ans</a:t>
                      </a:r>
                    </a:p>
                    <a:p>
                      <a:pPr lvl="0" algn="ctr">
                        <a:buNone/>
                      </a:pPr>
                      <a:r>
                        <a:rPr lang="fr-FR" sz="1400" dirty="0"/>
                        <a:t>(non renouvelable)</a:t>
                      </a:r>
                      <a:r>
                        <a:rPr lang="fr-FR" dirty="0"/>
                        <a:t> </a:t>
                      </a:r>
                    </a:p>
                  </a:txBody>
                  <a:tcPr/>
                </a:tc>
                <a:tc>
                  <a:txBody>
                    <a:bodyPr/>
                    <a:lstStyle/>
                    <a:p>
                      <a:pPr algn="ctr"/>
                      <a:endParaRPr lang="fr-FR" dirty="0"/>
                    </a:p>
                    <a:p>
                      <a:pPr lvl="0" algn="ctr">
                        <a:buNone/>
                      </a:pPr>
                      <a:r>
                        <a:rPr lang="fr-FR" dirty="0"/>
                        <a:t>Jusqu’à 70 ans après la mort de l'auteur</a:t>
                      </a:r>
                    </a:p>
                  </a:txBody>
                  <a:tcPr/>
                </a:tc>
                <a:tc>
                  <a:txBody>
                    <a:bodyPr/>
                    <a:lstStyle/>
                    <a:p>
                      <a:pPr algn="ctr"/>
                      <a:endParaRPr lang="fr-FR" dirty="0"/>
                    </a:p>
                    <a:p>
                      <a:pPr lvl="0" algn="ctr">
                        <a:buNone/>
                      </a:pPr>
                      <a:r>
                        <a:rPr lang="fr-FR" dirty="0"/>
                        <a:t>Lorsque enregistrée :</a:t>
                      </a:r>
                    </a:p>
                    <a:p>
                      <a:pPr lvl="0" algn="ctr">
                        <a:buNone/>
                      </a:pPr>
                      <a:r>
                        <a:rPr lang="fr-FR" dirty="0"/>
                        <a:t>10 ans </a:t>
                      </a:r>
                    </a:p>
                    <a:p>
                      <a:pPr lvl="0" algn="ctr">
                        <a:buNone/>
                      </a:pPr>
                      <a:r>
                        <a:rPr lang="fr-FR" sz="1400" dirty="0"/>
                        <a:t>(renouvelable) </a:t>
                      </a:r>
                    </a:p>
                    <a:p>
                      <a:pPr lvl="0" algn="ctr">
                        <a:buNone/>
                      </a:pPr>
                      <a:endParaRPr lang="fr-FR" dirty="0"/>
                    </a:p>
                  </a:txBody>
                  <a:tcPr/>
                </a:tc>
                <a:extLst>
                  <a:ext uri="{0D108BD9-81ED-4DB2-BD59-A6C34878D82A}">
                    <a16:rowId xmlns:a16="http://schemas.microsoft.com/office/drawing/2014/main" val="996572954"/>
                  </a:ext>
                </a:extLst>
              </a:tr>
            </a:tbl>
          </a:graphicData>
        </a:graphic>
      </p:graphicFrame>
    </p:spTree>
    <p:extLst>
      <p:ext uri="{BB962C8B-B14F-4D97-AF65-F5344CB8AC3E}">
        <p14:creationId xmlns:p14="http://schemas.microsoft.com/office/powerpoint/2010/main" val="291734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15B7C28-7B65-11DC-50D3-8C99B92FC374}"/>
              </a:ext>
            </a:extLst>
          </p:cNvPr>
          <p:cNvSpPr>
            <a:spLocks noGrp="1"/>
          </p:cNvSpPr>
          <p:nvPr>
            <p:ph type="body" idx="1"/>
          </p:nvPr>
        </p:nvSpPr>
        <p:spPr>
          <a:xfrm>
            <a:off x="727013" y="978312"/>
            <a:ext cx="5669280" cy="4572000"/>
          </a:xfrm>
        </p:spPr>
        <p:txBody>
          <a:bodyPr/>
          <a:lstStyle/>
          <a:p>
            <a:r>
              <a:rPr lang="fr-CA" dirty="0">
                <a:cs typeface="Arial"/>
              </a:rPr>
              <a:t>Mise en situation basée sur un cas réel</a:t>
            </a:r>
            <a:endParaRPr lang="fr-FR" dirty="0"/>
          </a:p>
        </p:txBody>
      </p:sp>
      <p:pic>
        <p:nvPicPr>
          <p:cNvPr id="4" name="Graphique 4" descr="Balance de la justice avec un remplissage uni">
            <a:extLst>
              <a:ext uri="{FF2B5EF4-FFF2-40B4-BE49-F238E27FC236}">
                <a16:creationId xmlns:a16="http://schemas.microsoft.com/office/drawing/2014/main" id="{684AEA0F-5690-EE68-8AEF-C031E1378C2F}"/>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7003542" y="1766982"/>
            <a:ext cx="2994660" cy="2994660"/>
          </a:xfrm>
        </p:spPr>
      </p:pic>
    </p:spTree>
    <p:extLst>
      <p:ext uri="{BB962C8B-B14F-4D97-AF65-F5344CB8AC3E}">
        <p14:creationId xmlns:p14="http://schemas.microsoft.com/office/powerpoint/2010/main" val="164257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9E7BAD3-D6D8-9952-DADB-FA63B8D92DE8}"/>
              </a:ext>
            </a:extLst>
          </p:cNvPr>
          <p:cNvSpPr>
            <a:spLocks noGrp="1"/>
          </p:cNvSpPr>
          <p:nvPr>
            <p:ph type="title"/>
          </p:nvPr>
        </p:nvSpPr>
        <p:spPr/>
        <p:txBody>
          <a:bodyPr/>
          <a:lstStyle/>
          <a:p>
            <a:endParaRPr lang="fr-FR" dirty="0">
              <a:ea typeface="+mj-lt"/>
              <a:cs typeface="+mj-lt"/>
            </a:endParaRPr>
          </a:p>
          <a:p>
            <a:endParaRPr lang="fr-FR" b="0" dirty="0">
              <a:ea typeface="+mj-lt"/>
              <a:cs typeface="+mj-lt"/>
            </a:endParaRPr>
          </a:p>
        </p:txBody>
      </p:sp>
      <p:sp>
        <p:nvSpPr>
          <p:cNvPr id="5" name="Titre 1">
            <a:extLst>
              <a:ext uri="{FF2B5EF4-FFF2-40B4-BE49-F238E27FC236}">
                <a16:creationId xmlns:a16="http://schemas.microsoft.com/office/drawing/2014/main" id="{F9E00C5F-A474-169A-5459-6395F57DA897}"/>
              </a:ext>
            </a:extLst>
          </p:cNvPr>
          <p:cNvSpPr txBox="1">
            <a:spLocks/>
          </p:cNvSpPr>
          <p:nvPr/>
        </p:nvSpPr>
        <p:spPr>
          <a:xfrm>
            <a:off x="1331468" y="1051560"/>
            <a:ext cx="10421938" cy="9144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fr-FR" dirty="0">
                <a:solidFill>
                  <a:schemeClr val="tx1"/>
                </a:solidFill>
                <a:cs typeface="Arial"/>
              </a:rPr>
              <a:t>Lisez le cas dans le guide de l'élève</a:t>
            </a:r>
          </a:p>
        </p:txBody>
      </p:sp>
      <p:pic>
        <p:nvPicPr>
          <p:cNvPr id="7" name="Image 4" descr="Une image contenant texte&#10;&#10;Description générée automatiquement">
            <a:extLst>
              <a:ext uri="{FF2B5EF4-FFF2-40B4-BE49-F238E27FC236}">
                <a16:creationId xmlns:a16="http://schemas.microsoft.com/office/drawing/2014/main" id="{2FBE9078-692B-704C-A3A2-C5372C9BD683}"/>
              </a:ext>
            </a:extLst>
          </p:cNvPr>
          <p:cNvPicPr>
            <a:picLocks noChangeAspect="1"/>
          </p:cNvPicPr>
          <p:nvPr/>
        </p:nvPicPr>
        <p:blipFill>
          <a:blip r:embed="rId4"/>
          <a:stretch>
            <a:fillRect/>
          </a:stretch>
        </p:blipFill>
        <p:spPr>
          <a:xfrm>
            <a:off x="2957513" y="3409950"/>
            <a:ext cx="1831975" cy="1841500"/>
          </a:xfrm>
          <a:prstGeom prst="rect">
            <a:avLst/>
          </a:prstGeom>
        </p:spPr>
      </p:pic>
      <p:pic>
        <p:nvPicPr>
          <p:cNvPr id="9" name="Image 5" descr="Une image contenant texte, clipart&#10;&#10;Description générée automatiquement">
            <a:extLst>
              <a:ext uri="{FF2B5EF4-FFF2-40B4-BE49-F238E27FC236}">
                <a16:creationId xmlns:a16="http://schemas.microsoft.com/office/drawing/2014/main" id="{A6A8E843-8DB1-7CE5-C4F5-0E34A32164D7}"/>
              </a:ext>
            </a:extLst>
          </p:cNvPr>
          <p:cNvPicPr>
            <a:picLocks noChangeAspect="1"/>
          </p:cNvPicPr>
          <p:nvPr/>
        </p:nvPicPr>
        <p:blipFill>
          <a:blip r:embed="rId5"/>
          <a:stretch>
            <a:fillRect/>
          </a:stretch>
        </p:blipFill>
        <p:spPr>
          <a:xfrm>
            <a:off x="6324600" y="3489116"/>
            <a:ext cx="2743200" cy="1708567"/>
          </a:xfrm>
          <a:prstGeom prst="rect">
            <a:avLst/>
          </a:prstGeom>
        </p:spPr>
      </p:pic>
      <p:sp>
        <p:nvSpPr>
          <p:cNvPr id="11" name="ZoneTexte 10">
            <a:extLst>
              <a:ext uri="{FF2B5EF4-FFF2-40B4-BE49-F238E27FC236}">
                <a16:creationId xmlns:a16="http://schemas.microsoft.com/office/drawing/2014/main" id="{35EB844A-0B0B-2EB8-C91C-C0C366A4EB99}"/>
              </a:ext>
            </a:extLst>
          </p:cNvPr>
          <p:cNvSpPr txBox="1"/>
          <p:nvPr/>
        </p:nvSpPr>
        <p:spPr>
          <a:xfrm>
            <a:off x="5140960" y="4204970"/>
            <a:ext cx="663964" cy="83099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r>
              <a:rPr lang="fr-FR" sz="4800" dirty="0">
                <a:cs typeface="Arial"/>
              </a:rPr>
              <a:t>c.</a:t>
            </a:r>
          </a:p>
        </p:txBody>
      </p:sp>
    </p:spTree>
    <p:extLst>
      <p:ext uri="{BB962C8B-B14F-4D97-AF65-F5344CB8AC3E}">
        <p14:creationId xmlns:p14="http://schemas.microsoft.com/office/powerpoint/2010/main" val="263001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A64966-6713-0F47-AD43-9F6E8BCCC8B2}"/>
              </a:ext>
            </a:extLst>
          </p:cNvPr>
          <p:cNvSpPr>
            <a:spLocks noGrp="1"/>
          </p:cNvSpPr>
          <p:nvPr>
            <p:ph type="title"/>
          </p:nvPr>
        </p:nvSpPr>
        <p:spPr>
          <a:xfrm>
            <a:off x="398137" y="607299"/>
            <a:ext cx="6403675" cy="900023"/>
          </a:xfrm>
        </p:spPr>
        <p:txBody>
          <a:bodyPr/>
          <a:lstStyle/>
          <a:p>
            <a:r>
              <a:rPr lang="fr-CA" sz="4800" b="0">
                <a:solidFill>
                  <a:schemeClr val="accent1"/>
                </a:solidFill>
              </a:rPr>
              <a:t>Qu’est-ce que la propriété intellectuelle?</a:t>
            </a:r>
            <a:r>
              <a:rPr lang="fr-CA" b="0">
                <a:solidFill>
                  <a:schemeClr val="tx1">
                    <a:lumMod val="65000"/>
                    <a:lumOff val="35000"/>
                  </a:schemeClr>
                </a:solidFill>
              </a:rPr>
              <a:t> </a:t>
            </a:r>
            <a:endParaRPr lang="fr-FR">
              <a:solidFill>
                <a:schemeClr val="tx1">
                  <a:lumMod val="65000"/>
                  <a:lumOff val="35000"/>
                </a:schemeClr>
              </a:solidFill>
            </a:endParaRPr>
          </a:p>
        </p:txBody>
      </p:sp>
      <p:pic>
        <p:nvPicPr>
          <p:cNvPr id="5" name="Image 5" descr="Une image contenant texte, clipart, graphiques vectoriels&#10;&#10;Description générée automatiquement">
            <a:extLst>
              <a:ext uri="{FF2B5EF4-FFF2-40B4-BE49-F238E27FC236}">
                <a16:creationId xmlns:a16="http://schemas.microsoft.com/office/drawing/2014/main" id="{CFA12F14-EC9D-6E81-08D6-5BF53646F252}"/>
              </a:ext>
            </a:extLst>
          </p:cNvPr>
          <p:cNvPicPr>
            <a:picLocks noChangeAspect="1"/>
          </p:cNvPicPr>
          <p:nvPr/>
        </p:nvPicPr>
        <p:blipFill>
          <a:blip r:embed="rId3"/>
          <a:stretch>
            <a:fillRect/>
          </a:stretch>
        </p:blipFill>
        <p:spPr>
          <a:xfrm>
            <a:off x="1989224" y="2649207"/>
            <a:ext cx="2976716" cy="3692304"/>
          </a:xfrm>
          <a:prstGeom prst="rect">
            <a:avLst/>
          </a:prstGeom>
        </p:spPr>
      </p:pic>
    </p:spTree>
    <p:extLst>
      <p:ext uri="{BB962C8B-B14F-4D97-AF65-F5344CB8AC3E}">
        <p14:creationId xmlns:p14="http://schemas.microsoft.com/office/powerpoint/2010/main" val="354465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2882E3C-309A-C3B1-57CD-1766A7E6A3A4}"/>
              </a:ext>
            </a:extLst>
          </p:cNvPr>
          <p:cNvSpPr>
            <a:spLocks noGrp="1"/>
          </p:cNvSpPr>
          <p:nvPr>
            <p:ph type="body" sz="quarter" idx="14"/>
          </p:nvPr>
        </p:nvSpPr>
        <p:spPr>
          <a:xfrm>
            <a:off x="582168" y="1772920"/>
            <a:ext cx="10792460" cy="4114800"/>
          </a:xfrm>
        </p:spPr>
        <p:txBody>
          <a:bodyPr vert="horz" lIns="0" tIns="0" rIns="0" bIns="0" rtlCol="0" anchor="t">
            <a:noAutofit/>
          </a:bodyPr>
          <a:lstStyle/>
          <a:p>
            <a:r>
              <a:rPr lang="fr-FR" dirty="0">
                <a:ea typeface="+mn-lt"/>
                <a:cs typeface="+mn-lt"/>
              </a:rPr>
              <a:t>Le tribunal a conclu que la marque « Barbie » est </a:t>
            </a:r>
            <a:r>
              <a:rPr lang="fr-FR" b="1" dirty="0">
                <a:ea typeface="+mn-lt"/>
                <a:cs typeface="+mn-lt"/>
              </a:rPr>
              <a:t>célèbre uniquement pour des poupées</a:t>
            </a:r>
            <a:r>
              <a:rPr lang="fr-FR" dirty="0">
                <a:ea typeface="+mn-lt"/>
                <a:cs typeface="+mn-lt"/>
              </a:rPr>
              <a:t> et des accessoires de poupées.  </a:t>
            </a:r>
            <a:endParaRPr lang="fr-FR" dirty="0"/>
          </a:p>
          <a:p>
            <a:endParaRPr lang="fr-FR" dirty="0">
              <a:ea typeface="+mn-lt"/>
              <a:cs typeface="+mn-lt"/>
            </a:endParaRPr>
          </a:p>
          <a:p>
            <a:r>
              <a:rPr lang="fr-FR" dirty="0">
                <a:ea typeface="+mn-lt"/>
                <a:cs typeface="+mn-lt"/>
              </a:rPr>
              <a:t>Comme le droit sur les marques est créé par l’utilisation et que la marque « Barbie » n’était pas utilisée par Mattel pour d’autres marchandises, il n’y avait </a:t>
            </a:r>
            <a:r>
              <a:rPr lang="fr-FR" b="1" dirty="0">
                <a:ea typeface="+mn-lt"/>
                <a:cs typeface="+mn-lt"/>
              </a:rPr>
              <a:t>pas de risque de confusion</a:t>
            </a:r>
            <a:r>
              <a:rPr lang="fr-FR" dirty="0">
                <a:ea typeface="+mn-lt"/>
                <a:cs typeface="+mn-lt"/>
              </a:rPr>
              <a:t> avec un restaurant nommé « </a:t>
            </a:r>
            <a:r>
              <a:rPr lang="fr-FR" dirty="0" err="1">
                <a:ea typeface="+mn-lt"/>
                <a:cs typeface="+mn-lt"/>
              </a:rPr>
              <a:t>Barbie’s</a:t>
            </a:r>
            <a:r>
              <a:rPr lang="fr-FR" dirty="0">
                <a:ea typeface="+mn-lt"/>
                <a:cs typeface="+mn-lt"/>
              </a:rPr>
              <a:t> ». </a:t>
            </a:r>
          </a:p>
          <a:p>
            <a:endParaRPr lang="fr-FR" dirty="0">
              <a:ea typeface="+mn-lt"/>
              <a:cs typeface="+mn-lt"/>
            </a:endParaRPr>
          </a:p>
          <a:p>
            <a:r>
              <a:rPr lang="fr-FR" dirty="0">
                <a:ea typeface="+mn-lt"/>
                <a:cs typeface="+mn-lt"/>
              </a:rPr>
              <a:t>Marc avait donc le droit de faire sa demande pour la marque de commerce et celle-ci a été </a:t>
            </a:r>
            <a:r>
              <a:rPr lang="fr-FR" b="1" dirty="0">
                <a:ea typeface="+mn-lt"/>
                <a:cs typeface="+mn-lt"/>
              </a:rPr>
              <a:t>approuvé</a:t>
            </a:r>
            <a:r>
              <a:rPr lang="fr-FR" dirty="0">
                <a:ea typeface="+mn-lt"/>
                <a:cs typeface="+mn-lt"/>
              </a:rPr>
              <a:t>e.</a:t>
            </a:r>
            <a:endParaRPr lang="fr-FR" dirty="0">
              <a:cs typeface="Arial"/>
            </a:endParaRPr>
          </a:p>
        </p:txBody>
      </p:sp>
      <p:sp>
        <p:nvSpPr>
          <p:cNvPr id="3" name="Titre 2">
            <a:extLst>
              <a:ext uri="{FF2B5EF4-FFF2-40B4-BE49-F238E27FC236}">
                <a16:creationId xmlns:a16="http://schemas.microsoft.com/office/drawing/2014/main" id="{5EB5DE02-268B-1CD8-69EF-3E39EE246E15}"/>
              </a:ext>
            </a:extLst>
          </p:cNvPr>
          <p:cNvSpPr>
            <a:spLocks noGrp="1"/>
          </p:cNvSpPr>
          <p:nvPr>
            <p:ph type="title"/>
          </p:nvPr>
        </p:nvSpPr>
        <p:spPr>
          <a:xfrm>
            <a:off x="696468" y="556260"/>
            <a:ext cx="10421938" cy="914400"/>
          </a:xfrm>
        </p:spPr>
        <p:txBody>
          <a:bodyPr/>
          <a:lstStyle/>
          <a:p>
            <a:r>
              <a:rPr lang="fr-FR" dirty="0">
                <a:solidFill>
                  <a:schemeClr val="accent1"/>
                </a:solidFill>
                <a:cs typeface="Arial"/>
              </a:rPr>
              <a:t>Le jugement rendu</a:t>
            </a:r>
            <a:endParaRPr lang="fr-FR">
              <a:solidFill>
                <a:schemeClr val="accent1"/>
              </a:solidFill>
              <a:cs typeface="Arial" panose="020B0604020202020204"/>
            </a:endParaRPr>
          </a:p>
        </p:txBody>
      </p:sp>
    </p:spTree>
    <p:extLst>
      <p:ext uri="{BB962C8B-B14F-4D97-AF65-F5344CB8AC3E}">
        <p14:creationId xmlns:p14="http://schemas.microsoft.com/office/powerpoint/2010/main" val="313872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F02A1F9-5571-931C-3237-7E000E6FDC90}"/>
              </a:ext>
            </a:extLst>
          </p:cNvPr>
          <p:cNvSpPr>
            <a:spLocks noGrp="1"/>
          </p:cNvSpPr>
          <p:nvPr>
            <p:ph type="body" sz="quarter" idx="14"/>
          </p:nvPr>
        </p:nvSpPr>
        <p:spPr>
          <a:xfrm>
            <a:off x="5783589" y="589417"/>
            <a:ext cx="5500404" cy="4114800"/>
          </a:xfrm>
        </p:spPr>
        <p:txBody>
          <a:bodyPr vert="horz" lIns="0" tIns="0" rIns="0" bIns="0" rtlCol="0" anchor="t">
            <a:noAutofit/>
          </a:bodyPr>
          <a:lstStyle/>
          <a:p>
            <a:r>
              <a:rPr lang="fr-FR" sz="2800" dirty="0">
                <a:cs typeface="Arial"/>
              </a:rPr>
              <a:t>Si tu n’es pas certain qu’un mot ou qu’une marque appartient déjà à quelqu’un, tu peux chercher cette information facilement, grâce à la </a:t>
            </a:r>
            <a:r>
              <a:rPr lang="fr-FR" sz="2800" i="1" dirty="0">
                <a:solidFill>
                  <a:srgbClr val="0070C0"/>
                </a:solidFill>
                <a:cs typeface="Arial"/>
                <a:hlinkClick r:id="rId3">
                  <a:extLst>
                    <a:ext uri="{A12FA001-AC4F-418D-AE19-62706E023703}">
                      <ahyp:hlinkClr xmlns:ahyp="http://schemas.microsoft.com/office/drawing/2018/hyperlinkcolor" val="tx"/>
                    </a:ext>
                  </a:extLst>
                </a:hlinkClick>
              </a:rPr>
              <a:t>Base de données sur les marques canadiennes</a:t>
            </a:r>
            <a:r>
              <a:rPr lang="fr-FR" sz="2800" dirty="0">
                <a:cs typeface="Arial"/>
              </a:rPr>
              <a:t>. </a:t>
            </a:r>
          </a:p>
          <a:p>
            <a:endParaRPr lang="fr-FR" sz="3200" dirty="0">
              <a:cs typeface="Arial"/>
            </a:endParaRPr>
          </a:p>
          <a:p>
            <a:endParaRPr lang="fr-FR" sz="3200" dirty="0">
              <a:cs typeface="Arial"/>
            </a:endParaRPr>
          </a:p>
        </p:txBody>
      </p:sp>
      <p:pic>
        <p:nvPicPr>
          <p:cNvPr id="5" name="Image 5" descr="Une image contenant texte&#10;&#10;Description générée automatiquement">
            <a:extLst>
              <a:ext uri="{FF2B5EF4-FFF2-40B4-BE49-F238E27FC236}">
                <a16:creationId xmlns:a16="http://schemas.microsoft.com/office/drawing/2014/main" id="{4DAE8CF2-DBA2-D26A-29BB-6D5A87D96F31}"/>
              </a:ext>
            </a:extLst>
          </p:cNvPr>
          <p:cNvPicPr>
            <a:picLocks noChangeAspect="1"/>
          </p:cNvPicPr>
          <p:nvPr/>
        </p:nvPicPr>
        <p:blipFill>
          <a:blip r:embed="rId4"/>
          <a:stretch>
            <a:fillRect/>
          </a:stretch>
        </p:blipFill>
        <p:spPr>
          <a:xfrm>
            <a:off x="6670589" y="4122225"/>
            <a:ext cx="4061254" cy="2402953"/>
          </a:xfrm>
          <a:prstGeom prst="rect">
            <a:avLst/>
          </a:prstGeom>
        </p:spPr>
      </p:pic>
    </p:spTree>
    <p:extLst>
      <p:ext uri="{BB962C8B-B14F-4D97-AF65-F5344CB8AC3E}">
        <p14:creationId xmlns:p14="http://schemas.microsoft.com/office/powerpoint/2010/main" val="129717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9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6021B769-967B-5B46-84CF-6513A230AEA7}"/>
              </a:ext>
            </a:extLst>
          </p:cNvPr>
          <p:cNvSpPr>
            <a:spLocks noGrp="1"/>
          </p:cNvSpPr>
          <p:nvPr>
            <p:ph type="body" sz="quarter" idx="14"/>
          </p:nvPr>
        </p:nvSpPr>
        <p:spPr>
          <a:xfrm>
            <a:off x="369383" y="751648"/>
            <a:ext cx="6607833" cy="4114800"/>
          </a:xfrm>
        </p:spPr>
        <p:txBody>
          <a:bodyPr vert="horz" lIns="0" tIns="0" rIns="0" bIns="0" rtlCol="0" anchor="t">
            <a:noAutofit/>
          </a:bodyPr>
          <a:lstStyle/>
          <a:p>
            <a:pPr>
              <a:lnSpc>
                <a:spcPct val="100000"/>
              </a:lnSpc>
              <a:spcBef>
                <a:spcPts val="0"/>
              </a:spcBef>
              <a:spcAft>
                <a:spcPts val="1200"/>
              </a:spcAft>
            </a:pPr>
            <a:r>
              <a:rPr lang="fr-CA" sz="3200" dirty="0">
                <a:ea typeface="+mn-lt"/>
                <a:cs typeface="+mn-lt"/>
              </a:rPr>
              <a:t>Les droits de propriété intellectuelle </a:t>
            </a:r>
            <a:r>
              <a:rPr lang="fr-CA" sz="3200" dirty="0">
                <a:cs typeface="Arial"/>
              </a:rPr>
              <a:t>protègent ce qui provient d’une activité intellectuelle. </a:t>
            </a:r>
            <a:endParaRPr lang="fr-CA" sz="3200">
              <a:ea typeface="+mn-lt"/>
              <a:cs typeface="+mn-lt"/>
            </a:endParaRPr>
          </a:p>
          <a:p>
            <a:pPr>
              <a:lnSpc>
                <a:spcPct val="100000"/>
              </a:lnSpc>
              <a:spcBef>
                <a:spcPts val="0"/>
              </a:spcBef>
              <a:spcAft>
                <a:spcPts val="1200"/>
              </a:spcAft>
            </a:pPr>
            <a:r>
              <a:rPr lang="fr-CA" sz="3200" dirty="0">
                <a:cs typeface="Arial"/>
              </a:rPr>
              <a:t>Le droit donne généralement certains droits exclusifs au créateur.</a:t>
            </a:r>
            <a:endParaRPr lang="en-US" sz="3200" dirty="0">
              <a:ea typeface="+mn-lt"/>
              <a:cs typeface="+mn-lt"/>
            </a:endParaRPr>
          </a:p>
          <a:p>
            <a:pPr>
              <a:lnSpc>
                <a:spcPct val="100000"/>
              </a:lnSpc>
              <a:spcBef>
                <a:spcPts val="0"/>
              </a:spcBef>
            </a:pPr>
            <a:r>
              <a:rPr lang="fr-CA" sz="3200" dirty="0">
                <a:cs typeface="Arial"/>
              </a:rPr>
              <a:t>Il y en a plusieurs types, </a:t>
            </a:r>
          </a:p>
          <a:p>
            <a:pPr>
              <a:lnSpc>
                <a:spcPct val="100000"/>
              </a:lnSpc>
              <a:spcBef>
                <a:spcPts val="0"/>
              </a:spcBef>
              <a:spcAft>
                <a:spcPts val="1200"/>
              </a:spcAft>
            </a:pPr>
            <a:r>
              <a:rPr lang="fr-CA" sz="3200" dirty="0">
                <a:cs typeface="Arial"/>
              </a:rPr>
              <a:t>entre autres :</a:t>
            </a:r>
            <a:endParaRPr lang="en-US" sz="3200" dirty="0">
              <a:ea typeface="+mn-lt"/>
              <a:cs typeface="+mn-lt"/>
            </a:endParaRPr>
          </a:p>
          <a:p>
            <a:pPr marL="742950" lvl="1" indent="-285750">
              <a:lnSpc>
                <a:spcPct val="100000"/>
              </a:lnSpc>
              <a:spcBef>
                <a:spcPts val="0"/>
              </a:spcBef>
              <a:spcAft>
                <a:spcPts val="1200"/>
              </a:spcAft>
              <a:buFont typeface="Arial,Sans-Serif"/>
              <a:buChar char="−"/>
            </a:pPr>
            <a:r>
              <a:rPr lang="fr-CA" sz="2400" dirty="0">
                <a:solidFill>
                  <a:srgbClr val="0070C0"/>
                </a:solidFill>
                <a:cs typeface="Arial"/>
                <a:hlinkClick r:id="rId3">
                  <a:extLst>
                    <a:ext uri="{A12FA001-AC4F-418D-AE19-62706E023703}">
                      <ahyp:hlinkClr xmlns:ahyp="http://schemas.microsoft.com/office/drawing/2018/hyperlinkcolor" val="tx"/>
                    </a:ext>
                  </a:extLst>
                </a:hlinkClick>
              </a:rPr>
              <a:t>Droit d’auteur</a:t>
            </a:r>
            <a:endParaRPr lang="en-US" sz="2400" dirty="0">
              <a:solidFill>
                <a:srgbClr val="0070C0"/>
              </a:solidFill>
              <a:ea typeface="+mn-lt"/>
              <a:cs typeface="+mn-lt"/>
            </a:endParaRPr>
          </a:p>
          <a:p>
            <a:pPr marL="742950" lvl="1" indent="-285750">
              <a:lnSpc>
                <a:spcPct val="100000"/>
              </a:lnSpc>
              <a:spcBef>
                <a:spcPts val="0"/>
              </a:spcBef>
              <a:spcAft>
                <a:spcPts val="1200"/>
              </a:spcAft>
              <a:buFont typeface="Arial,Sans-Serif"/>
              <a:buChar char="−"/>
            </a:pPr>
            <a:r>
              <a:rPr lang="fr-CA" sz="2400" dirty="0">
                <a:cs typeface="Arial"/>
              </a:rPr>
              <a:t>Marques de commerce</a:t>
            </a:r>
            <a:endParaRPr lang="en-US" sz="2400" dirty="0">
              <a:ea typeface="+mn-lt"/>
              <a:cs typeface="+mn-lt"/>
            </a:endParaRPr>
          </a:p>
          <a:p>
            <a:pPr marL="742950" lvl="1" indent="-285750">
              <a:lnSpc>
                <a:spcPct val="100000"/>
              </a:lnSpc>
              <a:spcBef>
                <a:spcPts val="0"/>
              </a:spcBef>
              <a:spcAft>
                <a:spcPts val="1200"/>
              </a:spcAft>
              <a:buFont typeface="Arial,Sans-Serif"/>
              <a:buChar char="−"/>
            </a:pPr>
            <a:r>
              <a:rPr lang="fr-CA" sz="2400" dirty="0">
                <a:solidFill>
                  <a:srgbClr val="0070C0"/>
                </a:solidFill>
                <a:cs typeface="Arial"/>
                <a:hlinkClick r:id="rId4">
                  <a:extLst>
                    <a:ext uri="{A12FA001-AC4F-418D-AE19-62706E023703}">
                      <ahyp:hlinkClr xmlns:ahyp="http://schemas.microsoft.com/office/drawing/2018/hyperlinkcolor" val="tx"/>
                    </a:ext>
                  </a:extLst>
                </a:hlinkClick>
              </a:rPr>
              <a:t>Brevet</a:t>
            </a:r>
            <a:endParaRPr lang="en-US" sz="2400" dirty="0">
              <a:solidFill>
                <a:srgbClr val="0070C0"/>
              </a:solidFill>
              <a:ea typeface="+mn-lt"/>
              <a:cs typeface="+mn-lt"/>
            </a:endParaRPr>
          </a:p>
          <a:p>
            <a:pPr marL="457200" lvl="1" indent="0">
              <a:lnSpc>
                <a:spcPct val="100000"/>
              </a:lnSpc>
              <a:spcBef>
                <a:spcPts val="0"/>
              </a:spcBef>
              <a:spcAft>
                <a:spcPts val="1200"/>
              </a:spcAft>
              <a:buNone/>
            </a:pPr>
            <a:endParaRPr lang="fr-CA" sz="2400" dirty="0">
              <a:cs typeface="Arial"/>
            </a:endParaRPr>
          </a:p>
        </p:txBody>
      </p:sp>
      <p:pic>
        <p:nvPicPr>
          <p:cNvPr id="5" name="Image 5" descr="Une image contenant texte&#10;&#10;Description générée automatiquement">
            <a:extLst>
              <a:ext uri="{FF2B5EF4-FFF2-40B4-BE49-F238E27FC236}">
                <a16:creationId xmlns:a16="http://schemas.microsoft.com/office/drawing/2014/main" id="{9EFEA481-1D3C-579D-2E5C-3D960D7423B4}"/>
              </a:ext>
            </a:extLst>
          </p:cNvPr>
          <p:cNvPicPr>
            <a:picLocks noChangeAspect="1"/>
          </p:cNvPicPr>
          <p:nvPr/>
        </p:nvPicPr>
        <p:blipFill>
          <a:blip r:embed="rId5"/>
          <a:stretch>
            <a:fillRect/>
          </a:stretch>
        </p:blipFill>
        <p:spPr>
          <a:xfrm>
            <a:off x="8979254" y="883"/>
            <a:ext cx="3151716" cy="1889125"/>
          </a:xfrm>
          <a:prstGeom prst="rect">
            <a:avLst/>
          </a:prstGeom>
        </p:spPr>
      </p:pic>
      <p:pic>
        <p:nvPicPr>
          <p:cNvPr id="6" name="Image 6" descr="Une image contenant texte, carte de visite, graphiques vectoriels&#10;&#10;Description générée automatiquement">
            <a:extLst>
              <a:ext uri="{FF2B5EF4-FFF2-40B4-BE49-F238E27FC236}">
                <a16:creationId xmlns:a16="http://schemas.microsoft.com/office/drawing/2014/main" id="{82A21191-34D1-2E70-3D53-D61423C38CD7}"/>
              </a:ext>
            </a:extLst>
          </p:cNvPr>
          <p:cNvPicPr>
            <a:picLocks noChangeAspect="1"/>
          </p:cNvPicPr>
          <p:nvPr/>
        </p:nvPicPr>
        <p:blipFill>
          <a:blip r:embed="rId6"/>
          <a:stretch>
            <a:fillRect/>
          </a:stretch>
        </p:blipFill>
        <p:spPr>
          <a:xfrm>
            <a:off x="7213129" y="1656116"/>
            <a:ext cx="2855148" cy="2191102"/>
          </a:xfrm>
          <a:prstGeom prst="rect">
            <a:avLst/>
          </a:prstGeom>
        </p:spPr>
      </p:pic>
      <p:pic>
        <p:nvPicPr>
          <p:cNvPr id="7" name="Image 7">
            <a:extLst>
              <a:ext uri="{FF2B5EF4-FFF2-40B4-BE49-F238E27FC236}">
                <a16:creationId xmlns:a16="http://schemas.microsoft.com/office/drawing/2014/main" id="{F81CA9D8-D189-AE60-6049-98882442A9D5}"/>
              </a:ext>
            </a:extLst>
          </p:cNvPr>
          <p:cNvPicPr>
            <a:picLocks noChangeAspect="1"/>
          </p:cNvPicPr>
          <p:nvPr/>
        </p:nvPicPr>
        <p:blipFill>
          <a:blip r:embed="rId7"/>
          <a:stretch>
            <a:fillRect/>
          </a:stretch>
        </p:blipFill>
        <p:spPr>
          <a:xfrm>
            <a:off x="9223964" y="3923418"/>
            <a:ext cx="2850444" cy="1786349"/>
          </a:xfrm>
          <a:prstGeom prst="rect">
            <a:avLst/>
          </a:prstGeom>
        </p:spPr>
      </p:pic>
      <p:pic>
        <p:nvPicPr>
          <p:cNvPr id="8" name="Image 8" descr="Une image contenant texte, ordinateur, afficher&#10;&#10;Description générée automatiquement">
            <a:extLst>
              <a:ext uri="{FF2B5EF4-FFF2-40B4-BE49-F238E27FC236}">
                <a16:creationId xmlns:a16="http://schemas.microsoft.com/office/drawing/2014/main" id="{40E3A04A-B304-C53D-7B75-C290559A6BB3}"/>
              </a:ext>
            </a:extLst>
          </p:cNvPr>
          <p:cNvPicPr>
            <a:picLocks noChangeAspect="1"/>
          </p:cNvPicPr>
          <p:nvPr/>
        </p:nvPicPr>
        <p:blipFill>
          <a:blip r:embed="rId8"/>
          <a:stretch>
            <a:fillRect/>
          </a:stretch>
        </p:blipFill>
        <p:spPr>
          <a:xfrm>
            <a:off x="6436254" y="4864983"/>
            <a:ext cx="2659121" cy="1690628"/>
          </a:xfrm>
          <a:prstGeom prst="rect">
            <a:avLst/>
          </a:prstGeom>
        </p:spPr>
      </p:pic>
    </p:spTree>
    <p:extLst>
      <p:ext uri="{BB962C8B-B14F-4D97-AF65-F5344CB8AC3E}">
        <p14:creationId xmlns:p14="http://schemas.microsoft.com/office/powerpoint/2010/main" val="242138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08CF1EE-BE3E-6B35-21EF-0A65049DB338}"/>
              </a:ext>
            </a:extLst>
          </p:cNvPr>
          <p:cNvSpPr>
            <a:spLocks noGrp="1"/>
          </p:cNvSpPr>
          <p:nvPr>
            <p:ph type="body" idx="1"/>
          </p:nvPr>
        </p:nvSpPr>
        <p:spPr>
          <a:xfrm>
            <a:off x="335661" y="1143000"/>
            <a:ext cx="6943246" cy="4572000"/>
          </a:xfrm>
        </p:spPr>
        <p:txBody>
          <a:bodyPr/>
          <a:lstStyle/>
          <a:p>
            <a:r>
              <a:rPr lang="fr-FR" sz="4400">
                <a:cs typeface="Arial"/>
              </a:rPr>
              <a:t>Déterminez à quel type de propriété intellectuelle se prêtent le mieux les exemples suivants.</a:t>
            </a:r>
            <a:endParaRPr lang="fr-FR">
              <a:cs typeface="Arial"/>
            </a:endParaRPr>
          </a:p>
        </p:txBody>
      </p:sp>
      <p:pic>
        <p:nvPicPr>
          <p:cNvPr id="5" name="Graphique 5" descr="Cerveau dans une tête avec un remplissage uni">
            <a:extLst>
              <a:ext uri="{FF2B5EF4-FFF2-40B4-BE49-F238E27FC236}">
                <a16:creationId xmlns:a16="http://schemas.microsoft.com/office/drawing/2014/main" id="{54FFBCB1-B0E1-2FEC-B17C-FF80D5980E76}"/>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7798878" y="1905094"/>
            <a:ext cx="3356611" cy="3356611"/>
          </a:xfrm>
        </p:spPr>
      </p:pic>
    </p:spTree>
    <p:extLst>
      <p:ext uri="{BB962C8B-B14F-4D97-AF65-F5344CB8AC3E}">
        <p14:creationId xmlns:p14="http://schemas.microsoft.com/office/powerpoint/2010/main" val="388135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4DF63D6-2FF2-D83A-7DD9-3BFDEFD9731B}"/>
              </a:ext>
            </a:extLst>
          </p:cNvPr>
          <p:cNvSpPr>
            <a:spLocks noGrp="1"/>
          </p:cNvSpPr>
          <p:nvPr>
            <p:ph type="body" sz="quarter" idx="15"/>
          </p:nvPr>
        </p:nvSpPr>
        <p:spPr>
          <a:xfrm>
            <a:off x="360495" y="357908"/>
            <a:ext cx="5943600" cy="415925"/>
          </a:xfrm>
        </p:spPr>
        <p:txBody>
          <a:bodyPr/>
          <a:lstStyle/>
          <a:p>
            <a:r>
              <a:rPr lang="fr-CA" dirty="0">
                <a:cs typeface="Arial"/>
              </a:rPr>
              <a:t>Exemple A</a:t>
            </a:r>
          </a:p>
        </p:txBody>
      </p:sp>
      <p:sp>
        <p:nvSpPr>
          <p:cNvPr id="6" name="Titre 1">
            <a:extLst>
              <a:ext uri="{FF2B5EF4-FFF2-40B4-BE49-F238E27FC236}">
                <a16:creationId xmlns:a16="http://schemas.microsoft.com/office/drawing/2014/main" id="{AD2D45C1-C6EC-ED73-9F8B-445755DCCAC3}"/>
              </a:ext>
            </a:extLst>
          </p:cNvPr>
          <p:cNvSpPr>
            <a:spLocks noGrp="1"/>
          </p:cNvSpPr>
          <p:nvPr>
            <p:ph type="title"/>
          </p:nvPr>
        </p:nvSpPr>
        <p:spPr>
          <a:xfrm>
            <a:off x="233121" y="1118773"/>
            <a:ext cx="7972136" cy="889000"/>
          </a:xfrm>
        </p:spPr>
        <p:txBody>
          <a:bodyPr/>
          <a:lstStyle/>
          <a:p>
            <a:r>
              <a:rPr lang="fr-CA" sz="2400" dirty="0">
                <a:cs typeface="Arial"/>
              </a:rPr>
              <a:t>Un spécialiste en céramique a inventé un nouveau procédé de </a:t>
            </a:r>
            <a:r>
              <a:rPr lang="fr-FR" sz="2400" dirty="0">
                <a:cs typeface="Arial"/>
              </a:rPr>
              <a:t>préparation de céramique </a:t>
            </a:r>
            <a:r>
              <a:rPr lang="fr-CA" sz="2400" dirty="0">
                <a:cs typeface="Arial"/>
              </a:rPr>
              <a:t>qui révolutionne l’industrie de la poterie.</a:t>
            </a:r>
          </a:p>
        </p:txBody>
      </p:sp>
      <p:sp>
        <p:nvSpPr>
          <p:cNvPr id="10" name="Espace réservé du texte 3">
            <a:extLst>
              <a:ext uri="{FF2B5EF4-FFF2-40B4-BE49-F238E27FC236}">
                <a16:creationId xmlns:a16="http://schemas.microsoft.com/office/drawing/2014/main" id="{340EED21-D8D8-018B-B1DF-DF67C23306FA}"/>
              </a:ext>
            </a:extLst>
          </p:cNvPr>
          <p:cNvSpPr txBox="1">
            <a:spLocks/>
          </p:cNvSpPr>
          <p:nvPr/>
        </p:nvSpPr>
        <p:spPr>
          <a:xfrm>
            <a:off x="-38597" y="5511639"/>
            <a:ext cx="7302500" cy="106297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
                  <a:extLst>
                    <a:ext uri="{96DAC541-7B7A-43D3-8B79-37D633B846F1}">
                      <asvg:svgBlip xmlns:asvg="http://schemas.microsoft.com/office/drawing/2016/SVG/main" r:embed="rId4"/>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a:lstStyle>
          <a:p>
            <a:pPr marL="457200" lvl="1" indent="0">
              <a:lnSpc>
                <a:spcPct val="100000"/>
              </a:lnSpc>
              <a:spcBef>
                <a:spcPts val="0"/>
              </a:spcBef>
              <a:spcAft>
                <a:spcPts val="1200"/>
              </a:spcAft>
              <a:buFontTx/>
              <a:buNone/>
            </a:pPr>
            <a:r>
              <a:rPr lang="fr-CA" sz="2400" dirty="0">
                <a:solidFill>
                  <a:schemeClr val="accent1"/>
                </a:solidFill>
                <a:cs typeface="Arial"/>
              </a:rPr>
              <a:t>1) Droit d’auteur      2) Marques de commerce</a:t>
            </a:r>
            <a:endParaRPr lang="en-US" sz="2400" dirty="0">
              <a:solidFill>
                <a:schemeClr val="accent1"/>
              </a:solidFill>
              <a:ea typeface="+mn-lt"/>
              <a:cs typeface="+mn-lt"/>
            </a:endParaRPr>
          </a:p>
          <a:p>
            <a:pPr marL="457200" lvl="1" indent="0">
              <a:lnSpc>
                <a:spcPct val="100000"/>
              </a:lnSpc>
              <a:spcBef>
                <a:spcPts val="0"/>
              </a:spcBef>
              <a:spcAft>
                <a:spcPts val="1200"/>
              </a:spcAft>
              <a:buFontTx/>
              <a:buNone/>
            </a:pPr>
            <a:r>
              <a:rPr lang="en-US" sz="2400" dirty="0">
                <a:solidFill>
                  <a:schemeClr val="accent1"/>
                </a:solidFill>
                <a:ea typeface="+mn-lt"/>
                <a:cs typeface="+mn-lt"/>
              </a:rPr>
              <a:t>3)</a:t>
            </a:r>
            <a:r>
              <a:rPr lang="en-US" sz="2400" dirty="0">
                <a:solidFill>
                  <a:schemeClr val="accent1"/>
                </a:solidFill>
                <a:cs typeface="Arial"/>
              </a:rPr>
              <a:t> </a:t>
            </a:r>
            <a:r>
              <a:rPr lang="fr-CA" sz="2400" dirty="0">
                <a:solidFill>
                  <a:schemeClr val="accent1"/>
                </a:solidFill>
                <a:cs typeface="Arial"/>
              </a:rPr>
              <a:t>Brevet               </a:t>
            </a:r>
            <a:endParaRPr lang="en-US" sz="2400" dirty="0">
              <a:solidFill>
                <a:schemeClr val="accent1"/>
              </a:solidFill>
              <a:cs typeface="Arial"/>
            </a:endParaRPr>
          </a:p>
        </p:txBody>
      </p:sp>
      <p:pic>
        <p:nvPicPr>
          <p:cNvPr id="11" name="Image 11">
            <a:extLst>
              <a:ext uri="{FF2B5EF4-FFF2-40B4-BE49-F238E27FC236}">
                <a16:creationId xmlns:a16="http://schemas.microsoft.com/office/drawing/2014/main" id="{75160E9D-C04E-F24B-33D8-AF9EF0F5A83F}"/>
              </a:ext>
            </a:extLst>
          </p:cNvPr>
          <p:cNvPicPr>
            <a:picLocks noChangeAspect="1"/>
          </p:cNvPicPr>
          <p:nvPr/>
        </p:nvPicPr>
        <p:blipFill>
          <a:blip r:embed="rId5"/>
          <a:stretch>
            <a:fillRect/>
          </a:stretch>
        </p:blipFill>
        <p:spPr>
          <a:xfrm>
            <a:off x="2311400" y="2406667"/>
            <a:ext cx="3101109" cy="2518030"/>
          </a:xfrm>
          <a:prstGeom prst="rect">
            <a:avLst/>
          </a:prstGeom>
        </p:spPr>
      </p:pic>
    </p:spTree>
    <p:extLst>
      <p:ext uri="{BB962C8B-B14F-4D97-AF65-F5344CB8AC3E}">
        <p14:creationId xmlns:p14="http://schemas.microsoft.com/office/powerpoint/2010/main" val="22054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81A57-13C1-4033-F364-69E8B906BC43}"/>
              </a:ext>
            </a:extLst>
          </p:cNvPr>
          <p:cNvSpPr>
            <a:spLocks noGrp="1"/>
          </p:cNvSpPr>
          <p:nvPr>
            <p:ph type="title"/>
          </p:nvPr>
        </p:nvSpPr>
        <p:spPr>
          <a:xfrm>
            <a:off x="342023" y="961505"/>
            <a:ext cx="7972136" cy="889000"/>
          </a:xfrm>
        </p:spPr>
        <p:txBody>
          <a:bodyPr/>
          <a:lstStyle/>
          <a:p>
            <a:r>
              <a:rPr lang="fr-CA" sz="2400" dirty="0">
                <a:cs typeface="Arial"/>
              </a:rPr>
              <a:t>Une artiste compose et enregistre une chanson originale. Celle-ci passe parfois à la radio.</a:t>
            </a:r>
            <a:endParaRPr lang="fr-FR" dirty="0"/>
          </a:p>
        </p:txBody>
      </p:sp>
      <p:sp>
        <p:nvSpPr>
          <p:cNvPr id="3" name="Espace réservé du texte 2">
            <a:extLst>
              <a:ext uri="{FF2B5EF4-FFF2-40B4-BE49-F238E27FC236}">
                <a16:creationId xmlns:a16="http://schemas.microsoft.com/office/drawing/2014/main" id="{D4DF63D6-2FF2-D83A-7DD9-3BFDEFD9731B}"/>
              </a:ext>
            </a:extLst>
          </p:cNvPr>
          <p:cNvSpPr>
            <a:spLocks noGrp="1"/>
          </p:cNvSpPr>
          <p:nvPr>
            <p:ph type="body" sz="quarter" idx="15"/>
          </p:nvPr>
        </p:nvSpPr>
        <p:spPr/>
        <p:txBody>
          <a:bodyPr/>
          <a:lstStyle/>
          <a:p>
            <a:r>
              <a:rPr lang="fr-CA" dirty="0">
                <a:cs typeface="Arial"/>
              </a:rPr>
              <a:t>Exemple B</a:t>
            </a:r>
            <a:endParaRPr lang="fr-CA" dirty="0"/>
          </a:p>
        </p:txBody>
      </p:sp>
      <p:sp>
        <p:nvSpPr>
          <p:cNvPr id="4" name="Espace réservé du texte 3">
            <a:extLst>
              <a:ext uri="{FF2B5EF4-FFF2-40B4-BE49-F238E27FC236}">
                <a16:creationId xmlns:a16="http://schemas.microsoft.com/office/drawing/2014/main" id="{5404228F-4FF7-0783-E316-8C307E4196CB}"/>
              </a:ext>
            </a:extLst>
          </p:cNvPr>
          <p:cNvSpPr>
            <a:spLocks noGrp="1"/>
          </p:cNvSpPr>
          <p:nvPr>
            <p:ph type="body" sz="quarter" idx="14"/>
          </p:nvPr>
        </p:nvSpPr>
        <p:spPr>
          <a:xfrm>
            <a:off x="-38597" y="5511639"/>
            <a:ext cx="7302500" cy="1062970"/>
          </a:xfrm>
        </p:spPr>
        <p:txBody>
          <a:bodyPr vert="horz" lIns="0" tIns="0" rIns="0" bIns="0" rtlCol="0" anchor="t">
            <a:noAutofit/>
          </a:bodyPr>
          <a:lstStyle/>
          <a:p>
            <a:pPr marL="457200" lvl="1" indent="0">
              <a:lnSpc>
                <a:spcPct val="100000"/>
              </a:lnSpc>
              <a:spcBef>
                <a:spcPts val="0"/>
              </a:spcBef>
              <a:spcAft>
                <a:spcPts val="1200"/>
              </a:spcAft>
              <a:buNone/>
            </a:pPr>
            <a:r>
              <a:rPr lang="fr-CA" sz="2400" dirty="0">
                <a:solidFill>
                  <a:schemeClr val="accent1"/>
                </a:solidFill>
                <a:cs typeface="Arial"/>
              </a:rPr>
              <a:t>1) Droit d’auteur      2) Marques de commerce</a:t>
            </a:r>
            <a:endParaRPr lang="en-US" sz="2400" dirty="0">
              <a:solidFill>
                <a:schemeClr val="accent1"/>
              </a:solidFill>
              <a:ea typeface="+mn-lt"/>
              <a:cs typeface="+mn-lt"/>
            </a:endParaRPr>
          </a:p>
          <a:p>
            <a:pPr marL="457200" lvl="1" indent="0">
              <a:lnSpc>
                <a:spcPct val="100000"/>
              </a:lnSpc>
              <a:spcBef>
                <a:spcPts val="0"/>
              </a:spcBef>
              <a:spcAft>
                <a:spcPts val="1200"/>
              </a:spcAft>
              <a:buNone/>
            </a:pPr>
            <a:r>
              <a:rPr lang="en-US" sz="2400" dirty="0">
                <a:solidFill>
                  <a:schemeClr val="accent1"/>
                </a:solidFill>
                <a:ea typeface="+mn-lt"/>
                <a:cs typeface="+mn-lt"/>
              </a:rPr>
              <a:t>3)</a:t>
            </a:r>
            <a:r>
              <a:rPr lang="en-US" sz="2400" dirty="0">
                <a:solidFill>
                  <a:schemeClr val="accent1"/>
                </a:solidFill>
                <a:cs typeface="Arial"/>
              </a:rPr>
              <a:t> </a:t>
            </a:r>
            <a:r>
              <a:rPr lang="fr-CA" sz="2400" dirty="0">
                <a:solidFill>
                  <a:schemeClr val="accent1"/>
                </a:solidFill>
                <a:cs typeface="Arial"/>
              </a:rPr>
              <a:t>Brevet             </a:t>
            </a:r>
            <a:endParaRPr lang="en-US" sz="2400" dirty="0">
              <a:solidFill>
                <a:schemeClr val="accent1"/>
              </a:solidFill>
              <a:cs typeface="Arial"/>
            </a:endParaRPr>
          </a:p>
        </p:txBody>
      </p:sp>
      <p:pic>
        <p:nvPicPr>
          <p:cNvPr id="5" name="Image 5">
            <a:extLst>
              <a:ext uri="{FF2B5EF4-FFF2-40B4-BE49-F238E27FC236}">
                <a16:creationId xmlns:a16="http://schemas.microsoft.com/office/drawing/2014/main" id="{BAC30BD6-600D-F688-143E-99E711071FCD}"/>
              </a:ext>
            </a:extLst>
          </p:cNvPr>
          <p:cNvPicPr>
            <a:picLocks noChangeAspect="1"/>
          </p:cNvPicPr>
          <p:nvPr/>
        </p:nvPicPr>
        <p:blipFill>
          <a:blip r:embed="rId3"/>
          <a:stretch>
            <a:fillRect/>
          </a:stretch>
        </p:blipFill>
        <p:spPr>
          <a:xfrm>
            <a:off x="1727201" y="1849582"/>
            <a:ext cx="3528290" cy="3528290"/>
          </a:xfrm>
          <a:prstGeom prst="rect">
            <a:avLst/>
          </a:prstGeom>
        </p:spPr>
      </p:pic>
    </p:spTree>
    <p:extLst>
      <p:ext uri="{BB962C8B-B14F-4D97-AF65-F5344CB8AC3E}">
        <p14:creationId xmlns:p14="http://schemas.microsoft.com/office/powerpoint/2010/main" val="78100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81A57-13C1-4033-F364-69E8B906BC43}"/>
              </a:ext>
            </a:extLst>
          </p:cNvPr>
          <p:cNvSpPr>
            <a:spLocks noGrp="1"/>
          </p:cNvSpPr>
          <p:nvPr>
            <p:ph type="title"/>
          </p:nvPr>
        </p:nvSpPr>
        <p:spPr>
          <a:xfrm>
            <a:off x="340822" y="830450"/>
            <a:ext cx="8803178" cy="888570"/>
          </a:xfrm>
        </p:spPr>
        <p:txBody>
          <a:bodyPr/>
          <a:lstStyle/>
          <a:p>
            <a:r>
              <a:rPr lang="fr-CA" sz="3200" dirty="0">
                <a:cs typeface="Arial"/>
              </a:rPr>
              <a:t>Tu crées une entreprise, pour laquelle tu enregistres et crées un logo.</a:t>
            </a:r>
          </a:p>
        </p:txBody>
      </p:sp>
      <p:sp>
        <p:nvSpPr>
          <p:cNvPr id="3" name="Espace réservé du texte 2">
            <a:extLst>
              <a:ext uri="{FF2B5EF4-FFF2-40B4-BE49-F238E27FC236}">
                <a16:creationId xmlns:a16="http://schemas.microsoft.com/office/drawing/2014/main" id="{D4DF63D6-2FF2-D83A-7DD9-3BFDEFD9731B}"/>
              </a:ext>
            </a:extLst>
          </p:cNvPr>
          <p:cNvSpPr>
            <a:spLocks noGrp="1"/>
          </p:cNvSpPr>
          <p:nvPr>
            <p:ph type="body" sz="quarter" idx="15"/>
          </p:nvPr>
        </p:nvSpPr>
        <p:spPr>
          <a:xfrm>
            <a:off x="486595" y="211222"/>
            <a:ext cx="5943600" cy="415925"/>
          </a:xfrm>
        </p:spPr>
        <p:txBody>
          <a:bodyPr/>
          <a:lstStyle/>
          <a:p>
            <a:r>
              <a:rPr lang="fr-CA" dirty="0">
                <a:cs typeface="Arial"/>
              </a:rPr>
              <a:t>Exemple C</a:t>
            </a:r>
            <a:endParaRPr lang="fr-CA" dirty="0"/>
          </a:p>
        </p:txBody>
      </p:sp>
      <p:sp>
        <p:nvSpPr>
          <p:cNvPr id="8" name="Espace réservé du texte 3">
            <a:extLst>
              <a:ext uri="{FF2B5EF4-FFF2-40B4-BE49-F238E27FC236}">
                <a16:creationId xmlns:a16="http://schemas.microsoft.com/office/drawing/2014/main" id="{ED19F5E7-5F54-15BC-9C15-571818C060D6}"/>
              </a:ext>
            </a:extLst>
          </p:cNvPr>
          <p:cNvSpPr txBox="1">
            <a:spLocks/>
          </p:cNvSpPr>
          <p:nvPr/>
        </p:nvSpPr>
        <p:spPr>
          <a:xfrm>
            <a:off x="-38597" y="5511639"/>
            <a:ext cx="7302500" cy="106297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
                  <a:extLst>
                    <a:ext uri="{96DAC541-7B7A-43D3-8B79-37D633B846F1}">
                      <asvg:svgBlip xmlns:asvg="http://schemas.microsoft.com/office/drawing/2016/SVG/main" r:embed="rId4"/>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a:lstStyle>
          <a:p>
            <a:pPr marL="457200" lvl="1" indent="0">
              <a:lnSpc>
                <a:spcPct val="100000"/>
              </a:lnSpc>
              <a:spcBef>
                <a:spcPts val="0"/>
              </a:spcBef>
              <a:spcAft>
                <a:spcPts val="1200"/>
              </a:spcAft>
              <a:buFontTx/>
              <a:buNone/>
            </a:pPr>
            <a:r>
              <a:rPr lang="fr-CA" sz="2400" dirty="0">
                <a:solidFill>
                  <a:schemeClr val="accent1"/>
                </a:solidFill>
                <a:cs typeface="Arial"/>
              </a:rPr>
              <a:t>1) Droit d’auteur      2) Marques de commerce</a:t>
            </a:r>
            <a:endParaRPr lang="en-US" sz="2400" dirty="0">
              <a:solidFill>
                <a:schemeClr val="accent1"/>
              </a:solidFill>
              <a:ea typeface="+mn-lt"/>
              <a:cs typeface="+mn-lt"/>
            </a:endParaRPr>
          </a:p>
          <a:p>
            <a:pPr marL="457200" lvl="1" indent="0">
              <a:lnSpc>
                <a:spcPct val="100000"/>
              </a:lnSpc>
              <a:spcBef>
                <a:spcPts val="0"/>
              </a:spcBef>
              <a:spcAft>
                <a:spcPts val="1200"/>
              </a:spcAft>
              <a:buFontTx/>
              <a:buNone/>
            </a:pPr>
            <a:r>
              <a:rPr lang="en-US" sz="2400" dirty="0">
                <a:solidFill>
                  <a:schemeClr val="accent1"/>
                </a:solidFill>
                <a:ea typeface="+mn-lt"/>
                <a:cs typeface="+mn-lt"/>
              </a:rPr>
              <a:t>3)</a:t>
            </a:r>
            <a:r>
              <a:rPr lang="en-US" sz="2400" dirty="0">
                <a:solidFill>
                  <a:schemeClr val="accent1"/>
                </a:solidFill>
                <a:cs typeface="Arial"/>
              </a:rPr>
              <a:t> </a:t>
            </a:r>
            <a:r>
              <a:rPr lang="fr-CA" sz="2400" dirty="0">
                <a:solidFill>
                  <a:schemeClr val="accent1"/>
                </a:solidFill>
                <a:cs typeface="Arial"/>
              </a:rPr>
              <a:t>Brevet             </a:t>
            </a:r>
            <a:endParaRPr lang="en-US" sz="2400" dirty="0">
              <a:solidFill>
                <a:schemeClr val="accent1"/>
              </a:solidFill>
              <a:cs typeface="Arial"/>
            </a:endParaRPr>
          </a:p>
        </p:txBody>
      </p:sp>
      <p:pic>
        <p:nvPicPr>
          <p:cNvPr id="10" name="Image 10">
            <a:extLst>
              <a:ext uri="{FF2B5EF4-FFF2-40B4-BE49-F238E27FC236}">
                <a16:creationId xmlns:a16="http://schemas.microsoft.com/office/drawing/2014/main" id="{EFF96E7D-CADA-B97E-B1A3-2E32B17A8B42}"/>
              </a:ext>
            </a:extLst>
          </p:cNvPr>
          <p:cNvPicPr>
            <a:picLocks noChangeAspect="1"/>
          </p:cNvPicPr>
          <p:nvPr/>
        </p:nvPicPr>
        <p:blipFill>
          <a:blip r:embed="rId5"/>
          <a:stretch>
            <a:fillRect/>
          </a:stretch>
        </p:blipFill>
        <p:spPr>
          <a:xfrm>
            <a:off x="1585993" y="1719020"/>
            <a:ext cx="4512589" cy="3497450"/>
          </a:xfrm>
          <a:prstGeom prst="rect">
            <a:avLst/>
          </a:prstGeom>
        </p:spPr>
      </p:pic>
    </p:spTree>
    <p:extLst>
      <p:ext uri="{BB962C8B-B14F-4D97-AF65-F5344CB8AC3E}">
        <p14:creationId xmlns:p14="http://schemas.microsoft.com/office/powerpoint/2010/main" val="403844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81A57-13C1-4033-F364-69E8B906BC43}"/>
              </a:ext>
            </a:extLst>
          </p:cNvPr>
          <p:cNvSpPr>
            <a:spLocks noGrp="1"/>
          </p:cNvSpPr>
          <p:nvPr>
            <p:ph type="title"/>
          </p:nvPr>
        </p:nvSpPr>
        <p:spPr>
          <a:xfrm>
            <a:off x="174187" y="670556"/>
            <a:ext cx="8959660" cy="898867"/>
          </a:xfrm>
        </p:spPr>
        <p:txBody>
          <a:bodyPr/>
          <a:lstStyle/>
          <a:p>
            <a:r>
              <a:rPr lang="fr-CA" sz="3200" dirty="0">
                <a:cs typeface="Arial"/>
              </a:rPr>
              <a:t>Une amie développe un nouveau logiciel permettant de suivre son cycle de sommeil.</a:t>
            </a:r>
            <a:endParaRPr lang="fr-CA" sz="3200" dirty="0"/>
          </a:p>
        </p:txBody>
      </p:sp>
      <p:sp>
        <p:nvSpPr>
          <p:cNvPr id="3" name="Espace réservé du texte 2">
            <a:extLst>
              <a:ext uri="{FF2B5EF4-FFF2-40B4-BE49-F238E27FC236}">
                <a16:creationId xmlns:a16="http://schemas.microsoft.com/office/drawing/2014/main" id="{D4DF63D6-2FF2-D83A-7DD9-3BFDEFD9731B}"/>
              </a:ext>
            </a:extLst>
          </p:cNvPr>
          <p:cNvSpPr>
            <a:spLocks noGrp="1"/>
          </p:cNvSpPr>
          <p:nvPr>
            <p:ph type="body" sz="quarter" idx="15"/>
          </p:nvPr>
        </p:nvSpPr>
        <p:spPr>
          <a:xfrm>
            <a:off x="215375" y="262883"/>
            <a:ext cx="5943600" cy="415925"/>
          </a:xfrm>
        </p:spPr>
        <p:txBody>
          <a:bodyPr/>
          <a:lstStyle/>
          <a:p>
            <a:r>
              <a:rPr lang="fr-CA" dirty="0">
                <a:cs typeface="Arial"/>
              </a:rPr>
              <a:t>Exemple D</a:t>
            </a:r>
            <a:endParaRPr lang="fr-CA" dirty="0"/>
          </a:p>
        </p:txBody>
      </p:sp>
      <p:sp>
        <p:nvSpPr>
          <p:cNvPr id="8" name="Espace réservé du texte 3">
            <a:extLst>
              <a:ext uri="{FF2B5EF4-FFF2-40B4-BE49-F238E27FC236}">
                <a16:creationId xmlns:a16="http://schemas.microsoft.com/office/drawing/2014/main" id="{CA6ED8C8-D3D1-0584-3770-4B3DCC8EA8B2}"/>
              </a:ext>
            </a:extLst>
          </p:cNvPr>
          <p:cNvSpPr txBox="1">
            <a:spLocks/>
          </p:cNvSpPr>
          <p:nvPr/>
        </p:nvSpPr>
        <p:spPr>
          <a:xfrm>
            <a:off x="-38597" y="5511639"/>
            <a:ext cx="7302500" cy="106297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
                  <a:extLst>
                    <a:ext uri="{96DAC541-7B7A-43D3-8B79-37D633B846F1}">
                      <asvg:svgBlip xmlns:asvg="http://schemas.microsoft.com/office/drawing/2016/SVG/main" r:embed="rId4"/>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a:lstStyle>
          <a:p>
            <a:pPr marL="457200" lvl="1" indent="0">
              <a:lnSpc>
                <a:spcPct val="100000"/>
              </a:lnSpc>
              <a:spcBef>
                <a:spcPts val="0"/>
              </a:spcBef>
              <a:spcAft>
                <a:spcPts val="1200"/>
              </a:spcAft>
              <a:buFontTx/>
              <a:buNone/>
            </a:pPr>
            <a:r>
              <a:rPr lang="fr-CA" sz="2400" dirty="0">
                <a:solidFill>
                  <a:schemeClr val="accent1"/>
                </a:solidFill>
                <a:cs typeface="Arial"/>
              </a:rPr>
              <a:t>1) Droit d’auteur      2) Marques de commerce</a:t>
            </a:r>
            <a:endParaRPr lang="en-US" sz="2400" dirty="0">
              <a:solidFill>
                <a:schemeClr val="accent1"/>
              </a:solidFill>
              <a:ea typeface="+mn-lt"/>
              <a:cs typeface="+mn-lt"/>
            </a:endParaRPr>
          </a:p>
          <a:p>
            <a:pPr marL="457200" lvl="1" indent="0">
              <a:lnSpc>
                <a:spcPct val="100000"/>
              </a:lnSpc>
              <a:spcBef>
                <a:spcPts val="0"/>
              </a:spcBef>
              <a:spcAft>
                <a:spcPts val="1200"/>
              </a:spcAft>
              <a:buFontTx/>
              <a:buNone/>
            </a:pPr>
            <a:r>
              <a:rPr lang="en-US" sz="2400" dirty="0">
                <a:solidFill>
                  <a:schemeClr val="accent1"/>
                </a:solidFill>
                <a:ea typeface="+mn-lt"/>
                <a:cs typeface="+mn-lt"/>
              </a:rPr>
              <a:t>3)</a:t>
            </a:r>
            <a:r>
              <a:rPr lang="en-US" sz="2400" dirty="0">
                <a:solidFill>
                  <a:schemeClr val="accent1"/>
                </a:solidFill>
                <a:cs typeface="Arial"/>
              </a:rPr>
              <a:t> </a:t>
            </a:r>
            <a:r>
              <a:rPr lang="fr-CA" sz="2400" dirty="0">
                <a:solidFill>
                  <a:schemeClr val="accent1"/>
                </a:solidFill>
                <a:cs typeface="Arial"/>
              </a:rPr>
              <a:t>Brevet     </a:t>
            </a:r>
            <a:endParaRPr lang="en-US" sz="2400" dirty="0">
              <a:solidFill>
                <a:schemeClr val="accent1"/>
              </a:solidFill>
              <a:cs typeface="Arial"/>
            </a:endParaRPr>
          </a:p>
        </p:txBody>
      </p:sp>
      <p:pic>
        <p:nvPicPr>
          <p:cNvPr id="9" name="Image 9">
            <a:extLst>
              <a:ext uri="{FF2B5EF4-FFF2-40B4-BE49-F238E27FC236}">
                <a16:creationId xmlns:a16="http://schemas.microsoft.com/office/drawing/2014/main" id="{DDD739A4-F5DB-E0D4-F5A5-C5C6334C1C62}"/>
              </a:ext>
            </a:extLst>
          </p:cNvPr>
          <p:cNvPicPr>
            <a:picLocks noChangeAspect="1"/>
          </p:cNvPicPr>
          <p:nvPr/>
        </p:nvPicPr>
        <p:blipFill>
          <a:blip r:embed="rId5"/>
          <a:stretch>
            <a:fillRect/>
          </a:stretch>
        </p:blipFill>
        <p:spPr>
          <a:xfrm>
            <a:off x="1740976" y="1927488"/>
            <a:ext cx="4138048" cy="3248412"/>
          </a:xfrm>
          <a:prstGeom prst="rect">
            <a:avLst/>
          </a:prstGeom>
        </p:spPr>
      </p:pic>
    </p:spTree>
    <p:extLst>
      <p:ext uri="{BB962C8B-B14F-4D97-AF65-F5344CB8AC3E}">
        <p14:creationId xmlns:p14="http://schemas.microsoft.com/office/powerpoint/2010/main" val="161462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6cc9b95-bf92-4103-b8de-0e6845ac7fa9" xsi:nil="true"/>
    <lcf76f155ced4ddcb4097134ff3c332f xmlns="580a2e17-f139-49de-a9ea-8883fe6eb758">
      <Terms xmlns="http://schemas.microsoft.com/office/infopath/2007/PartnerControls"/>
    </lcf76f155ced4ddcb4097134ff3c332f>
    <EnLigneEN xmlns="26cc9b95-bf92-4103-b8de-0e6845ac7fa9">false</EnLigneEN>
    <Type_x0020_d_x0027_activité xmlns="26cc9b95-bf92-4103-b8de-0e6845ac7fa9">Trousse pédagogique</Type_x0020_d_x0027_activité>
    <Titre_x0020_anglais xmlns="26cc9b95-bf92-4103-b8de-0e6845ac7fa9">Intellectual Property</Titre_x0020_anglais>
    <MiseAJour xmlns="26cc9b95-bf92-4103-b8de-0e6845ac7fa9">2022-11-28T05:00:00+00:00</MiseAJour>
    <Notes1 xmlns="26cc9b95-bf92-4103-b8de-0e6845ac7fa9" xsi:nil="true"/>
    <EnLigneFR xmlns="26cc9b95-bf92-4103-b8de-0e6845ac7fa9">true</EnLigneFR>
    <Date xmlns="580a2e17-f139-49de-a9ea-8883fe6eb758" xsi:nil="true"/>
    <Bilingue xmlns="26cc9b95-bf92-4103-b8de-0e6845ac7fa9">non</Bilingue>
    <Disciplines_x0020_scolaires xmlns="26cc9b95-bf92-4103-b8de-0e6845ac7fa9" xsi:nil="true"/>
    <Niveau_x0020_suggéré xmlns="26cc9b95-bf92-4103-b8de-0e6845ac7f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85B9818581084FA07A511A975E73B0" ma:contentTypeVersion="22" ma:contentTypeDescription="Crée un document." ma:contentTypeScope="" ma:versionID="2a90a7d543790f5e7d35d8ca0a75cce7">
  <xsd:schema xmlns:xsd="http://www.w3.org/2001/XMLSchema" xmlns:xs="http://www.w3.org/2001/XMLSchema" xmlns:p="http://schemas.microsoft.com/office/2006/metadata/properties" xmlns:ns2="26cc9b95-bf92-4103-b8de-0e6845ac7fa9" xmlns:ns3="580a2e17-f139-49de-a9ea-8883fe6eb758" targetNamespace="http://schemas.microsoft.com/office/2006/metadata/properties" ma:root="true" ma:fieldsID="5072e1084472b07420617fcb0cc818bc" ns2:_="" ns3:_="">
    <xsd:import namespace="26cc9b95-bf92-4103-b8de-0e6845ac7fa9"/>
    <xsd:import namespace="580a2e17-f139-49de-a9ea-8883fe6eb758"/>
    <xsd:element name="properties">
      <xsd:complexType>
        <xsd:sequence>
          <xsd:element name="documentManagement">
            <xsd:complexType>
              <xsd:all>
                <xsd:element ref="ns2:Titre_x0020_anglais" minOccurs="0"/>
                <xsd:element ref="ns2:MiseAJour"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OCR" minOccurs="0"/>
                <xsd:element ref="ns2:Notes1" minOccurs="0"/>
                <xsd:element ref="ns2:Type_x0020_d_x0027_activité"/>
                <xsd:element ref="ns2:EnLigneEN" minOccurs="0"/>
                <xsd:element ref="ns2:EnLigneF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Date" minOccurs="0"/>
                <xsd:element ref="ns3:MediaServiceObjectDetectorVersions" minOccurs="0"/>
                <xsd:element ref="ns2:Disciplines_x0020_scolaires" minOccurs="0"/>
                <xsd:element ref="ns2:Bilingue" minOccurs="0"/>
                <xsd:element ref="ns2:Niveau_x0020_suggéré"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c9b95-bf92-4103-b8de-0e6845ac7fa9" elementFormDefault="qualified">
    <xsd:import namespace="http://schemas.microsoft.com/office/2006/documentManagement/types"/>
    <xsd:import namespace="http://schemas.microsoft.com/office/infopath/2007/PartnerControls"/>
    <xsd:element name="Titre_x0020_anglais" ma:index="8" nillable="true" ma:displayName="Nom anglais" ma:internalName="Titre_x0020_anglais">
      <xsd:simpleType>
        <xsd:restriction base="dms:Text">
          <xsd:maxLength value="255"/>
        </xsd:restriction>
      </xsd:simpleType>
    </xsd:element>
    <xsd:element name="MiseAJour" ma:index="9" nillable="true" ma:displayName="Mise à jour" ma:format="DateOnly" ma:internalName="MiseAJour">
      <xsd:simpleType>
        <xsd:restriction base="dms:DateTime"/>
      </xsd:simpleType>
    </xsd:element>
    <xsd:element name="Notes1" ma:index="16" nillable="true" ma:displayName="Notes / Commentaires" ma:internalName="Notes1">
      <xsd:simpleType>
        <xsd:restriction base="dms:Note">
          <xsd:maxLength value="255"/>
        </xsd:restriction>
      </xsd:simpleType>
    </xsd:element>
    <xsd:element name="Type_x0020_d_x0027_activité" ma:index="17" ma:displayName="Type d'activité" ma:format="Dropdown" ma:indexed="true" ma:internalName="Type_x0020_d_x0027_activit_x00e9_">
      <xsd:simpleType>
        <xsd:restriction base="dms:Choice">
          <xsd:enumeration value="Atelier en classe"/>
          <xsd:enumeration value="Trousse pédagogique"/>
          <xsd:enumeration value="Textes pour Éducation financière"/>
          <xsd:enumeration value="Jeux-questionnaires interactifs"/>
          <xsd:enumeration value="Guides pour l'éducation aux adultes"/>
          <xsd:enumeration value="Video"/>
          <xsd:enumeration value="Contenus imprimables / autres"/>
        </xsd:restriction>
      </xsd:simpleType>
    </xsd:element>
    <xsd:element name="EnLigneEN" ma:index="18" nillable="true" ma:displayName="En ligne (ANG)" ma:default="0" ma:internalName="EnLigneEN">
      <xsd:simpleType>
        <xsd:restriction base="dms:Boolean"/>
      </xsd:simpleType>
    </xsd:element>
    <xsd:element name="EnLigneFR" ma:index="19" nillable="true" ma:displayName="En ligne (FR)" ma:default="0" ma:internalName="EnLigneFR">
      <xsd:simpleType>
        <xsd:restriction base="dms:Boolean"/>
      </xsd:simpleType>
    </xsd:element>
    <xsd:element name="TaxCatchAll" ma:index="25" nillable="true" ma:displayName="Taxonomy Catch All Column" ma:hidden="true" ma:list="{c6c74e4d-993a-416b-b18b-696c2c352dd1}" ma:internalName="TaxCatchAll" ma:showField="CatchAllData" ma:web="26cc9b95-bf92-4103-b8de-0e6845ac7fa9">
      <xsd:complexType>
        <xsd:complexContent>
          <xsd:extension base="dms:MultiChoiceLookup">
            <xsd:sequence>
              <xsd:element name="Value" type="dms:Lookup" maxOccurs="unbounded" minOccurs="0" nillable="true"/>
            </xsd:sequence>
          </xsd:extension>
        </xsd:complexContent>
      </xsd:complexType>
    </xsd:element>
    <xsd:element name="Disciplines_x0020_scolaires" ma:index="28" nillable="true" ma:displayName="Disciplines scolaires" ma:description="Disciplines scolaires affichés sur Educationjuridique.ca" ma:format="Dropdown" ma:internalName="Disciplines_x0020_scolaires">
      <xsd:simpleType>
        <xsd:restriction base="dms:Choice">
          <xsd:enumeration value="Anglais, langue seconde"/>
          <xsd:enumeration value="Droit"/>
          <xsd:enumeration value="Éducation aux adultes"/>
          <xsd:enumeration value="Éducation financière"/>
          <xsd:enumeration value="English, language arts"/>
          <xsd:enumeration value="Entrepreneuriat"/>
          <xsd:enumeration value="Éthique et culture religieuse"/>
          <xsd:enumeration value="Exploration de la formation professionnelle"/>
          <xsd:enumeration value="Formation axée sur l'emploi"/>
          <xsd:enumeration value="Français"/>
          <xsd:enumeration value="Français, langue seconde"/>
          <xsd:enumeration value="Histoire et éducation à la citoyenneté"/>
          <xsd:enumeration value="Histoire du Québec et du Canada"/>
          <xsd:enumeration value="Monde contemporain"/>
          <xsd:enumeration value="Projet personnel d'orientation"/>
          <xsd:enumeration value="Univers social (primaire)"/>
        </xsd:restriction>
      </xsd:simpleType>
    </xsd:element>
    <xsd:element name="Bilingue" ma:index="29" nillable="true" ma:displayName="Bilingue" ma:default="non" ma:description="Contenu bilingue?" ma:format="Dropdown" ma:internalName="Bilingue">
      <xsd:simpleType>
        <xsd:restriction base="dms:Choice">
          <xsd:enumeration value="non"/>
          <xsd:enumeration value="oui"/>
        </xsd:restriction>
      </xsd:simpleType>
    </xsd:element>
    <xsd:element name="Niveau_x0020_suggéré" ma:index="30" nillable="true" ma:displayName="Niveau suggéré" ma:description="Métadonnée qui appraît sur la page de la ressource sur le site EJ.ca (pas comme public-cible)" ma:format="Dropdown" ma:internalName="Niveau_x0020_sugg_x00e9_r_x00e9_">
      <xsd:simpleType>
        <xsd:restriction base="dms:Choice">
          <xsd:enumeration value="Primaire - Premier cycle"/>
          <xsd:enumeration value="Primaire - Deuxième cycle"/>
          <xsd:enumeration value="Primaire - Troisième cycle"/>
          <xsd:enumeration value="Secondaire - Premier cycle"/>
          <xsd:enumeration value="1re secondaire"/>
          <xsd:enumeration value="2e secondaire"/>
          <xsd:enumeration value="Secondaire - Deuxième cycle"/>
          <xsd:enumeration value="3e secondaire"/>
          <xsd:enumeration value="4e secondaire"/>
          <xsd:enumeration value="5e secondaire"/>
          <xsd:enumeration value="16-25 ans"/>
          <xsd:enumeration value="Cégep"/>
          <xsd:enumeration value="Éducation aux adultes"/>
        </xsd:restriction>
      </xsd:simpleType>
    </xsd:element>
  </xsd:schema>
  <xsd:schema xmlns:xsd="http://www.w3.org/2001/XMLSchema" xmlns:xs="http://www.w3.org/2001/XMLSchema" xmlns:dms="http://schemas.microsoft.com/office/2006/documentManagement/types" xmlns:pc="http://schemas.microsoft.com/office/infopath/2007/PartnerControls" targetNamespace="580a2e17-f139-49de-a9ea-8883fe6eb7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Date" ma:index="26" nillable="true" ma:displayName="Date" ma:format="DateTime" ma:internalName="Date">
      <xsd:simpleType>
        <xsd:restriction base="dms:DateTim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7B8FB-EB27-400B-9495-8EF1A31EAD1C}">
  <ds:schemaRefs>
    <ds:schemaRef ds:uri="http://schemas.microsoft.com/office/infopath/2007/PartnerControls"/>
    <ds:schemaRef ds:uri="310f2467-88a2-478a-8ad7-d223efb47ba8"/>
    <ds:schemaRef ds:uri="http://purl.org/dc/elements/1.1/"/>
    <ds:schemaRef ds:uri="http://purl.org/dc/dcmitype/"/>
    <ds:schemaRef ds:uri="http://schemas.openxmlformats.org/package/2006/metadata/core-properties"/>
    <ds:schemaRef ds:uri="http://www.w3.org/XML/1998/namespace"/>
    <ds:schemaRef ds:uri="http://schemas.microsoft.com/office/2006/documentManagement/types"/>
    <ds:schemaRef ds:uri="http://purl.org/dc/terms/"/>
    <ds:schemaRef ds:uri="8ee12ee5-159c-4bfa-a4d1-c6eb204610cd"/>
    <ds:schemaRef ds:uri="http://schemas.microsoft.com/office/2006/metadata/properties"/>
    <ds:schemaRef ds:uri="26cc9b95-bf92-4103-b8de-0e6845ac7fa9"/>
    <ds:schemaRef ds:uri="580a2e17-f139-49de-a9ea-8883fe6eb758"/>
  </ds:schemaRefs>
</ds:datastoreItem>
</file>

<file path=customXml/itemProps2.xml><?xml version="1.0" encoding="utf-8"?>
<ds:datastoreItem xmlns:ds="http://schemas.openxmlformats.org/officeDocument/2006/customXml" ds:itemID="{A7DB8ED9-BD7A-4829-916A-CD4153AAA2B2}">
  <ds:schemaRefs>
    <ds:schemaRef ds:uri="http://schemas.microsoft.com/sharepoint/v3/contenttype/forms"/>
  </ds:schemaRefs>
</ds:datastoreItem>
</file>

<file path=customXml/itemProps3.xml><?xml version="1.0" encoding="utf-8"?>
<ds:datastoreItem xmlns:ds="http://schemas.openxmlformats.org/officeDocument/2006/customXml" ds:itemID="{839CADD4-6AFA-47CD-9162-E121F4EFA5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c9b95-bf92-4103-b8de-0e6845ac7fa9"/>
    <ds:schemaRef ds:uri="580a2e17-f139-49de-a9ea-8883fe6eb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1482</TotalTime>
  <Words>4879</Words>
  <Application>Microsoft Office PowerPoint</Application>
  <PresentationFormat>Grand écran</PresentationFormat>
  <Paragraphs>460</Paragraphs>
  <Slides>33</Slides>
  <Notes>33</Notes>
  <HiddenSlides>0</HiddenSlides>
  <MMClips>1</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éducaloi - Atelier 2021</vt:lpstr>
      <vt:lpstr>La propriété intellectuelle   </vt:lpstr>
      <vt:lpstr>Visionnez cette vidéo</vt:lpstr>
      <vt:lpstr>Qu’est-ce que la propriété intellectuelle? </vt:lpstr>
      <vt:lpstr>Présentation PowerPoint</vt:lpstr>
      <vt:lpstr>Présentation PowerPoint</vt:lpstr>
      <vt:lpstr>Un spécialiste en céramique a inventé un nouveau procédé de préparation de céramique qui révolutionne l’industrie de la poterie.</vt:lpstr>
      <vt:lpstr>Une artiste compose et enregistre une chanson originale. Celle-ci passe parfois à la radio.</vt:lpstr>
      <vt:lpstr>Tu crées une entreprise, pour laquelle tu enregistres et crées un logo.</vt:lpstr>
      <vt:lpstr>Une amie développe un nouveau logiciel permettant de suivre son cycle de sommeil.</vt:lpstr>
      <vt:lpstr>Présentation PowerPoint</vt:lpstr>
      <vt:lpstr>La loi ne protège généralement pas des idées.</vt:lpstr>
      <vt:lpstr>Présentation PowerPoint</vt:lpstr>
      <vt:lpstr>L’image que tu dessines sur un support physique peut être protégée si elle remplit certains critères.</vt:lpstr>
      <vt:lpstr>Présentation PowerPoint</vt:lpstr>
      <vt:lpstr>Présentation PowerPoint</vt:lpstr>
      <vt:lpstr>Présentation PowerPoint</vt:lpstr>
      <vt:lpstr>L’utilisation d’une marque de commerce crée le droit, et non son enregistrement. </vt:lpstr>
      <vt:lpstr>Présentation PowerPoint</vt:lpstr>
      <vt:lpstr>Présentation PowerPoint</vt:lpstr>
      <vt:lpstr>Selon toi, que ne peux-tu pas faire enregistrer comme marques de commerce?</vt:lpstr>
      <vt:lpstr>Présentation PowerPoint</vt:lpstr>
      <vt:lpstr>Toute œuvre créée par un employé dans le cadre du travail appartient généralement à l’entreprise.</vt:lpstr>
      <vt:lpstr>Présentation PowerPoint</vt:lpstr>
      <vt:lpstr>Présentation PowerPoint</vt:lpstr>
      <vt:lpstr>Présentation PowerPoint</vt:lpstr>
      <vt:lpstr>Le droit d’auteur</vt:lpstr>
      <vt:lpstr>Tableau récapitulatif</vt:lpstr>
      <vt:lpstr>Présentation PowerPoint</vt:lpstr>
      <vt:lpstr> </vt:lpstr>
      <vt:lpstr>Le jugement rendu</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lastModifiedBy>Kim Bélanger-Baillargeon</cp:lastModifiedBy>
  <cp:revision>293</cp:revision>
  <dcterms:created xsi:type="dcterms:W3CDTF">2021-02-22T16:21:34Z</dcterms:created>
  <dcterms:modified xsi:type="dcterms:W3CDTF">2023-08-14T14:01:42Z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0x010100F085B9818581084FA07A511A975E73B0</vt:lpwstr>
  </property>
  <property fmtid="{D5CDD505-2E9C-101B-9397-08002B2CF9AE}" pid="3" name="_dlc_DocIdItemGuid">
    <vt:lpwstr>457a4e4f-cb55-4a6e-8d98-ed8dd6770efc</vt:lpwstr>
  </property>
  <property fmtid="{D5CDD505-2E9C-101B-9397-08002B2CF9AE}" pid="4" name="MediaServiceImageTags">
    <vt:lpwstr/>
  </property>
  <property fmtid="{D5CDD505-2E9C-101B-9397-08002B2CF9AE}" pid="5" name="EnVeille">
    <vt:bool>true</vt:bool>
  </property>
  <property fmtid="{D5CDD505-2E9C-101B-9397-08002B2CF9AE}" pid="6" name="_docset_NoMedatataSyncRequired">
    <vt:lpwstr>False</vt:lpwstr>
  </property>
</Properties>
</file>