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61" r:id="rId5"/>
    <p:sldId id="266" r:id="rId6"/>
    <p:sldId id="275" r:id="rId7"/>
    <p:sldId id="269" r:id="rId8"/>
    <p:sldId id="270" r:id="rId9"/>
    <p:sldId id="334" r:id="rId10"/>
    <p:sldId id="338" r:id="rId11"/>
    <p:sldId id="335" r:id="rId12"/>
    <p:sldId id="336" r:id="rId13"/>
    <p:sldId id="337" r:id="rId14"/>
    <p:sldId id="339" r:id="rId15"/>
    <p:sldId id="340" r:id="rId16"/>
    <p:sldId id="369" r:id="rId17"/>
    <p:sldId id="344" r:id="rId18"/>
    <p:sldId id="343" r:id="rId19"/>
    <p:sldId id="342"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70" r:id="rId35"/>
    <p:sldId id="360" r:id="rId36"/>
    <p:sldId id="359" r:id="rId37"/>
    <p:sldId id="361" r:id="rId38"/>
    <p:sldId id="362" r:id="rId39"/>
    <p:sldId id="363" r:id="rId40"/>
    <p:sldId id="364" r:id="rId41"/>
    <p:sldId id="365" r:id="rId42"/>
    <p:sldId id="367" r:id="rId43"/>
    <p:sldId id="368" r:id="rId44"/>
    <p:sldId id="366" r:id="rId45"/>
    <p:sldId id="326" r:id="rId46"/>
    <p:sldId id="332"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C5ACBC0-D77E-4C0A-B4E8-D05560D2988B}">
          <p14:sldIdLst>
            <p14:sldId id="261"/>
            <p14:sldId id="266"/>
          </p14:sldIdLst>
        </p14:section>
        <p14:section name="La loi" id="{258C5424-F1CA-4A69-B482-9E3C740060D0}">
          <p14:sldIdLst>
            <p14:sldId id="275"/>
            <p14:sldId id="269"/>
            <p14:sldId id="270"/>
            <p14:sldId id="334"/>
            <p14:sldId id="338"/>
          </p14:sldIdLst>
        </p14:section>
        <p14:section name="Internet" id="{F92DCC6B-8AB0-470B-932D-E8D45851E0B6}">
          <p14:sldIdLst>
            <p14:sldId id="335"/>
            <p14:sldId id="336"/>
            <p14:sldId id="337"/>
            <p14:sldId id="339"/>
          </p14:sldIdLst>
        </p14:section>
        <p14:section name="Qu'est-il interdit de faire sur Internet?" id="{4821D24E-486C-4E86-BE4F-A07139C8D4C8}">
          <p14:sldIdLst>
            <p14:sldId id="340"/>
            <p14:sldId id="369"/>
            <p14:sldId id="344"/>
            <p14:sldId id="343"/>
            <p14:sldId id="342"/>
            <p14:sldId id="345"/>
            <p14:sldId id="346"/>
            <p14:sldId id="347"/>
            <p14:sldId id="348"/>
            <p14:sldId id="349"/>
            <p14:sldId id="350"/>
            <p14:sldId id="351"/>
            <p14:sldId id="352"/>
          </p14:sldIdLst>
        </p14:section>
        <p14:section name="Mes données personnelles" id="{F5E58ADB-95B5-4302-B215-246CB4647B15}">
          <p14:sldIdLst>
            <p14:sldId id="353"/>
            <p14:sldId id="354"/>
            <p14:sldId id="355"/>
          </p14:sldIdLst>
        </p14:section>
        <p14:section name="Que faire si j'ai un problème" id="{86092175-211E-4307-B153-7897503A83FB}">
          <p14:sldIdLst>
            <p14:sldId id="356"/>
            <p14:sldId id="357"/>
            <p14:sldId id="358"/>
          </p14:sldIdLst>
        </p14:section>
        <p14:section name="Notre Charte du savoir-agir en ligne" id="{EA1C219A-6956-4DDF-B056-F0E4B5E1D95A}">
          <p14:sldIdLst>
            <p14:sldId id="370"/>
            <p14:sldId id="360"/>
            <p14:sldId id="359"/>
            <p14:sldId id="361"/>
            <p14:sldId id="362"/>
            <p14:sldId id="363"/>
            <p14:sldId id="364"/>
            <p14:sldId id="365"/>
            <p14:sldId id="367"/>
            <p14:sldId id="368"/>
            <p14:sldId id="366"/>
            <p14:sldId id="326"/>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CF987-7A7B-49D5-8EB0-9241A29EB948}" v="44" dt="2022-10-14T17:08:05.4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élanger-Baillargeon" userId="61e8c17a-4f44-4a20-848f-58a57c92f1ad" providerId="ADAL" clId="{2A6CF987-7A7B-49D5-8EB0-9241A29EB948}"/>
    <pc:docChg chg="modSld sldOrd">
      <pc:chgData name="Kim Bélanger-Baillargeon" userId="61e8c17a-4f44-4a20-848f-58a57c92f1ad" providerId="ADAL" clId="{2A6CF987-7A7B-49D5-8EB0-9241A29EB948}" dt="2022-10-14T17:08:05.452" v="45" actId="20577"/>
      <pc:docMkLst>
        <pc:docMk/>
      </pc:docMkLst>
      <pc:sldChg chg="ord">
        <pc:chgData name="Kim Bélanger-Baillargeon" userId="61e8c17a-4f44-4a20-848f-58a57c92f1ad" providerId="ADAL" clId="{2A6CF987-7A7B-49D5-8EB0-9241A29EB948}" dt="2022-10-14T17:00:38.885" v="0" actId="20578"/>
        <pc:sldMkLst>
          <pc:docMk/>
          <pc:sldMk cId="387620748" sldId="261"/>
        </pc:sldMkLst>
      </pc:sldChg>
      <pc:sldChg chg="modSp mod">
        <pc:chgData name="Kim Bélanger-Baillargeon" userId="61e8c17a-4f44-4a20-848f-58a57c92f1ad" providerId="ADAL" clId="{2A6CF987-7A7B-49D5-8EB0-9241A29EB948}" dt="2022-10-14T17:01:10.648" v="1" actId="20577"/>
        <pc:sldMkLst>
          <pc:docMk/>
          <pc:sldMk cId="3633348750" sldId="270"/>
        </pc:sldMkLst>
        <pc:spChg chg="mod">
          <ac:chgData name="Kim Bélanger-Baillargeon" userId="61e8c17a-4f44-4a20-848f-58a57c92f1ad" providerId="ADAL" clId="{2A6CF987-7A7B-49D5-8EB0-9241A29EB948}" dt="2022-10-14T17:01:10.648" v="1" actId="20577"/>
          <ac:spMkLst>
            <pc:docMk/>
            <pc:sldMk cId="3633348750" sldId="270"/>
            <ac:spMk id="15" creationId="{FA36EEC9-3F2C-8242-887E-20759CDF92DD}"/>
          </ac:spMkLst>
        </pc:spChg>
      </pc:sldChg>
      <pc:sldChg chg="modSp mod">
        <pc:chgData name="Kim Bélanger-Baillargeon" userId="61e8c17a-4f44-4a20-848f-58a57c92f1ad" providerId="ADAL" clId="{2A6CF987-7A7B-49D5-8EB0-9241A29EB948}" dt="2022-10-14T17:02:23.239" v="14" actId="20577"/>
        <pc:sldMkLst>
          <pc:docMk/>
          <pc:sldMk cId="2424545945" sldId="337"/>
        </pc:sldMkLst>
        <pc:spChg chg="mod">
          <ac:chgData name="Kim Bélanger-Baillargeon" userId="61e8c17a-4f44-4a20-848f-58a57c92f1ad" providerId="ADAL" clId="{2A6CF987-7A7B-49D5-8EB0-9241A29EB948}" dt="2022-10-14T17:02:23.239" v="14" actId="20577"/>
          <ac:spMkLst>
            <pc:docMk/>
            <pc:sldMk cId="2424545945" sldId="337"/>
            <ac:spMk id="4" creationId="{089BD8FE-9B0A-CE14-78AF-D2D4D32003D4}"/>
          </ac:spMkLst>
        </pc:spChg>
      </pc:sldChg>
      <pc:sldChg chg="modNotesTx">
        <pc:chgData name="Kim Bélanger-Baillargeon" userId="61e8c17a-4f44-4a20-848f-58a57c92f1ad" providerId="ADAL" clId="{2A6CF987-7A7B-49D5-8EB0-9241A29EB948}" dt="2022-10-14T17:06:53.125" v="18" actId="20577"/>
        <pc:sldMkLst>
          <pc:docMk/>
          <pc:sldMk cId="19949230" sldId="345"/>
        </pc:sldMkLst>
      </pc:sldChg>
      <pc:sldChg chg="modNotesTx">
        <pc:chgData name="Kim Bélanger-Baillargeon" userId="61e8c17a-4f44-4a20-848f-58a57c92f1ad" providerId="ADAL" clId="{2A6CF987-7A7B-49D5-8EB0-9241A29EB948}" dt="2022-10-14T17:07:12.037" v="28" actId="20577"/>
        <pc:sldMkLst>
          <pc:docMk/>
          <pc:sldMk cId="2909091976" sldId="347"/>
        </pc:sldMkLst>
      </pc:sldChg>
      <pc:sldChg chg="modSp mod">
        <pc:chgData name="Kim Bélanger-Baillargeon" userId="61e8c17a-4f44-4a20-848f-58a57c92f1ad" providerId="ADAL" clId="{2A6CF987-7A7B-49D5-8EB0-9241A29EB948}" dt="2022-10-14T17:07:34.404" v="33" actId="20577"/>
        <pc:sldMkLst>
          <pc:docMk/>
          <pc:sldMk cId="3818887504" sldId="350"/>
        </pc:sldMkLst>
        <pc:spChg chg="mod">
          <ac:chgData name="Kim Bélanger-Baillargeon" userId="61e8c17a-4f44-4a20-848f-58a57c92f1ad" providerId="ADAL" clId="{2A6CF987-7A7B-49D5-8EB0-9241A29EB948}" dt="2022-10-14T17:07:34.404" v="33" actId="20577"/>
          <ac:spMkLst>
            <pc:docMk/>
            <pc:sldMk cId="3818887504" sldId="350"/>
            <ac:spMk id="4" creationId="{DDD2837A-2222-C2AD-2BD1-E22B0714CE4D}"/>
          </ac:spMkLst>
        </pc:spChg>
      </pc:sldChg>
      <pc:sldChg chg="modNotesTx">
        <pc:chgData name="Kim Bélanger-Baillargeon" userId="61e8c17a-4f44-4a20-848f-58a57c92f1ad" providerId="ADAL" clId="{2A6CF987-7A7B-49D5-8EB0-9241A29EB948}" dt="2022-10-14T17:08:05.452" v="45" actId="20577"/>
        <pc:sldMkLst>
          <pc:docMk/>
          <pc:sldMk cId="2247237451"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10/14/2022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loi.qc.ca/capsules/le-harcelement-crimin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loi.qc.ca/capsules/partager-des-images-intimes-un-cri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fra/jp-cj/jj-yj/outils-tools/hist-back.html" TargetMode="External"/><Relationship Id="rId4" Type="http://schemas.openxmlformats.org/officeDocument/2006/relationships/hyperlink" Target="https://educaloi.qc.ca/categories/justice-penale-adolescen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riv.gc.ca/fr/a-propos-du-commissariat/ce-que-nous-faisons/campagnes-et-activites-de-sensibilisation/sensibilisation-des-enfants-a-la-vie-priv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fr/a-propos-du-commissariat/ce-que-nous-faisons/campagnes-et-activites-de-sensibilisation/sensibilisation-des-enfants-a-la-vie-prive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aidezmoisvp.c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fr/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educaloi.qc.ca/capsules/les-lois-au-canada-et-au-quebec" TargetMode="External"/><Relationship Id="rId4" Type="http://schemas.openxmlformats.org/officeDocument/2006/relationships/hyperlink" Target="http://www.cdpdj.qc.ca/Publications/Charte_simplifie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1</a:t>
            </a:fld>
            <a:endParaRPr lang="fr-CA"/>
          </a:p>
        </p:txBody>
      </p:sp>
    </p:spTree>
    <p:extLst>
      <p:ext uri="{BB962C8B-B14F-4D97-AF65-F5344CB8AC3E}">
        <p14:creationId xmlns:p14="http://schemas.microsoft.com/office/powerpoint/2010/main" val="35128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en-US"/>
          </a:p>
          <a:p>
            <a:r>
              <a:rPr lang="fr-CA" b="1"/>
              <a:t>Menaces</a:t>
            </a:r>
            <a:r>
              <a:rPr lang="en-US"/>
              <a:t> </a:t>
            </a:r>
          </a:p>
          <a:p>
            <a:r>
              <a:rPr lang="fr-CA"/>
              <a:t>Ce ne sont pas toutes les menaces qui peuvent constituer un crime. Personne ne va appeler la police si un élève en menace un autre de ne plus être son ami! </a:t>
            </a:r>
            <a:r>
              <a:rPr lang="en-US"/>
              <a:t> </a:t>
            </a:r>
          </a:p>
          <a:p>
            <a:endParaRPr lang="en-US"/>
          </a:p>
          <a:p>
            <a:r>
              <a:rPr lang="fr-CA" b="1"/>
              <a:t>C’est un crime de menacer de: </a:t>
            </a:r>
            <a:r>
              <a:rPr lang="en-US" b="1"/>
              <a:t> </a:t>
            </a:r>
            <a:endParaRPr lang="en-US"/>
          </a:p>
          <a:p>
            <a:pPr marL="171450" indent="-171450">
              <a:buFont typeface="Wingdings,Sans-Serif"/>
              <a:buChar char="q"/>
            </a:pPr>
            <a:r>
              <a:rPr lang="fr-CA"/>
              <a:t>Tuer ou blesser une personne ou son animal;</a:t>
            </a:r>
            <a:r>
              <a:rPr lang="en-US"/>
              <a:t> </a:t>
            </a:r>
          </a:p>
          <a:p>
            <a:pPr marL="171450" indent="-171450">
              <a:buFont typeface="Wingdings,Sans-Serif"/>
              <a:buChar char="q"/>
            </a:pPr>
            <a:r>
              <a:rPr lang="fr-CA"/>
              <a:t>Brûler, détruire ou endommager un objet.</a:t>
            </a:r>
            <a:r>
              <a:rPr lang="en-US"/>
              <a:t> </a:t>
            </a:r>
          </a:p>
          <a:p>
            <a:r>
              <a:rPr lang="fr-CA"/>
              <a:t>Pour qu’une menace soit criminelle, il faut avoir l’intention que les mots intimident ou soient pris au sérieux. Il n’est pas nécessaire de prouver que la menace allait être exécutée!</a:t>
            </a:r>
            <a:r>
              <a:rPr lang="en-US"/>
              <a:t> </a:t>
            </a:r>
          </a:p>
          <a:p>
            <a:endParaRPr lang="en-US"/>
          </a:p>
          <a:p>
            <a:r>
              <a:rPr lang="en-US" b="1" i="1"/>
              <a:t>Sources:</a:t>
            </a:r>
            <a:endParaRPr lang="en-US"/>
          </a:p>
          <a:p>
            <a:pPr marL="171450" indent="-171450">
              <a:buFont typeface="Arial"/>
              <a:buChar char="•"/>
            </a:pPr>
            <a:r>
              <a:rPr lang="en-US" i="1"/>
              <a:t>Code </a:t>
            </a:r>
            <a:r>
              <a:rPr lang="en-US" i="1" err="1"/>
              <a:t>criminel</a:t>
            </a:r>
            <a:r>
              <a:rPr lang="en-US"/>
              <a:t>, art. 264.1</a:t>
            </a:r>
            <a:endParaRPr lang="en-US">
              <a:cs typeface="Calibri" panose="020F0502020204030204"/>
            </a:endParaRPr>
          </a:p>
          <a:p>
            <a:pPr marL="171450" indent="-171450">
              <a:buFont typeface="Arial"/>
              <a:buChar char="•"/>
            </a:pPr>
            <a:r>
              <a:rPr lang="en-CA" i="1"/>
              <a:t>R</a:t>
            </a:r>
            <a:r>
              <a:rPr lang="fr-CA" i="1"/>
              <a:t>. c. McRae</a:t>
            </a:r>
            <a:r>
              <a:rPr lang="fr-CA"/>
              <a:t>, 2013 CSC 68 aux para 17-18.</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a:t>Le crime de harcèlement criminel existe, mais il possède une définition précise. Pour de plus amples informations sur les comportements associés au harcèlement criminel, consultez notre site web : </a:t>
            </a:r>
            <a:r>
              <a:rPr lang="fr-CA">
                <a:hlinkClick r:id="rId3"/>
              </a:rPr>
              <a:t>https://www.educaloi.qc.ca/capsules/le-harcelement-criminel</a:t>
            </a:r>
            <a:r>
              <a:rPr lang="fr-CA"/>
              <a:t>. Cette définition est un peu différente de ce qu’on entend généralement dans la société.</a:t>
            </a:r>
            <a:endParaRPr lang="en-US"/>
          </a:p>
          <a:p>
            <a:endParaRPr lang="fr-CA"/>
          </a:p>
          <a:p>
            <a:r>
              <a:rPr lang="fr-CA" b="1"/>
              <a:t>Harcèlement criminel</a:t>
            </a:r>
            <a:r>
              <a:rPr lang="en-US" b="1"/>
              <a:t> : </a:t>
            </a:r>
            <a:r>
              <a:rPr lang="en-US" b="1" err="1"/>
              <a:t>définition</a:t>
            </a:r>
            <a:r>
              <a:rPr lang="en-US" b="1"/>
              <a:t> </a:t>
            </a:r>
            <a:r>
              <a:rPr lang="en-US" b="1" err="1"/>
              <a:t>légale</a:t>
            </a:r>
            <a:endParaRPr lang="en-US" err="1"/>
          </a:p>
          <a:p>
            <a:r>
              <a:rPr lang="fr-CA"/>
              <a:t>Lorsqu’une personne se comporte de manière à faire craindre une personne pour sa sécurité ou celle d’un proche.</a:t>
            </a:r>
            <a:r>
              <a:rPr lang="en-US"/>
              <a:t> </a:t>
            </a:r>
            <a:endParaRPr lang="en-US">
              <a:cs typeface="Calibri"/>
            </a:endParaRPr>
          </a:p>
          <a:p>
            <a:r>
              <a:rPr lang="fr-CA"/>
              <a:t>Les comportements suivants peuvent être du harcèlement criminel:</a:t>
            </a:r>
            <a:r>
              <a:rPr lang="en-US"/>
              <a:t> </a:t>
            </a:r>
            <a:endParaRPr lang="en-US">
              <a:cs typeface="Calibri"/>
            </a:endParaRPr>
          </a:p>
          <a:p>
            <a:pPr marL="171450" indent="-171450">
              <a:buFont typeface="Arial,Sans-Serif"/>
              <a:buChar char="•"/>
            </a:pPr>
            <a:r>
              <a:rPr lang="fr-CA"/>
              <a:t>Suivre à plusieurs reprises la victime ou l’une de ses connaissances;</a:t>
            </a:r>
            <a:r>
              <a:rPr lang="en-US"/>
              <a:t> </a:t>
            </a:r>
            <a:endParaRPr lang="en-US">
              <a:cs typeface="Calibri"/>
            </a:endParaRPr>
          </a:p>
          <a:p>
            <a:pPr marL="171450" indent="-171450">
              <a:buFont typeface="Arial,Sans-Serif"/>
              <a:buChar char="•"/>
            </a:pPr>
            <a:r>
              <a:rPr lang="fr-CA"/>
              <a:t>Communiquer à plusieurs reprises avec la victime ou l’un de ses proches;</a:t>
            </a:r>
            <a:r>
              <a:rPr lang="en-US"/>
              <a:t> </a:t>
            </a:r>
            <a:endParaRPr lang="en-US">
              <a:cs typeface="Calibri"/>
            </a:endParaRPr>
          </a:p>
          <a:p>
            <a:pPr marL="171450" indent="-171450">
              <a:buFont typeface="Arial,Sans-Serif"/>
              <a:buChar char="•"/>
            </a:pPr>
            <a:r>
              <a:rPr lang="fr-CA"/>
              <a:t>Cerner ou surveiller la maison, le lieu de travail ou tout endroit où se trouve la victime ou l’un de ses proches;</a:t>
            </a:r>
            <a:r>
              <a:rPr lang="en-US"/>
              <a:t> </a:t>
            </a:r>
            <a:endParaRPr lang="en-US">
              <a:cs typeface="Calibri"/>
            </a:endParaRPr>
          </a:p>
          <a:p>
            <a:pPr marL="171450" indent="-171450">
              <a:buFont typeface="Arial,Sans-Serif"/>
              <a:buChar char="•"/>
            </a:pPr>
            <a:r>
              <a:rPr lang="fr-CA"/>
              <a:t>Se comporter d’une façon menaçante à l’égard de la victime ou de l’un de ses proches. </a:t>
            </a:r>
            <a:r>
              <a:rPr lang="en-US"/>
              <a:t> </a:t>
            </a:r>
            <a:endParaRPr lang="en-US">
              <a:cs typeface="Calibri"/>
            </a:endParaRPr>
          </a:p>
          <a:p>
            <a:r>
              <a:rPr lang="fr-CA"/>
              <a:t> </a:t>
            </a:r>
            <a:endParaRPr lang="en-US"/>
          </a:p>
          <a:p>
            <a:r>
              <a:rPr lang="fr-CA" b="1"/>
              <a:t>Information complémentaire </a:t>
            </a:r>
            <a:r>
              <a:rPr lang="fr-CA"/>
              <a:t> </a:t>
            </a:r>
            <a:endParaRPr lang="en-US"/>
          </a:p>
          <a:p>
            <a:r>
              <a:rPr lang="fr-CA"/>
              <a:t>N’hésitez pas à préciser qu’il n’est pas obligatoire que le harcèlement soit criminel pour que la victime en parle à un adulte (parents, enseignant, intervenant de l’école). Si elle a peur, il est possible de contacter la police.</a:t>
            </a:r>
            <a:endParaRPr lang="en-US"/>
          </a:p>
          <a:p>
            <a:endParaRPr lang="fr-CA"/>
          </a:p>
          <a:p>
            <a:r>
              <a:rPr lang="fr-CA" b="1" i="1"/>
              <a:t>Sources:</a:t>
            </a:r>
            <a:endParaRPr lang="en-US"/>
          </a:p>
          <a:p>
            <a:endParaRPr lang="fr-CA"/>
          </a:p>
          <a:p>
            <a:pPr marL="171450" indent="-171450">
              <a:buFont typeface="Arial"/>
              <a:buChar char="•"/>
            </a:pPr>
            <a:r>
              <a:rPr lang="fr-CA" i="1"/>
              <a:t>Code criminel</a:t>
            </a:r>
            <a:r>
              <a:rPr lang="fr-CA"/>
              <a:t>, art. 264, 264.1</a:t>
            </a:r>
            <a:endParaRPr lang="en-US">
              <a:cs typeface="Calibri" panose="020F0502020204030204"/>
            </a:endParaRPr>
          </a:p>
          <a:p>
            <a:pPr marL="171450" indent="-171450">
              <a:buFont typeface="Arial"/>
              <a:buChar char="•"/>
            </a:pPr>
            <a:r>
              <a:rPr lang="en-CA" i="1"/>
              <a:t>L</a:t>
            </a:r>
            <a:r>
              <a:rPr lang="fr-CA" i="1" err="1"/>
              <a:t>oi</a:t>
            </a:r>
            <a:r>
              <a:rPr lang="fr-CA" i="1"/>
              <a:t> sur l’instruction publique</a:t>
            </a:r>
            <a:r>
              <a:rPr lang="fr-CA"/>
              <a:t>, art. 75.1</a:t>
            </a:r>
            <a:endParaRPr lang="en-US">
              <a:cs typeface="Calibri" panose="020F0502020204030204"/>
            </a:endParaRPr>
          </a:p>
          <a:p>
            <a:pPr marL="171450" indent="-171450">
              <a:buFont typeface="Arial"/>
              <a:buChar char="•"/>
            </a:pPr>
            <a:r>
              <a:rPr lang="fr-CA" i="1"/>
              <a:t>Loi sur l’enseignement privé</a:t>
            </a:r>
            <a:r>
              <a:rPr lang="fr-CA"/>
              <a:t>, art. 63.1</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Le taxage et l’extorsion sont la même chose. L’extorsion est le terme juridique correct, mais la majorité des gens vont connaître cette action sous le nom de taxage. </a:t>
            </a:r>
            <a:r>
              <a:rPr lang="en-US" err="1"/>
              <a:t>C’est</a:t>
            </a:r>
            <a:r>
              <a:rPr lang="en-US"/>
              <a:t> un crime.</a:t>
            </a:r>
            <a:endParaRPr lang="en-US">
              <a:cs typeface="Calibri"/>
            </a:endParaRPr>
          </a:p>
          <a:p>
            <a:endParaRPr lang="en-US"/>
          </a:p>
          <a:p>
            <a:r>
              <a:rPr lang="fr-CA"/>
              <a:t>Il s’agit de forcer une personne à agir dans le but d’obtenir quelque chose, mais à l’aide de menaces, d’accusations ou de violence. Par exemple: « Donne-moi de l’argent sinon je te frappe »; « Envoie-moi d’autres photos intimes de toi sinon j’envoie celles que j’ai déjà à tes parents ».</a:t>
            </a:r>
            <a:r>
              <a:rPr lang="en-US"/>
              <a:t> </a:t>
            </a:r>
          </a:p>
          <a:p>
            <a:r>
              <a:rPr lang="fr-CA"/>
              <a:t> </a:t>
            </a:r>
            <a:endParaRPr lang="en-US"/>
          </a:p>
          <a:p>
            <a:r>
              <a:rPr lang="fr-CA" b="1" i="1"/>
              <a:t>Sources :</a:t>
            </a:r>
            <a:endParaRPr lang="fr-CA"/>
          </a:p>
          <a:p>
            <a:pPr marL="171450" indent="-171450">
              <a:buFont typeface="Arial"/>
              <a:buChar char="•"/>
            </a:pPr>
            <a:r>
              <a:rPr lang="fr-CA" i="1"/>
              <a:t>Code criminel</a:t>
            </a:r>
            <a:r>
              <a:rPr lang="fr-CA"/>
              <a:t>, art. 346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FR">
              <a:cs typeface="Calibri" panose="020F0502020204030204"/>
            </a:endParaRPr>
          </a:p>
          <a:p>
            <a:r>
              <a:rPr lang="fr-FR" b="1"/>
              <a:t>Droit à la réputation</a:t>
            </a:r>
            <a:r>
              <a:rPr lang="fr-CA"/>
              <a:t> </a:t>
            </a:r>
            <a:endParaRPr lang="en-US"/>
          </a:p>
          <a:p>
            <a:r>
              <a:rPr lang="fr-CA"/>
              <a:t>Chacun a le droit de s’exprimer et de donner son opinion. Chacun a aussi le droit à sa réputation!</a:t>
            </a:r>
            <a:r>
              <a:rPr lang="en-US"/>
              <a:t> </a:t>
            </a:r>
          </a:p>
          <a:p>
            <a:r>
              <a:rPr lang="fr-CA"/>
              <a:t>Selon le contexte, le droit reconnait qu’il peut y avoir une atteinte à la réputation si :</a:t>
            </a:r>
            <a:r>
              <a:rPr lang="en-US"/>
              <a:t> </a:t>
            </a:r>
          </a:p>
          <a:p>
            <a:r>
              <a:rPr lang="fr-CA"/>
              <a:t>1. Une personne communique une information fausse, par méchanceté, avec l’intention de nous nuire;</a:t>
            </a:r>
            <a:r>
              <a:rPr lang="en-US"/>
              <a:t> </a:t>
            </a:r>
          </a:p>
          <a:p>
            <a:r>
              <a:rPr lang="fr-CA"/>
              <a:t>2. Une personne communique des informations désagréables qu’elle devrait savoir fausses; ou</a:t>
            </a:r>
            <a:r>
              <a:rPr lang="en-US"/>
              <a:t> </a:t>
            </a:r>
          </a:p>
          <a:p>
            <a:r>
              <a:rPr lang="fr-CA"/>
              <a:t>3. Une personne diffuse des informations vraies, dans le but de ridiculiser la personne, l’humilier, l’exposer à la haine ou au mépris.</a:t>
            </a:r>
            <a:r>
              <a:rPr lang="en-US"/>
              <a:t> </a:t>
            </a:r>
          </a:p>
          <a:p>
            <a:r>
              <a:rPr lang="fr-CA"/>
              <a:t> </a:t>
            </a:r>
            <a:endParaRPr lang="en-US"/>
          </a:p>
          <a:p>
            <a:r>
              <a:rPr lang="fr-CA" b="1"/>
              <a:t>La règle est la même, que ce soit en personne ou en ligne</a:t>
            </a:r>
            <a:r>
              <a:rPr lang="en-US"/>
              <a:t> </a:t>
            </a:r>
          </a:p>
          <a:p>
            <a:r>
              <a:rPr lang="fr-CA"/>
              <a:t>Le droit à la réputation existe aussi lorsqu’on est derrière son ordinateur!</a:t>
            </a:r>
            <a:r>
              <a:rPr lang="en-US"/>
              <a:t> </a:t>
            </a:r>
          </a:p>
          <a:p>
            <a:r>
              <a:rPr lang="fr-CA"/>
              <a:t>Un juge de la Cour supérieure du Québec a mentionné ceci : « Le Web peut rendre quelqu’un célèbre en quelques minutes (mais) il peut ternir et détruire une réputation en un seul clic ». Et un autre, de la Cour suprême cette fois : « Parce qu’il constitue un moyen d’expression si puissant, l’Internet peut s’avérer un véhicule extrêmement efficace pour exprimer des propos diffamatoires ».</a:t>
            </a:r>
            <a:r>
              <a:rPr lang="en-US"/>
              <a:t>  Vous </a:t>
            </a:r>
            <a:r>
              <a:rPr lang="en-US" err="1"/>
              <a:t>pouvez</a:t>
            </a:r>
            <a:r>
              <a:rPr lang="en-US"/>
              <a:t> demander aux </a:t>
            </a:r>
            <a:r>
              <a:rPr lang="en-US" err="1"/>
              <a:t>élèves</a:t>
            </a:r>
            <a:r>
              <a:rPr lang="en-US"/>
              <a:t> </a:t>
            </a:r>
            <a:r>
              <a:rPr lang="en-US" err="1"/>
              <a:t>ce</a:t>
            </a:r>
            <a:r>
              <a:rPr lang="en-US"/>
              <a:t> </a:t>
            </a:r>
            <a:r>
              <a:rPr lang="en-US" err="1"/>
              <a:t>qu’ils</a:t>
            </a:r>
            <a:r>
              <a:rPr lang="en-US"/>
              <a:t> </a:t>
            </a:r>
            <a:r>
              <a:rPr lang="en-US" err="1"/>
              <a:t>pensent</a:t>
            </a:r>
            <a:r>
              <a:rPr lang="en-US"/>
              <a:t> de </a:t>
            </a:r>
            <a:r>
              <a:rPr lang="en-US" err="1"/>
              <a:t>ces</a:t>
            </a:r>
            <a:r>
              <a:rPr lang="en-US"/>
              <a:t> affirmations.</a:t>
            </a:r>
          </a:p>
          <a:p>
            <a:r>
              <a:rPr lang="fr-CA"/>
              <a:t> </a:t>
            </a:r>
            <a:endParaRPr lang="en-US"/>
          </a:p>
          <a:p>
            <a:r>
              <a:rPr lang="fr-CA"/>
              <a:t>Il est possible d’atteindre le droit à la réputation avec des mots, des images, des vidéos. Par exemple, faire circuler une photo où une personne n’est pas à son avantage peut porter atteinte à son droit à la réputation.</a:t>
            </a:r>
            <a:r>
              <a:rPr lang="fr-FR"/>
              <a:t> </a:t>
            </a:r>
            <a:endParaRPr lang="en-US"/>
          </a:p>
          <a:p>
            <a:endParaRPr lang="fr-FR"/>
          </a:p>
          <a:p>
            <a:r>
              <a:rPr lang="fr-FR" b="1"/>
              <a:t>Une personne victime </a:t>
            </a:r>
            <a:r>
              <a:rPr lang="fr-FR"/>
              <a:t>pourrait demander à être dédommagée (recevoir de l’argent) si elle subit un dommage.</a:t>
            </a:r>
            <a:endParaRPr lang="en-US">
              <a:cs typeface="Calibri"/>
            </a:endParaRPr>
          </a:p>
          <a:p>
            <a:endParaRPr lang="fr-FR"/>
          </a:p>
          <a:p>
            <a:r>
              <a:rPr lang="fr-FR" b="1" i="1"/>
              <a:t>Sources:</a:t>
            </a:r>
            <a:endParaRPr lang="en-US"/>
          </a:p>
          <a:p>
            <a:r>
              <a:rPr lang="fr-FR" i="1"/>
              <a:t>Charte des droits et libertés de la personne</a:t>
            </a:r>
            <a:r>
              <a:rPr lang="fr-FR"/>
              <a:t>, art. 3 et 4</a:t>
            </a:r>
            <a:endParaRPr lang="en-US"/>
          </a:p>
          <a:p>
            <a:r>
              <a:rPr lang="fr-FR" i="1"/>
              <a:t>Code civil du Québec</a:t>
            </a:r>
            <a:r>
              <a:rPr lang="fr-FR"/>
              <a:t>, art. 3, 35, 36, 1457</a:t>
            </a:r>
            <a:endParaRPr lang="en-US"/>
          </a:p>
          <a:p>
            <a:r>
              <a:rPr lang="fr-FR" i="1"/>
              <a:t>Prud’homme c. Prud’homme</a:t>
            </a:r>
            <a:r>
              <a:rPr lang="fr-FR"/>
              <a:t>, 2002 CSC 85 </a:t>
            </a:r>
            <a:endParaRPr lang="en-US"/>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b="1"/>
          </a:p>
          <a:p>
            <a:r>
              <a:rPr lang="fr-CA"/>
              <a:t>Les tribunaux se sont penchés plusieurs fois sur la question des limites de la liberté d'expression. Ceux-ci sont arrivés à la conclusion qu’il est possible de limiter la liberté d’expression lorsque les propos utilisés promeuvent la haine envers certains groupes identifiables de personnes.</a:t>
            </a:r>
          </a:p>
          <a:p>
            <a:r>
              <a:rPr lang="fr-CA"/>
              <a:t>Il peut s’agir d’un sujet plus sensible. Cependant, les élèves doivent comprendre que la liberté d’expression n’est pas absolue.</a:t>
            </a:r>
          </a:p>
          <a:p>
            <a:endParaRPr lang="fr-CA"/>
          </a:p>
          <a:p>
            <a:r>
              <a:rPr lang="fr-CA" b="1"/>
              <a:t>Attention! </a:t>
            </a:r>
            <a:r>
              <a:rPr lang="fr-CA"/>
              <a:t>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d'entrainer une ''violation de la paix‘’. </a:t>
            </a:r>
            <a:endParaRPr lang="fr-CA">
              <a:cs typeface="Calibri"/>
            </a:endParaRPr>
          </a:p>
          <a:p>
            <a:endParaRPr lang="fr-CA"/>
          </a:p>
          <a:p>
            <a:r>
              <a:rPr lang="fr-CA" b="1"/>
              <a:t>Groupe identifiable </a:t>
            </a:r>
            <a:r>
              <a:rPr lang="fr-CA"/>
              <a:t>: groupe qui se différencie des autres par la couleur de peau, la race, la religion, l’origine nationale ou ethnique, l’âge, le sexe, l’orientation sexuelle, l’identité ou l’expression de genre ou la déficience mentale ou physique.</a:t>
            </a:r>
            <a:endParaRPr lang="fr-CA">
              <a:cs typeface="Calibri" panose="020F0502020204030204"/>
            </a:endParaRPr>
          </a:p>
          <a:p>
            <a:pPr marL="171450" indent="-171450">
              <a:buFont typeface="Wingdings,Sans-Serif"/>
              <a:buChar char="q"/>
            </a:pPr>
            <a:endParaRPr lang="fr-CA"/>
          </a:p>
          <a:p>
            <a:r>
              <a:rPr lang="fr-CA"/>
              <a:t>Voici quelques exemples de discours haineux :</a:t>
            </a:r>
          </a:p>
          <a:p>
            <a:pPr marL="285750" indent="-285750">
              <a:buFont typeface="Arial,Sans-Serif"/>
              <a:buChar char="•"/>
            </a:pPr>
            <a:r>
              <a:rPr lang="fr-CA" b="1"/>
              <a:t>Mettre un problème sur la faute d'un groupe </a:t>
            </a:r>
            <a:r>
              <a:rPr lang="fr-CA"/>
              <a:t>ethnique ou religieux et proposer l'élimination des personnes de ce groupe pour régler le problème nommé.</a:t>
            </a:r>
            <a:endParaRPr lang="en-US"/>
          </a:p>
          <a:p>
            <a:pPr marL="285750" indent="-285750">
              <a:buFont typeface="Arial,Sans-Serif"/>
              <a:buChar char="•"/>
            </a:pPr>
            <a:r>
              <a:rPr lang="fr-CA" b="1"/>
              <a:t>Menacer</a:t>
            </a:r>
            <a:r>
              <a:rPr lang="fr-CA"/>
              <a:t> de blesser, tuer ou détruire la propriété de gens d'un groupe identifiable, simplement parce qu'ils font partie de ce groupe. </a:t>
            </a:r>
            <a:endParaRPr lang="en-US"/>
          </a:p>
          <a:p>
            <a:endParaRPr lang="fr-CA"/>
          </a:p>
          <a:p>
            <a:r>
              <a:rPr lang="fr-CA" b="1"/>
              <a:t>Question supplémentaire :</a:t>
            </a:r>
            <a:endParaRPr lang="fr-CA"/>
          </a:p>
          <a:p>
            <a:pPr marL="171450" indent="-171450">
              <a:buFont typeface="Wingdings,Sans-Serif"/>
              <a:buChar char="q"/>
            </a:pPr>
            <a:r>
              <a:rPr lang="fr-CA"/>
              <a:t>Es-tu d’accord avec le fait que la liberté d’expression doit avoir certaines limites? </a:t>
            </a:r>
          </a:p>
          <a:p>
            <a:pPr marL="171450" indent="-171450">
              <a:buFont typeface="Wingdings,Sans-Serif"/>
              <a:buChar char="q"/>
            </a:pPr>
            <a:r>
              <a:rPr lang="fr-CA"/>
              <a:t>Es-tu d’accord avec les limites posées par la loi actuellement?</a:t>
            </a:r>
          </a:p>
          <a:p>
            <a:pPr marL="171450" indent="-171450">
              <a:buFont typeface="Wingdings,Sans-Serif"/>
              <a:buChar char="q"/>
            </a:pPr>
            <a:r>
              <a:rPr lang="fr-CA"/>
              <a:t>Y aurait-il d’autres limites à la liberté d’expression qui devraient être mises en place selon toi?</a:t>
            </a:r>
            <a:endParaRPr lang="fr-CA">
              <a:cs typeface="Calibri"/>
            </a:endParaRPr>
          </a:p>
          <a:p>
            <a:endParaRPr lang="fr-CA"/>
          </a:p>
          <a:p>
            <a:r>
              <a:rPr lang="fr-CA" b="1" i="1"/>
              <a:t>Sources:</a:t>
            </a:r>
            <a:endParaRPr lang="fr-CA"/>
          </a:p>
          <a:p>
            <a:endParaRPr lang="fr-CA"/>
          </a:p>
          <a:p>
            <a:pPr marL="171450" indent="-171450">
              <a:buFont typeface="Arial"/>
              <a:buChar char="•"/>
            </a:pPr>
            <a:r>
              <a:rPr lang="fr-CA" i="1"/>
              <a:t>Code criminel,</a:t>
            </a:r>
            <a:r>
              <a:rPr lang="fr-CA"/>
              <a:t> art. 319, 318(4)</a:t>
            </a:r>
            <a:endParaRPr lang="en-US">
              <a:cs typeface="Calibri" panose="020F0502020204030204"/>
            </a:endParaRPr>
          </a:p>
          <a:p>
            <a:pPr marL="171450" indent="-171450">
              <a:buFont typeface="Arial"/>
              <a:buChar char="•"/>
            </a:pPr>
            <a:r>
              <a:rPr lang="fr-CA" i="1"/>
              <a:t>R</a:t>
            </a:r>
            <a:r>
              <a:rPr lang="fr-CA"/>
              <a:t>. c. </a:t>
            </a:r>
            <a:r>
              <a:rPr lang="fr-CA" i="1"/>
              <a:t>Zundel</a:t>
            </a:r>
            <a:r>
              <a:rPr lang="fr-CA"/>
              <a:t>, [1992] 2 R.C.S. 731</a:t>
            </a:r>
            <a:endParaRPr lang="fr-CA">
              <a:cs typeface="Calibri" panose="020F0502020204030204"/>
            </a:endParaRPr>
          </a:p>
          <a:p>
            <a:pPr marL="171450" indent="-171450">
              <a:buFont typeface="Arial"/>
              <a:buChar char="•"/>
            </a:pPr>
            <a:r>
              <a:rPr lang="fr-CA">
                <a:hlinkClick r:id="rId3"/>
              </a:rPr>
              <a:t>Julian Walker, Discours haineux et liberté d’expression: balises légales au Canada, en ligne: https://lop.parl.ca/sites/PublicWebsite/default/fr_CA/ResearchPublications/201825E</a:t>
            </a:r>
            <a:endParaRPr lang="fr-CA">
              <a:cs typeface="Calibri" panose="020F0502020204030204"/>
            </a:endParaRPr>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err="1">
                <a:cs typeface="Calibri"/>
              </a:rPr>
              <a:t>Cliquez</a:t>
            </a:r>
            <a:r>
              <a:rPr lang="en-US" b="1">
                <a:cs typeface="Calibri"/>
              </a:rPr>
              <a:t> pour faire </a:t>
            </a:r>
            <a:r>
              <a:rPr lang="en-US" b="1" err="1">
                <a:cs typeface="Calibri"/>
              </a:rPr>
              <a:t>apparaître</a:t>
            </a:r>
            <a:r>
              <a:rPr lang="en-US" b="1">
                <a:cs typeface="Calibri"/>
              </a:rPr>
              <a:t> des indices</a:t>
            </a:r>
            <a:endParaRPr lang="en-US">
              <a:cs typeface="Calibri"/>
            </a:endParaRPr>
          </a:p>
          <a:p>
            <a:endParaRPr lang="en-US" b="1">
              <a:cs typeface="Calibri"/>
            </a:endParaRPr>
          </a:p>
          <a:p>
            <a:endParaRPr lang="fr-CA"/>
          </a:p>
          <a:p>
            <a:r>
              <a:rPr lang="fr-CA"/>
              <a:t>Éléments de réponse :</a:t>
            </a:r>
            <a:endParaRPr lang="en-US"/>
          </a:p>
          <a:p>
            <a:r>
              <a:rPr lang="fr-CA"/>
              <a:t>- Des photos gênantes (pour toutes sortes de raisons...)</a:t>
            </a:r>
            <a:endParaRPr lang="en-US"/>
          </a:p>
          <a:p>
            <a:r>
              <a:rPr lang="fr-CA"/>
              <a:t>- Des photos sur lesquelles on nous voit nu ou nue. </a:t>
            </a:r>
            <a:endParaRPr lang="en-US"/>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Retour sur les informations vues à la diapositive 17 (diffamation).</a:t>
            </a:r>
            <a:endParaRPr lang="en-US"/>
          </a:p>
          <a:p>
            <a:r>
              <a:rPr lang="fr-CA"/>
              <a:t>Le droit à l’image fait partie du droit à la réputation et ce sont les mêmes règles qui s’appliquent.</a:t>
            </a:r>
            <a:endParaRPr lang="en-US"/>
          </a:p>
          <a:p>
            <a:endParaRPr lang="fr-CA"/>
          </a:p>
          <a:p>
            <a:r>
              <a:rPr lang="fr-FR" b="1" i="1"/>
              <a:t>Sources:</a:t>
            </a:r>
            <a:endParaRPr lang="en-US"/>
          </a:p>
          <a:p>
            <a:endParaRPr lang="fr-FR"/>
          </a:p>
          <a:p>
            <a:pPr marL="171450" indent="-171450">
              <a:buFont typeface="Arial"/>
              <a:buChar char="•"/>
            </a:pPr>
            <a:r>
              <a:rPr lang="fr-FR" i="1"/>
              <a:t>Charte des droits et libertés de la personne</a:t>
            </a:r>
            <a:r>
              <a:rPr lang="fr-FR"/>
              <a:t>, art. 3 et 4</a:t>
            </a:r>
            <a:endParaRPr lang="en-US">
              <a:cs typeface="Calibri" panose="020F0502020204030204"/>
            </a:endParaRPr>
          </a:p>
          <a:p>
            <a:pPr marL="171450" indent="-171450">
              <a:buFont typeface="Arial"/>
              <a:buChar char="•"/>
            </a:pPr>
            <a:r>
              <a:rPr lang="fr-FR" i="1"/>
              <a:t>Code civil du Québec</a:t>
            </a:r>
            <a:r>
              <a:rPr lang="fr-FR"/>
              <a:t>, art. 3, 35, 36.</a:t>
            </a:r>
            <a:endParaRPr lang="en-US">
              <a:cs typeface="Calibri" panose="020F0502020204030204"/>
            </a:endParaRPr>
          </a:p>
          <a:p>
            <a:pPr marL="171450" indent="-171450">
              <a:buFont typeface="Arial"/>
              <a:buChar char="•"/>
            </a:pPr>
            <a:r>
              <a:rPr lang="fr-FR" i="1"/>
              <a:t>Prud’homme c. Prud’homme</a:t>
            </a:r>
            <a:r>
              <a:rPr lang="fr-FR"/>
              <a:t>, 2002 CSC 85 au para 36.</a:t>
            </a:r>
            <a:endParaRPr lang="en-US">
              <a:cs typeface="Calibri" panose="020F0502020204030204"/>
            </a:endParaRPr>
          </a:p>
          <a:p>
            <a:pPr marL="171450" indent="-171450">
              <a:buFont typeface="Arial"/>
              <a:buChar char="•"/>
            </a:pPr>
            <a:r>
              <a:rPr lang="fr-CA" i="1"/>
              <a:t>Aubry c. Éditions Vice‑Versa</a:t>
            </a:r>
            <a:r>
              <a:rPr lang="fr-CA"/>
              <a:t>, [1998] 1 R.C.S. 591</a:t>
            </a:r>
            <a:endParaRPr lang="en-US">
              <a:cs typeface="Calibri" panose="020F0502020204030204"/>
            </a:endParaRPr>
          </a:p>
          <a:p>
            <a:pPr marL="171450" indent="-171450">
              <a:buFont typeface="Arial"/>
              <a:buChar char="•"/>
            </a:pPr>
            <a:r>
              <a:rPr lang="fr-CA" i="1"/>
              <a:t>Laforest c. Collins</a:t>
            </a:r>
            <a:r>
              <a:rPr lang="fr-CA"/>
              <a:t>, 2012 QCCS 3078 para 117</a:t>
            </a:r>
            <a:endParaRPr lang="en-US">
              <a:cs typeface="Calibri" panose="020F0502020204030204"/>
            </a:endParaRPr>
          </a:p>
          <a:p>
            <a:pPr marL="171450" indent="-171450">
              <a:buFont typeface="Arial"/>
              <a:buChar char="•"/>
            </a:pPr>
            <a:r>
              <a:rPr lang="fr-CA" i="1"/>
              <a:t>Crookes c. Newton</a:t>
            </a:r>
            <a:r>
              <a:rPr lang="fr-CA"/>
              <a:t>, 2011 CSC 47 para 37</a:t>
            </a:r>
            <a:endParaRPr lang="fr-FR">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Il peut être difficile d’aborder ce sujet avec les élèves. Peut-être jugerez-vous qu’ils sont trop jeunes pour avoir cette discussion. Nous recommandons cependant d’avoir cette discussion avec eux, car ce type de problème peut survenir au primaire. Les élèves savent que ça existe; même si la vaste majorité d’entre eux affirment qu’ils ne le feraient pas. Il est important de leur faire réaliser, et ce avant l’âge de la responsabilité criminelle, des conséquences que le partage d’images intimes peut avoir. </a:t>
            </a:r>
            <a:endParaRPr lang="en-US"/>
          </a:p>
          <a:p>
            <a:endParaRPr lang="fr-CA"/>
          </a:p>
          <a:p>
            <a:r>
              <a:rPr lang="en-CA" err="1"/>
              <a:t>Posez</a:t>
            </a:r>
            <a:r>
              <a:rPr lang="en-CA"/>
              <a:t> la question </a:t>
            </a:r>
            <a:r>
              <a:rPr lang="fr-CA"/>
              <a:t>suivante</a:t>
            </a:r>
            <a:r>
              <a:rPr lang="en-CA"/>
              <a:t> aux </a:t>
            </a:r>
            <a:r>
              <a:rPr lang="en-CA" err="1"/>
              <a:t>élèves</a:t>
            </a:r>
            <a:r>
              <a:rPr lang="en-CA"/>
              <a:t> : </a:t>
            </a:r>
            <a:r>
              <a:rPr lang="fr-CA" b="1"/>
              <a:t>Une image intime: c’est quoi?</a:t>
            </a:r>
            <a:r>
              <a:rPr lang="fr-CA"/>
              <a:t> </a:t>
            </a:r>
            <a:r>
              <a:rPr lang="en-CA"/>
              <a:t>(</a:t>
            </a:r>
            <a:r>
              <a:rPr lang="fr-CA"/>
              <a:t>Les élèves appellent parfois ces images des « </a:t>
            </a:r>
            <a:r>
              <a:rPr lang="fr-CA" err="1"/>
              <a:t>nudes</a:t>
            </a:r>
            <a:r>
              <a:rPr lang="fr-CA"/>
              <a:t> »)</a:t>
            </a:r>
            <a:r>
              <a:rPr lang="en-US"/>
              <a:t> </a:t>
            </a:r>
            <a:r>
              <a:rPr lang="fr-CA"/>
              <a:t>Une image intime, ça peut être :</a:t>
            </a:r>
            <a:r>
              <a:rPr lang="en-US"/>
              <a:t> </a:t>
            </a:r>
            <a:endParaRPr lang="en-US">
              <a:cs typeface="Calibri"/>
            </a:endParaRPr>
          </a:p>
          <a:p>
            <a:pPr marL="171450" indent="-171450">
              <a:buFont typeface="Arial,Sans-Serif"/>
              <a:buChar char="•"/>
            </a:pPr>
            <a:r>
              <a:rPr lang="fr-CA"/>
              <a:t>Une image à connotation sexuelle où on y voit principalement les parties génitales, les seins ou les fesses.</a:t>
            </a:r>
            <a:r>
              <a:rPr lang="en-US"/>
              <a:t> </a:t>
            </a:r>
            <a:endParaRPr lang="en-US">
              <a:cs typeface="Calibri"/>
            </a:endParaRPr>
          </a:p>
          <a:p>
            <a:pPr marL="171450" indent="-171450">
              <a:buFont typeface="Arial,Sans-Serif"/>
              <a:buChar char="•"/>
            </a:pPr>
            <a:r>
              <a:rPr lang="fr-CA"/>
              <a:t>Une image où on y voit une personne dans une activité sexuelle explicite, qui inclut souvent de la nudité. L’activité sexuelle explicite, c’est plus qu’un baiser ou une caresse.</a:t>
            </a:r>
            <a:r>
              <a:rPr lang="en-US"/>
              <a:t> </a:t>
            </a:r>
            <a:endParaRPr lang="en-US">
              <a:cs typeface="Calibri"/>
            </a:endParaRPr>
          </a:p>
          <a:p>
            <a:r>
              <a:rPr lang="fr-CA"/>
              <a:t> </a:t>
            </a:r>
            <a:endParaRPr lang="en-US"/>
          </a:p>
          <a:p>
            <a:r>
              <a:rPr lang="fr-CA"/>
              <a:t>Une image intime, c'est parfois quand une personne envoie une photo ou une vidéo d'elle-même. Ça peut aussi être quelqu’un d’autre qui l’a prise avec son consentement. D'autres fois, les images sont prises à l'insu de l'autre personne. Par exemple, dans les vestiaires après le cours d'éducation physique. </a:t>
            </a:r>
            <a:r>
              <a:rPr lang="en-CA"/>
              <a:t> </a:t>
            </a:r>
            <a:endParaRPr lang="en-US"/>
          </a:p>
          <a:p>
            <a:r>
              <a:rPr lang="fr-CA"/>
              <a:t> </a:t>
            </a:r>
            <a:endParaRPr lang="en-US"/>
          </a:p>
          <a:p>
            <a:r>
              <a:rPr lang="fr-CA" b="1"/>
              <a:t>Questions supplémentaires:</a:t>
            </a:r>
            <a:r>
              <a:rPr lang="en-US"/>
              <a:t> </a:t>
            </a:r>
            <a:endParaRPr lang="en-US">
              <a:cs typeface="Calibri"/>
            </a:endParaRPr>
          </a:p>
          <a:p>
            <a:pPr marL="171450" indent="-171450">
              <a:buFont typeface="Arial"/>
              <a:buChar char="•"/>
            </a:pPr>
            <a:r>
              <a:rPr lang="fr-CA"/>
              <a:t>Est-ce la même chose si un enfant ou une personne mineure se trouve sur une image intime vs si c’est un adulte qui se trouve sur l’image intime?</a:t>
            </a:r>
            <a:r>
              <a:rPr lang="en-US"/>
              <a:t> </a:t>
            </a:r>
            <a:endParaRPr lang="en-US">
              <a:cs typeface="Calibri" panose="020F0502020204030204"/>
            </a:endParaRPr>
          </a:p>
          <a:p>
            <a:pPr marL="171450" indent="-171450">
              <a:buFont typeface="Arial"/>
              <a:buChar char="•"/>
            </a:pPr>
            <a:r>
              <a:rPr lang="en-CA"/>
              <a:t>U</a:t>
            </a:r>
            <a:r>
              <a:rPr lang="fr-CA"/>
              <a:t>ne photo d’un bébé nu, prise par ses parents lors du bain, est-ce une image intime?</a:t>
            </a:r>
            <a:r>
              <a:rPr lang="en-US"/>
              <a:t> </a:t>
            </a:r>
            <a:endParaRPr lang="en-US">
              <a:cs typeface="Calibri" panose="020F0502020204030204"/>
            </a:endParaRPr>
          </a:p>
          <a:p>
            <a:r>
              <a:rPr lang="fr-CA"/>
              <a:t> </a:t>
            </a:r>
          </a:p>
          <a:p>
            <a:r>
              <a:rPr lang="en-CA" b="1" i="1"/>
              <a:t>Sources:</a:t>
            </a:r>
            <a:endParaRPr lang="en-US"/>
          </a:p>
          <a:p>
            <a:pPr marL="171450" indent="-171450">
              <a:buFont typeface="Arial"/>
              <a:buChar char="•"/>
            </a:pPr>
            <a:r>
              <a:rPr lang="en-CA" i="1"/>
              <a:t>Code </a:t>
            </a:r>
            <a:r>
              <a:rPr lang="en-CA" i="1" err="1"/>
              <a:t>criminel</a:t>
            </a:r>
            <a:r>
              <a:rPr lang="en-CA"/>
              <a:t>, art. 1</a:t>
            </a:r>
            <a:r>
              <a:rPr lang="fr-CA"/>
              <a:t>63.1a)(i) et 163.1a)(ii): pornographie juvénile; 162.1(2)a): distribution d’images intimes</a:t>
            </a:r>
            <a:endParaRPr lang="en-US">
              <a:cs typeface="Calibri"/>
            </a:endParaRPr>
          </a:p>
          <a:p>
            <a:pPr marL="171450" indent="-171450">
              <a:buFont typeface="Arial"/>
              <a:buChar char="•"/>
            </a:pPr>
            <a:r>
              <a:rPr lang="en-CA" i="1"/>
              <a:t>L</a:t>
            </a:r>
            <a:r>
              <a:rPr lang="fr-CA" i="1"/>
              <a:t>SJPA – 1811</a:t>
            </a:r>
            <a:r>
              <a:rPr lang="fr-CA"/>
              <a:t>, 2018 QCCA 597 aux para 12 à 19.</a:t>
            </a:r>
            <a:endParaRPr lang="en-US">
              <a:cs typeface="Calibri" panose="020F0502020204030204"/>
            </a:endParaRPr>
          </a:p>
          <a:p>
            <a:pPr marL="171450" indent="-171450">
              <a:buFont typeface="Arial"/>
              <a:buChar char="•"/>
            </a:pPr>
            <a:r>
              <a:rPr lang="en-CA" i="1"/>
              <a:t>R c. S</a:t>
            </a:r>
            <a:r>
              <a:rPr lang="fr-CA" i="1"/>
              <a:t>harpe</a:t>
            </a:r>
            <a:r>
              <a:rPr lang="fr-CA"/>
              <a:t>, [2001] 1 RCS 45 aux para 49, 51, 53.</a:t>
            </a:r>
            <a:endParaRPr lang="en-CA">
              <a:cs typeface="Calibri" panose="020F0502020204030204"/>
            </a:endParaRPr>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a:t>Assurez-vous que les élèves comprennent bien le concept de </a:t>
            </a:r>
            <a:r>
              <a:rPr lang="fr-CA" b="1"/>
              <a:t>consentement</a:t>
            </a:r>
            <a:r>
              <a:rPr lang="fr-CA"/>
              <a:t> (et donc, le terme non-consensuel). Pour savoir si une personne consent à ce que l'on envoie une image intime de lui ou d'elle, il faut lui demander d'abord. Le consentement doit être ''libre et éclairé''; c’est-à-dire que la personne ne doit pas accepter sous la menace ni parce qu'elle s'y sent obligée. </a:t>
            </a:r>
            <a:endParaRPr lang="en-US"/>
          </a:p>
          <a:p>
            <a:endParaRPr lang="fr-CA">
              <a:cs typeface="Calibri"/>
            </a:endParaRPr>
          </a:p>
          <a:p>
            <a:r>
              <a:rPr lang="fr-CA"/>
              <a:t>On entend souvent parler de la notion de consentement dans le contexte d'activités sexuelles (consentement sexuel). Cependant, le consentement est une notion juridique beaucoup plus large. Par exemple, le crime « Partage non-consensuel d'images intimes » fait référence au consentement par rapport au partage de l'image intime, et non la prise de celle-ci. On dit souvent que le consentement doit être « libre et éclairé » pour être valide. Voici une définition du consentement : « </a:t>
            </a:r>
            <a:r>
              <a:rPr lang="fr-CA" i="1"/>
              <a:t>Accord donné par une personne à une proposition. », </a:t>
            </a:r>
            <a:r>
              <a:rPr lang="fr-CA"/>
              <a:t>ainsi que du consentement libre et éclairé : « </a:t>
            </a:r>
            <a:r>
              <a:rPr lang="fr-CA" i="1"/>
              <a:t>Consentement donné sans contrainte et en toute connaissance de cause.</a:t>
            </a:r>
            <a:r>
              <a:rPr lang="fr-CA"/>
              <a:t>»</a:t>
            </a:r>
            <a:endParaRPr lang="fr-CA">
              <a:cs typeface="Calibri"/>
            </a:endParaRPr>
          </a:p>
          <a:p>
            <a:endParaRPr lang="fr-CA">
              <a:cs typeface="Calibri"/>
            </a:endParaRPr>
          </a:p>
          <a:p>
            <a:r>
              <a:rPr lang="fr-CA"/>
              <a:t>Article d’Éducaloi (incluant un court vidéo) sur le sujet : </a:t>
            </a:r>
            <a:r>
              <a:rPr lang="en-CA">
                <a:hlinkClick r:id="rId3"/>
              </a:rPr>
              <a:t>https://www.educaloi.qc.ca/capsules/partager-des-images-intimes-un-crime</a:t>
            </a:r>
            <a:endParaRPr lang="en-CA"/>
          </a:p>
          <a:p>
            <a:endParaRPr lang="en-CA"/>
          </a:p>
          <a:p>
            <a:r>
              <a:rPr lang="en-CA"/>
              <a:t>Une </a:t>
            </a:r>
            <a:r>
              <a:rPr lang="en-CA" err="1"/>
              <a:t>personne</a:t>
            </a:r>
            <a:r>
              <a:rPr lang="en-CA"/>
              <a:t> qui partage des images </a:t>
            </a:r>
            <a:r>
              <a:rPr lang="en-CA" err="1"/>
              <a:t>intimes</a:t>
            </a:r>
            <a:r>
              <a:rPr lang="en-CA"/>
              <a:t> </a:t>
            </a:r>
            <a:r>
              <a:rPr lang="en-CA" err="1"/>
              <a:t>d’une</a:t>
            </a:r>
            <a:r>
              <a:rPr lang="en-CA"/>
              <a:t> </a:t>
            </a:r>
            <a:r>
              <a:rPr lang="en-CA" err="1"/>
              <a:t>personne</a:t>
            </a:r>
            <a:r>
              <a:rPr lang="en-CA"/>
              <a:t> de </a:t>
            </a:r>
            <a:r>
              <a:rPr lang="en-CA" err="1"/>
              <a:t>moins</a:t>
            </a:r>
            <a:r>
              <a:rPr lang="en-CA"/>
              <a:t> de 18 </a:t>
            </a:r>
            <a:r>
              <a:rPr lang="en-CA" err="1"/>
              <a:t>ans</a:t>
            </a:r>
            <a:r>
              <a:rPr lang="en-CA"/>
              <a:t> </a:t>
            </a:r>
            <a:r>
              <a:rPr lang="en-CA" err="1"/>
              <a:t>pourrait</a:t>
            </a:r>
            <a:r>
              <a:rPr lang="en-CA"/>
              <a:t> </a:t>
            </a:r>
            <a:r>
              <a:rPr lang="en-CA" err="1"/>
              <a:t>être</a:t>
            </a:r>
            <a:r>
              <a:rPr lang="en-CA"/>
              <a:t> </a:t>
            </a:r>
            <a:r>
              <a:rPr lang="en-CA" err="1"/>
              <a:t>accusée</a:t>
            </a:r>
            <a:r>
              <a:rPr lang="en-CA"/>
              <a:t> de deux crimes : partage </a:t>
            </a:r>
            <a:r>
              <a:rPr lang="fr-CA"/>
              <a:t>non-consensuel</a:t>
            </a:r>
            <a:r>
              <a:rPr lang="en-CA"/>
              <a:t> </a:t>
            </a:r>
            <a:r>
              <a:rPr lang="en-CA" err="1"/>
              <a:t>d’images</a:t>
            </a:r>
            <a:r>
              <a:rPr lang="en-CA"/>
              <a:t> </a:t>
            </a:r>
            <a:r>
              <a:rPr lang="en-CA" err="1"/>
              <a:t>intimes</a:t>
            </a:r>
            <a:r>
              <a:rPr lang="en-CA"/>
              <a:t> et distribution de </a:t>
            </a:r>
            <a:r>
              <a:rPr lang="en-CA" err="1"/>
              <a:t>pornographie</a:t>
            </a:r>
            <a:r>
              <a:rPr lang="en-CA"/>
              <a:t> </a:t>
            </a:r>
            <a:r>
              <a:rPr lang="en-CA" err="1"/>
              <a:t>juvénile</a:t>
            </a:r>
            <a:r>
              <a:rPr lang="en-CA"/>
              <a:t> (</a:t>
            </a:r>
            <a:r>
              <a:rPr lang="en-CA" err="1"/>
              <a:t>si</a:t>
            </a:r>
            <a:r>
              <a:rPr lang="en-CA"/>
              <a:t> la </a:t>
            </a:r>
            <a:r>
              <a:rPr lang="en-CA" err="1"/>
              <a:t>personne</a:t>
            </a:r>
            <a:r>
              <a:rPr lang="en-CA"/>
              <a:t> sur </a:t>
            </a:r>
            <a:r>
              <a:rPr lang="en-CA" err="1"/>
              <a:t>l’image</a:t>
            </a:r>
            <a:r>
              <a:rPr lang="en-CA"/>
              <a:t> a </a:t>
            </a:r>
            <a:r>
              <a:rPr lang="en-CA" err="1"/>
              <a:t>moins</a:t>
            </a:r>
            <a:r>
              <a:rPr lang="en-CA"/>
              <a:t> de 18 </a:t>
            </a:r>
            <a:r>
              <a:rPr lang="en-CA" err="1"/>
              <a:t>ans</a:t>
            </a:r>
            <a:r>
              <a:rPr lang="en-CA"/>
              <a:t>).</a:t>
            </a:r>
            <a:endParaRPr lang="en-US"/>
          </a:p>
          <a:p>
            <a:endParaRPr lang="en-CA"/>
          </a:p>
          <a:p>
            <a:r>
              <a:rPr lang="en-CA" b="1" err="1"/>
              <a:t>Informations</a:t>
            </a:r>
            <a:r>
              <a:rPr lang="en-CA" b="1"/>
              <a:t> </a:t>
            </a:r>
            <a:r>
              <a:rPr lang="en-CA" b="1" err="1"/>
              <a:t>complémentaires</a:t>
            </a:r>
            <a:r>
              <a:rPr lang="en-CA" b="1"/>
              <a:t> pour </a:t>
            </a:r>
            <a:r>
              <a:rPr lang="en-CA" b="1" err="1"/>
              <a:t>l’enseignant</a:t>
            </a:r>
            <a:r>
              <a:rPr lang="en-CA" b="1"/>
              <a:t>:</a:t>
            </a:r>
            <a:br>
              <a:rPr lang="en-CA" b="1">
                <a:cs typeface="+mn-lt"/>
              </a:rPr>
            </a:br>
            <a:r>
              <a:rPr lang="en-CA" err="1"/>
              <a:t>L’élève</a:t>
            </a:r>
            <a:r>
              <a:rPr lang="en-CA"/>
              <a:t> qui </a:t>
            </a:r>
            <a:r>
              <a:rPr lang="en-CA" err="1"/>
              <a:t>prend</a:t>
            </a:r>
            <a:r>
              <a:rPr lang="en-CA"/>
              <a:t> </a:t>
            </a:r>
            <a:r>
              <a:rPr lang="en-CA" err="1"/>
              <a:t>une</a:t>
            </a:r>
            <a:r>
              <a:rPr lang="en-CA"/>
              <a:t> photo intime de </a:t>
            </a:r>
            <a:r>
              <a:rPr lang="en-CA" err="1"/>
              <a:t>lui-même</a:t>
            </a:r>
            <a:r>
              <a:rPr lang="en-CA"/>
              <a:t> </a:t>
            </a:r>
            <a:r>
              <a:rPr lang="en-CA" err="1"/>
              <a:t>ou</a:t>
            </a:r>
            <a:r>
              <a:rPr lang="en-CA"/>
              <a:t> </a:t>
            </a:r>
            <a:r>
              <a:rPr lang="en-CA" err="1"/>
              <a:t>d'elle-même</a:t>
            </a:r>
            <a:r>
              <a:rPr lang="en-CA"/>
              <a:t> et qui </a:t>
            </a:r>
            <a:r>
              <a:rPr lang="en-CA" err="1"/>
              <a:t>l’envoie</a:t>
            </a:r>
            <a:r>
              <a:rPr lang="en-CA"/>
              <a:t> à </a:t>
            </a:r>
            <a:r>
              <a:rPr lang="en-CA" err="1"/>
              <a:t>d’autres</a:t>
            </a:r>
            <a:r>
              <a:rPr lang="en-CA"/>
              <a:t> ne sera </a:t>
            </a:r>
            <a:r>
              <a:rPr lang="en-CA" err="1"/>
              <a:t>généralement</a:t>
            </a:r>
            <a:r>
              <a:rPr lang="en-CA"/>
              <a:t> pas </a:t>
            </a:r>
            <a:r>
              <a:rPr lang="en-CA" err="1"/>
              <a:t>accusée</a:t>
            </a:r>
            <a:r>
              <a:rPr lang="en-CA"/>
              <a:t> de distribution de </a:t>
            </a:r>
            <a:r>
              <a:rPr lang="en-CA" err="1"/>
              <a:t>pornographie</a:t>
            </a:r>
            <a:r>
              <a:rPr lang="en-CA"/>
              <a:t> </a:t>
            </a:r>
            <a:r>
              <a:rPr lang="en-CA" err="1"/>
              <a:t>juvénile</a:t>
            </a:r>
            <a:r>
              <a:rPr lang="en-CA"/>
              <a:t>. Les </a:t>
            </a:r>
            <a:r>
              <a:rPr lang="en-CA" err="1"/>
              <a:t>policiers</a:t>
            </a:r>
            <a:r>
              <a:rPr lang="en-CA"/>
              <a:t> </a:t>
            </a:r>
            <a:r>
              <a:rPr lang="en-CA" err="1"/>
              <a:t>vont</a:t>
            </a:r>
            <a:r>
              <a:rPr lang="en-CA"/>
              <a:t> </a:t>
            </a:r>
            <a:r>
              <a:rPr lang="en-CA" err="1"/>
              <a:t>généralement</a:t>
            </a:r>
            <a:r>
              <a:rPr lang="en-CA"/>
              <a:t> la </a:t>
            </a:r>
            <a:r>
              <a:rPr lang="en-CA" err="1"/>
              <a:t>considérer</a:t>
            </a:r>
            <a:r>
              <a:rPr lang="en-CA"/>
              <a:t> </a:t>
            </a:r>
            <a:r>
              <a:rPr lang="en-CA" err="1"/>
              <a:t>comme</a:t>
            </a:r>
            <a:r>
              <a:rPr lang="en-CA"/>
              <a:t> </a:t>
            </a:r>
            <a:r>
              <a:rPr lang="en-CA" err="1"/>
              <a:t>une</a:t>
            </a:r>
            <a:r>
              <a:rPr lang="en-CA"/>
              <a:t> </a:t>
            </a:r>
            <a:r>
              <a:rPr lang="en-CA" err="1"/>
              <a:t>victime</a:t>
            </a:r>
            <a:r>
              <a:rPr lang="en-CA"/>
              <a:t>.</a:t>
            </a:r>
            <a:endParaRPr lang="en-US"/>
          </a:p>
          <a:p>
            <a:endParaRPr lang="en-CA"/>
          </a:p>
          <a:p>
            <a:r>
              <a:rPr lang="en-CA" b="1" i="1"/>
              <a:t>Sources:</a:t>
            </a:r>
            <a:endParaRPr lang="en-US"/>
          </a:p>
          <a:p>
            <a:pPr marL="171450" indent="-171450">
              <a:buFont typeface="Arial"/>
              <a:buChar char="•"/>
            </a:pPr>
            <a:r>
              <a:rPr lang="fr-CA" i="1"/>
              <a:t>Code criminel</a:t>
            </a:r>
            <a:r>
              <a:rPr lang="fr-CA"/>
              <a:t>, art. 162,1, 163.1</a:t>
            </a:r>
            <a:endParaRPr lang="en-US">
              <a:cs typeface="Calibri" panose="020F0502020204030204"/>
            </a:endParaRPr>
          </a:p>
          <a:p>
            <a:pPr marL="171450" indent="-171450">
              <a:buFont typeface="Arial"/>
              <a:buChar char="•"/>
            </a:pPr>
            <a:r>
              <a:rPr lang="fr-CA"/>
              <a:t>REID, H., </a:t>
            </a:r>
            <a:r>
              <a:rPr lang="fr-CA" i="1"/>
              <a:t>Dictionnaire de droit québécois et canadien</a:t>
            </a:r>
            <a:r>
              <a:rPr lang="fr-CA"/>
              <a:t>, « Consentement », p.135-136</a:t>
            </a:r>
            <a:endParaRPr lang="fr-CA">
              <a:cs typeface="Calibri"/>
            </a:endParaRPr>
          </a:p>
          <a:p>
            <a:endParaRPr lang="fr-CA">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fr-CA"/>
          </a:p>
          <a:p>
            <a:endParaRPr lang="fr-CA"/>
          </a:p>
          <a:p>
            <a:r>
              <a:rPr lang="fr-CA"/>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en-US"/>
          </a:p>
          <a:p>
            <a:endParaRPr lang="fr-CA"/>
          </a:p>
          <a:p>
            <a:r>
              <a:rPr lang="fr-CA"/>
              <a:t>Pour en savoir plus et se préparer aux questions des élèves : </a:t>
            </a:r>
            <a:endParaRPr lang="en-US"/>
          </a:p>
          <a:p>
            <a:r>
              <a:rPr lang="fr-CA">
                <a:hlinkClick r:id="rId3"/>
              </a:rPr>
              <a:t>https://www.educaloi.qc.ca/capsules/le-droit-dauteur-pour-la-protection-de-la-creation</a:t>
            </a:r>
            <a:r>
              <a:rPr lang="fr-CA"/>
              <a:t> </a:t>
            </a:r>
          </a:p>
          <a:p>
            <a:endParaRPr lang="fr-CA"/>
          </a:p>
          <a:p>
            <a:r>
              <a:rPr lang="fr-CA" b="1" i="1"/>
              <a:t>Sources:</a:t>
            </a:r>
            <a:endParaRPr lang="fr-CA"/>
          </a:p>
          <a:p>
            <a:pPr marL="171450" indent="-171450">
              <a:buFont typeface="Arial"/>
              <a:buChar char="•"/>
            </a:pPr>
            <a:r>
              <a:rPr lang="fr-CA" i="1"/>
              <a:t>Loi sur le droit d'auteur</a:t>
            </a:r>
            <a:r>
              <a:rPr lang="fr-CA"/>
              <a:t>, art. 3, 5 et 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fr-CA"/>
          </a:p>
          <a:p>
            <a:r>
              <a:rPr lang="fr-CA" b="1"/>
              <a:t>Les élèves répondent à la question #1</a:t>
            </a:r>
            <a:endParaRPr lang="fr-CA"/>
          </a:p>
          <a:p>
            <a:r>
              <a:rPr lang="fr-CA"/>
              <a:t>Posez la question et laissez les élèves répondre. </a:t>
            </a:r>
            <a:endParaRPr lang="en-US"/>
          </a:p>
          <a:p>
            <a:r>
              <a:rPr lang="fr-CA"/>
              <a:t>Lorsqu’une réponse vous semble réfléchie ou revient plusieurs fois, vous pouvez l’inscrire dans le carré gris. </a:t>
            </a:r>
            <a:endParaRPr lang="en-US"/>
          </a:p>
          <a:p>
            <a:r>
              <a:rPr lang="fr-CA"/>
              <a:t>Vous pouvez faire apparaitre les 4 images-indices à droite si les élèves éprouvent des difficultés à trouver des éléments de réponses. </a:t>
            </a:r>
            <a:endParaRPr lang="en-US"/>
          </a:p>
          <a:p>
            <a:endParaRPr lang="fr-CA" b="1">
              <a:cs typeface="Calibri"/>
            </a:endParaRPr>
          </a:p>
          <a:p>
            <a:pPr marL="0" lvl="1"/>
            <a:r>
              <a:rPr lang="fr-CA">
                <a:cs typeface="Calibri"/>
              </a:rPr>
              <a:t>L'image représente </a:t>
            </a:r>
            <a:r>
              <a:rPr lang="fr-CA" b="1">
                <a:cs typeface="Calibri"/>
              </a:rPr>
              <a:t>Thémis</a:t>
            </a:r>
            <a:r>
              <a:rPr lang="fr-CA">
                <a:cs typeface="Calibri"/>
              </a:rPr>
              <a:t>, déesse de la justice. </a:t>
            </a:r>
            <a:r>
              <a:rPr lang="fr-CA"/>
              <a:t>La balance, à titre de symbole de la justice, signifie que le juge doit peser chacun des arguments avant de prendre une décision. L’épée représente l’idée que la justice doit trancher, donc prendre une décision et parfois imposer une peine. Le bandeau que Thémis porte parfois sur les yeux signifie que le juge doit appliquer une justice impartiale. Il ne doit pas favoriser une partie aux dépens de l’autre.</a:t>
            </a:r>
            <a:endParaRPr lang="en-US">
              <a:cs typeface="Calibri" panose="020F0502020204030204"/>
            </a:endParaRPr>
          </a:p>
          <a:p>
            <a:endParaRPr lang="fr-CA">
              <a:cs typeface="Calibri"/>
            </a:endParaRPr>
          </a:p>
          <a:p>
            <a:pPr marL="171450" indent="-171450">
              <a:buFont typeface="Wingdings,Sans-Serif"/>
              <a:buChar char="q"/>
            </a:pPr>
            <a:r>
              <a:rPr lang="fr-CA" b="1"/>
              <a:t>La loi, qu'est-ce que c'est?</a:t>
            </a:r>
            <a:r>
              <a:rPr lang="fr-CA"/>
              <a:t> </a:t>
            </a:r>
            <a:endParaRPr lang="en-US"/>
          </a:p>
          <a:p>
            <a:pPr marL="171450" indent="-171450">
              <a:buFont typeface="Arial,Sans-Serif"/>
              <a:buChar char="•"/>
            </a:pPr>
            <a:r>
              <a:rPr lang="fr-CA"/>
              <a:t> Règles qui encadrent les comportements dans la société : crimes, sur la route, contrats, mariages, divorces, etc.</a:t>
            </a:r>
            <a:endParaRPr lang="en-US"/>
          </a:p>
          <a:p>
            <a:pPr marL="171450" indent="-171450">
              <a:buFont typeface="Arial,Sans-Serif"/>
              <a:buChar char="•"/>
            </a:pPr>
            <a:r>
              <a:rPr lang="fr-CA"/>
              <a:t> Système de justice pour déterminer la culpabilité ou non d'un accusé. </a:t>
            </a:r>
            <a:endParaRPr lang="en-US"/>
          </a:p>
          <a:p>
            <a:pPr marL="171450" indent="-171450">
              <a:buFont typeface="Arial,Sans-Serif"/>
              <a:buChar char="•"/>
            </a:pPr>
            <a:r>
              <a:rPr lang="fr-CA"/>
              <a:t> Punitions pour ceux qui ne respectent pas la loi.</a:t>
            </a:r>
            <a:endParaRPr lang="en-US"/>
          </a:p>
          <a:p>
            <a:pPr marL="171450" indent="-171450">
              <a:buFont typeface="Arial,Sans-Serif"/>
              <a:buChar char="•"/>
            </a:pPr>
            <a:r>
              <a:rPr lang="fr-CA"/>
              <a:t> Règles qui sont les mêmes pour tous.</a:t>
            </a:r>
            <a:endParaRPr lang="en-US"/>
          </a:p>
          <a:p>
            <a:endParaRPr lang="fr-CA"/>
          </a:p>
          <a:p>
            <a:r>
              <a:rPr lang="fr-CA"/>
              <a:t>On peut définir le droit, ou les lois, comme étant l’ensemble des règles de conduite que les membres de la société doivent suivre. Autrement dit, le droit nous informe de ce qui doit être fait, ne doit pas être fait, et de ce qui peut être fait. Que l’on soit citoyen ou premier ministre, nous devons tous obéir aux règles de droit!</a:t>
            </a:r>
            <a:endParaRPr lang="en-US"/>
          </a:p>
          <a:p>
            <a:endParaRPr lang="fr-CA"/>
          </a:p>
          <a:p>
            <a:pPr marL="171450" indent="-171450">
              <a:buFont typeface="Wingdings,Sans-Serif"/>
              <a:buChar char="§"/>
            </a:pPr>
            <a:r>
              <a:rPr lang="fr-CA"/>
              <a:t>La loi est écrite dans les divers codes de loi (code criminel, code civil, </a:t>
            </a:r>
            <a:r>
              <a:rPr lang="fr-CA" err="1"/>
              <a:t>etc</a:t>
            </a:r>
            <a:r>
              <a:rPr lang="fr-CA"/>
              <a:t>)</a:t>
            </a:r>
            <a:endParaRPr lang="en-US"/>
          </a:p>
          <a:p>
            <a:pPr marL="171450" indent="-171450">
              <a:buFont typeface="Wingdings,Sans-Serif"/>
              <a:buChar char="§"/>
            </a:pPr>
            <a:r>
              <a:rPr lang="fr-CA"/>
              <a:t>La loi n’est pas secrète, tous peuvent consulter les codes de loi en ligne. Par exemple, on peut trouver le code criminel en ligne sur le site du ministère de la justice : </a:t>
            </a:r>
            <a:r>
              <a:rPr lang="fr-CA">
                <a:hlinkClick r:id="rId3"/>
              </a:rPr>
              <a:t>https://laws-lois.justice.gc.ca/fra/lois/C-46</a:t>
            </a:r>
            <a:endParaRPr lang="en-US"/>
          </a:p>
          <a:p>
            <a:endParaRPr lang="fr-CA"/>
          </a:p>
          <a:p>
            <a:pPr marL="171450" indent="-171450">
              <a:buFont typeface="Wingdings,Sans-Serif"/>
              <a:buChar char="q"/>
            </a:pPr>
            <a:r>
              <a:rPr lang="fr-CA" b="1"/>
              <a:t>Pourrais-tu expliquer la différence entre la loi et les règles? </a:t>
            </a:r>
            <a:endParaRPr lang="en-US"/>
          </a:p>
          <a:p>
            <a:pPr marL="171450" indent="-171450">
              <a:buFont typeface="Arial,Sans-Serif"/>
              <a:buChar char="•"/>
            </a:pPr>
            <a:r>
              <a:rPr lang="fr-CA"/>
              <a:t>Les règles, à la maison ou à l'école, ne sont pas toujours les mêmes pour tous. Par exemple, dans la même famille, un enfant de 5 ans et un enfant de 11 ans peuvent avoir des heures de coucher différentes. À l'école, les élèves ont des devoirs, mais pas les concierges ou les surveillants. La loi, elle, s'applique à tous!</a:t>
            </a:r>
            <a:endParaRPr lang="en-US"/>
          </a:p>
          <a:p>
            <a:pPr marL="171450" indent="-171450">
              <a:buFont typeface="Arial,Sans-Serif"/>
              <a:buChar char="•"/>
            </a:pPr>
            <a:r>
              <a:rPr lang="fr-CA"/>
              <a:t>La loi est renforcée par les forces policières et les tribunaux. Par exemple, quelqu'un qui commet un vol ou qui attaque une autre personne sera mis en état d'arrestation par la police, puis jugé devant un tribunal. Un jeune qui ne fait pas ses devoirs ou qui ne se couche pas à l'heure demandée par ses parents ne se fera pas arrêter par la police, car c'est une règle qu'il enfreint, et non une loi.</a:t>
            </a:r>
            <a:endParaRPr lang="en-US"/>
          </a:p>
          <a:p>
            <a:endParaRPr lang="fr-CA"/>
          </a:p>
          <a:p>
            <a:pPr marL="171450" indent="-171450">
              <a:buFont typeface="Wingdings,Sans-Serif"/>
              <a:buChar char="q"/>
            </a:pPr>
            <a:r>
              <a:rPr lang="fr-CA"/>
              <a:t>Il peut être intéressant de mentionner tout de suite que l'âge de la responsabilité criminelle est de 12 ans. C'est-à-dire qu'à partir de 12 ans, les enfants sont considérés comme responsables criminellement de leurs actions. Ils peuvent donc être accusés des mêmes crimes et infractions qu'un adulte. </a:t>
            </a:r>
            <a:endParaRPr lang="en-US"/>
          </a:p>
          <a:p>
            <a:pPr marL="628650" lvl="1" indent="-171450">
              <a:buFont typeface="Arial,Sans-Serif"/>
              <a:buChar char="•"/>
            </a:pPr>
            <a:r>
              <a:rPr lang="fr-CA"/>
              <a:t>Par contre, c'est la </a:t>
            </a:r>
            <a:r>
              <a:rPr lang="fr-CA" i="1"/>
              <a:t>Loi sur le système de justice pénal pour adolescent </a:t>
            </a:r>
            <a:r>
              <a:rPr lang="fr-CA"/>
              <a:t>qui s’applique aux adolescents âgés de 12 à 17 ans. </a:t>
            </a:r>
            <a:endParaRPr lang="en-US"/>
          </a:p>
          <a:p>
            <a:pPr marL="628650" lvl="1" indent="-171450">
              <a:buFont typeface="Arial,Sans-Serif"/>
              <a:buChar char="•"/>
            </a:pPr>
            <a:r>
              <a:rPr lang="fr-CA"/>
              <a:t>Pour plus d'information, consultez le dossier </a:t>
            </a:r>
            <a:r>
              <a:rPr lang="fr-CA" i="1">
                <a:hlinkClick r:id="rId4"/>
              </a:rPr>
              <a:t>Justice pénale pour adolescents</a:t>
            </a:r>
            <a:r>
              <a:rPr lang="fr-CA" i="1"/>
              <a:t> </a:t>
            </a:r>
            <a:r>
              <a:rPr lang="fr-CA"/>
              <a:t>sur le site d'Éducaloi ou le </a:t>
            </a:r>
            <a:r>
              <a:rPr lang="fr-CA">
                <a:hlinkClick r:id="rId5"/>
              </a:rPr>
              <a:t>site web de Justice Canada</a:t>
            </a:r>
            <a:r>
              <a:rPr lang="fr-CA"/>
              <a:t>.</a:t>
            </a:r>
            <a:endParaRPr lang="en-US"/>
          </a:p>
          <a:p>
            <a:pPr lvl="1"/>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b="1"/>
              <a:t>Les élèves font les exercices #4 et 5</a:t>
            </a:r>
            <a:endParaRPr lang="en-US"/>
          </a:p>
          <a:p>
            <a:endParaRPr lang="fr-CA"/>
          </a:p>
          <a:p>
            <a:r>
              <a:rPr lang="fr-CA"/>
              <a:t>Il n’est pas toujours facile de comprendre et respecter les droits d’auteurs…</a:t>
            </a:r>
          </a:p>
          <a:p>
            <a:r>
              <a:rPr lang="fr-CA"/>
              <a:t>Pour l'instant, à leur âge, il est surtout important que les élèves comprennent que les œuvres artistiques (écrites, visuelles, musicales, </a:t>
            </a:r>
            <a:r>
              <a:rPr lang="fr-CA" err="1"/>
              <a:t>etc</a:t>
            </a:r>
            <a:r>
              <a:rPr lang="fr-CA"/>
              <a:t>) ''appartiennent'' à une personne ou à un groupe de personnes. Si on veut utiliser ces œuvres, il faut demander la permission et dans certains cas, payer l'artiste ou le créateur pour utiliser son œuvre. </a:t>
            </a:r>
          </a:p>
          <a:p>
            <a:endParaRPr lang="fr-CA">
              <a:cs typeface="Calibri"/>
            </a:endParaRPr>
          </a:p>
          <a:p>
            <a:r>
              <a:rPr lang="en-US"/>
              <a:t>Pour </a:t>
            </a:r>
            <a:r>
              <a:rPr lang="en-US" err="1"/>
              <a:t>en</a:t>
            </a:r>
            <a:r>
              <a:rPr lang="en-US"/>
              <a:t> savoir plus: </a:t>
            </a:r>
            <a:r>
              <a:rPr lang="en-US">
                <a:hlinkClick r:id="rId3"/>
              </a:rPr>
              <a:t>https://www.educaloi.qc.ca/capsules/le-droit-dauteur-pour-la-protection-de-la-creation</a:t>
            </a:r>
            <a:endParaRPr lang="en-US"/>
          </a:p>
          <a:p>
            <a:endParaRPr lang="en-US"/>
          </a:p>
          <a:p>
            <a:r>
              <a:rPr lang="en-US" b="1"/>
              <a:t>Sources :</a:t>
            </a:r>
            <a:endParaRPr lang="en-US"/>
          </a:p>
          <a:p>
            <a:pPr marL="171450" indent="-171450">
              <a:buFont typeface="Arial"/>
              <a:buChar char="•"/>
            </a:pPr>
            <a:r>
              <a:rPr lang="fr-CA" i="1"/>
              <a:t>Loi sur le droit d'auteur</a:t>
            </a:r>
            <a:r>
              <a:rPr lang="fr-CA"/>
              <a:t>, art. 3, 5 et 6</a:t>
            </a:r>
            <a:endParaRPr lang="fr-CA">
              <a:cs typeface="Calibri" panose="020F0502020204030204"/>
            </a:endParaRPr>
          </a:p>
          <a:p>
            <a:pPr marL="171450" indent="-171450">
              <a:buFont typeface="Arial"/>
              <a:buChar char="•"/>
            </a:pPr>
            <a:r>
              <a:rPr lang="fr-CA" i="1"/>
              <a:t>Théberge</a:t>
            </a:r>
            <a:r>
              <a:rPr lang="fr-CA"/>
              <a:t> c. </a:t>
            </a:r>
            <a:r>
              <a:rPr lang="fr-CA" i="1"/>
              <a:t>Galerie d’Art du Petit Champlain </a:t>
            </a:r>
            <a:r>
              <a:rPr lang="fr-CA" i="1" err="1"/>
              <a:t>inc</a:t>
            </a:r>
            <a:r>
              <a:rPr lang="fr-CA" err="1"/>
              <a:t>.</a:t>
            </a:r>
            <a:r>
              <a:rPr lang="fr-CA"/>
              <a:t>, [2002] 2 R.C.S. 336, 2002 CSC 34, para 30-32</a:t>
            </a:r>
            <a:endParaRPr lang="fr-CA">
              <a:cs typeface="Calibri" panose="020F0502020204030204"/>
            </a:endParaRPr>
          </a:p>
          <a:p>
            <a:pPr marL="171450" indent="-171450">
              <a:buFont typeface="Arial"/>
              <a:buChar char="•"/>
            </a:pPr>
            <a:r>
              <a:rPr lang="fr-CA" i="1"/>
              <a:t>Cinar Corporation </a:t>
            </a:r>
            <a:r>
              <a:rPr lang="fr-CA"/>
              <a:t>c</a:t>
            </a:r>
            <a:r>
              <a:rPr lang="fr-CA" i="1"/>
              <a:t>. Robinson, </a:t>
            </a:r>
            <a:r>
              <a:rPr lang="fr-CA"/>
              <a:t>2013 CSC 73</a:t>
            </a:r>
            <a:endParaRPr lang="fr-CA">
              <a:cs typeface="Calibri" panose="020F0502020204030204"/>
            </a:endParaRPr>
          </a:p>
          <a:p>
            <a:endParaRPr lang="fr-CA"/>
          </a:p>
          <a:p>
            <a:endParaRPr lang="fr-CA">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FR"/>
              <a:t>Les renseignements personnels comprennent toute information ou tout document servant à établir notre identité :</a:t>
            </a:r>
            <a:endParaRPr lang="en-US"/>
          </a:p>
          <a:p>
            <a:pPr marL="171450" indent="-171450">
              <a:buFont typeface="Wingdings,Sans-Serif"/>
              <a:buChar char="q"/>
            </a:pPr>
            <a:r>
              <a:rPr lang="fr-CA"/>
              <a:t>Noms</a:t>
            </a:r>
            <a:endParaRPr lang="en-US"/>
          </a:p>
          <a:p>
            <a:pPr marL="171450" indent="-171450">
              <a:buFont typeface="Wingdings,Sans-Serif"/>
              <a:buChar char="q"/>
            </a:pPr>
            <a:r>
              <a:rPr lang="fr-CA"/>
              <a:t>Adresse</a:t>
            </a:r>
            <a:endParaRPr lang="en-US"/>
          </a:p>
          <a:p>
            <a:pPr marL="171450" indent="-171450">
              <a:buFont typeface="Wingdings,Sans-Serif"/>
              <a:buChar char="q"/>
            </a:pPr>
            <a:r>
              <a:rPr lang="fr-CA"/>
              <a:t>Date de naissance </a:t>
            </a:r>
            <a:endParaRPr lang="en-US"/>
          </a:p>
          <a:p>
            <a:pPr marL="171450" indent="-171450">
              <a:buFont typeface="Wingdings,Sans-Serif"/>
              <a:buChar char="q"/>
            </a:pPr>
            <a:r>
              <a:rPr lang="fr-CA"/>
              <a:t>Numéro d’assurance sociale</a:t>
            </a:r>
            <a:endParaRPr lang="en-US"/>
          </a:p>
          <a:p>
            <a:pPr marL="171450" indent="-171450">
              <a:buFont typeface="Wingdings,Sans-Serif"/>
              <a:buChar char="q"/>
            </a:pPr>
            <a:r>
              <a:rPr lang="fr-CA"/>
              <a:t>Numéros de comptes bancaires</a:t>
            </a:r>
            <a:endParaRPr lang="en-US"/>
          </a:p>
          <a:p>
            <a:endParaRPr lang="fr-CA"/>
          </a:p>
          <a:p>
            <a:r>
              <a:rPr lang="en-CA" b="1"/>
              <a:t>Le vol </a:t>
            </a:r>
            <a:r>
              <a:rPr lang="en-CA" b="1" err="1"/>
              <a:t>d’identité</a:t>
            </a:r>
            <a:r>
              <a:rPr lang="en-CA" b="1"/>
              <a:t> :</a:t>
            </a:r>
            <a:endParaRPr lang="en-US"/>
          </a:p>
          <a:p>
            <a:r>
              <a:rPr lang="fr-FR"/>
              <a:t>Le vol d’identité est lorsqu’une personne utilise nos renseignements personnels à des fins criminelles. Par exemple :</a:t>
            </a:r>
            <a:endParaRPr lang="en-US"/>
          </a:p>
          <a:p>
            <a:pPr marL="171450" indent="-171450">
              <a:buFont typeface="Arial"/>
              <a:buChar char="•"/>
            </a:pPr>
            <a:r>
              <a:rPr lang="fr-FR"/>
              <a:t>Accéder à nos comptes bancaires (pour acheter des choses sur Internet par exemple). </a:t>
            </a:r>
            <a:endParaRPr lang="en-US">
              <a:cs typeface="Calibri" panose="020F0502020204030204"/>
            </a:endParaRPr>
          </a:p>
          <a:p>
            <a:pPr marL="171450" indent="-171450">
              <a:buFont typeface="Arial"/>
              <a:buChar char="•"/>
            </a:pPr>
            <a:r>
              <a:rPr lang="fr-FR"/>
              <a:t>Obtenir un passeport.</a:t>
            </a:r>
            <a:endParaRPr lang="en-CA">
              <a:cs typeface="Calibri" panose="020F0502020204030204"/>
            </a:endParaRPr>
          </a:p>
          <a:p>
            <a:pPr marL="171450" indent="-171450">
              <a:buFont typeface="Arial"/>
              <a:buChar char="•"/>
            </a:pPr>
            <a:r>
              <a:rPr lang="fr-FR"/>
              <a:t>Vendre nos informations à des gens mal intentionnés. </a:t>
            </a:r>
            <a:endParaRPr lang="fr-CA">
              <a:cs typeface="Calibri" panose="020F0502020204030204"/>
            </a:endParaRPr>
          </a:p>
          <a:p>
            <a:endParaRPr lang="fr-CA"/>
          </a:p>
          <a:p>
            <a:r>
              <a:rPr lang="fr-CA" b="1"/>
              <a:t>Questions supplémentaires :</a:t>
            </a:r>
            <a:endParaRPr lang="en-US"/>
          </a:p>
          <a:p>
            <a:pPr marL="171450" indent="-171450">
              <a:buFont typeface="Arial"/>
              <a:buChar char="•"/>
            </a:pPr>
            <a:r>
              <a:rPr lang="fr-CA"/>
              <a:t>Y a-t-il des informations que tu voudrais garder secrètes?</a:t>
            </a:r>
            <a:endParaRPr lang="fr-CA">
              <a:cs typeface="Calibri" panose="020F0502020204030204"/>
            </a:endParaRPr>
          </a:p>
          <a:p>
            <a:pPr marL="171450" indent="-171450">
              <a:buFont typeface="Arial"/>
              <a:buChar char="•"/>
            </a:pPr>
            <a:r>
              <a:rPr lang="fr-CA"/>
              <a:t>Est-il déjà arrivé que tes parents partagent une photo de toi et que cela t’ait gêné?</a:t>
            </a:r>
            <a:endParaRPr lang="fr-CA">
              <a:cs typeface="Calibri" panose="020F0502020204030204"/>
            </a:endParaRPr>
          </a:p>
          <a:p>
            <a:pPr marL="171450" indent="-171450">
              <a:buFont typeface="Arial"/>
              <a:buChar char="•"/>
            </a:pPr>
            <a:r>
              <a:rPr lang="fr-CA"/>
              <a:t>Y a-t-il des informations sur ta vie personnelle ou sur celle de tes parents que des voleurs pourraient utiliser pour mal agir?</a:t>
            </a:r>
            <a:endParaRPr lang="en-US">
              <a:cs typeface="Calibri" panose="020F0502020204030204"/>
            </a:endParaRPr>
          </a:p>
          <a:p>
            <a:pPr marL="171450" indent="-171450">
              <a:buFont typeface="Arial"/>
              <a:buChar char="•"/>
            </a:pPr>
            <a:r>
              <a:rPr lang="en-CA" err="1"/>
              <a:t>Aimerais-tu</a:t>
            </a:r>
            <a:r>
              <a:rPr lang="en-CA"/>
              <a:t> que </a:t>
            </a:r>
            <a:r>
              <a:rPr lang="en-CA" err="1"/>
              <a:t>n'importe</a:t>
            </a:r>
            <a:r>
              <a:rPr lang="en-CA"/>
              <a:t> qui </a:t>
            </a:r>
            <a:r>
              <a:rPr lang="en-CA" err="1"/>
              <a:t>puisse</a:t>
            </a:r>
            <a:r>
              <a:rPr lang="en-CA"/>
              <a:t> se connecter sur ton </a:t>
            </a:r>
            <a:r>
              <a:rPr lang="en-CA" err="1"/>
              <a:t>compte</a:t>
            </a:r>
            <a:r>
              <a:rPr lang="en-CA"/>
              <a:t> Facebook </a:t>
            </a:r>
            <a:r>
              <a:rPr lang="en-CA" err="1"/>
              <a:t>ou</a:t>
            </a:r>
            <a:r>
              <a:rPr lang="en-CA"/>
              <a:t> Instagram? </a:t>
            </a:r>
            <a:r>
              <a:rPr lang="en-CA" err="1"/>
              <a:t>Pourquoi</a:t>
            </a:r>
            <a:r>
              <a:rPr lang="en-CA"/>
              <a:t>?</a:t>
            </a:r>
            <a:endParaRPr lang="fr-CA">
              <a:cs typeface="Calibri"/>
            </a:endParaRPr>
          </a:p>
          <a:p>
            <a:pPr marL="171450" indent="-171450">
              <a:buFont typeface="Arial"/>
              <a:buChar char="•"/>
            </a:pPr>
            <a:endParaRPr lang="en-CA">
              <a:cs typeface="Calibri"/>
            </a:endParaRPr>
          </a:p>
          <a:p>
            <a:r>
              <a:rPr lang="en-CA" b="1" err="1"/>
              <a:t>Ressources</a:t>
            </a:r>
            <a:r>
              <a:rPr lang="en-CA" b="1"/>
              <a:t> </a:t>
            </a:r>
            <a:r>
              <a:rPr lang="en-CA" b="1" err="1"/>
              <a:t>supplémentaires</a:t>
            </a:r>
            <a:r>
              <a:rPr lang="en-CA" b="1"/>
              <a:t> :</a:t>
            </a:r>
            <a:endParaRPr lang="en-US"/>
          </a:p>
          <a:p>
            <a:pPr marL="171450" indent="-171450">
              <a:buFont typeface="Arial"/>
              <a:buChar char="•"/>
            </a:pPr>
            <a:r>
              <a:rPr lang="en-CA"/>
              <a:t>Le Commissariat à la protection de la vie </a:t>
            </a:r>
            <a:r>
              <a:rPr lang="en-CA" err="1"/>
              <a:t>privée</a:t>
            </a:r>
            <a:r>
              <a:rPr lang="en-CA"/>
              <a:t> du Canada </a:t>
            </a:r>
            <a:r>
              <a:rPr lang="en-CA" err="1"/>
              <a:t>offre</a:t>
            </a:r>
            <a:r>
              <a:rPr lang="en-CA"/>
              <a:t> </a:t>
            </a:r>
            <a:r>
              <a:rPr lang="en-CA" err="1"/>
              <a:t>plusieurs</a:t>
            </a:r>
            <a:r>
              <a:rPr lang="en-CA"/>
              <a:t> </a:t>
            </a:r>
            <a:r>
              <a:rPr lang="en-CA" err="1"/>
              <a:t>ressources</a:t>
            </a:r>
            <a:r>
              <a:rPr lang="en-CA"/>
              <a:t> pour </a:t>
            </a:r>
            <a:r>
              <a:rPr lang="en-CA" err="1"/>
              <a:t>parler</a:t>
            </a:r>
            <a:r>
              <a:rPr lang="en-CA"/>
              <a:t> de </a:t>
            </a:r>
            <a:r>
              <a:rPr lang="en-CA" err="1"/>
              <a:t>ce</a:t>
            </a:r>
            <a:r>
              <a:rPr lang="en-CA"/>
              <a:t> </a:t>
            </a:r>
            <a:r>
              <a:rPr lang="en-CA" err="1"/>
              <a:t>sujet</a:t>
            </a:r>
            <a:r>
              <a:rPr lang="en-CA"/>
              <a:t> avec les </a:t>
            </a:r>
            <a:r>
              <a:rPr lang="en-CA" err="1"/>
              <a:t>élèves</a:t>
            </a:r>
            <a:r>
              <a:rPr lang="en-CA"/>
              <a:t>:  </a:t>
            </a:r>
            <a:r>
              <a:rPr lang="en-CA">
                <a:hlinkClick r:id="rId3"/>
              </a:rPr>
              <a:t>https://www.priv.gc.ca/fr/a-propos-du-commissariat/ce-que-nous-faisons/campagnes-et-activites-de-sensibilisation/sensibilisation-des-enfants-a-la-vie-privee/</a:t>
            </a:r>
            <a:endParaRPr lang="en-CA">
              <a:cs typeface="Calibri"/>
            </a:endParaRPr>
          </a:p>
          <a:p>
            <a:pPr>
              <a:buFont typeface="Arial"/>
            </a:pPr>
            <a:endParaRPr lang="en-CA">
              <a:cs typeface="Calibri"/>
            </a:endParaRPr>
          </a:p>
          <a:p>
            <a:endParaRPr lang="fr-CA"/>
          </a:p>
          <a:p>
            <a:r>
              <a:rPr lang="fr-CA" b="1" i="1"/>
              <a:t>Sources :</a:t>
            </a:r>
            <a:endParaRPr lang="fr-CA"/>
          </a:p>
          <a:p>
            <a:pPr marL="171450" indent="-171450">
              <a:buFont typeface="Arial"/>
              <a:buChar char="•"/>
            </a:pPr>
            <a:r>
              <a:rPr lang="fr-CA" i="1"/>
              <a:t>Loi sur la protection des renseignements personnels dans le secteur privé</a:t>
            </a:r>
            <a:r>
              <a:rPr lang="fr-CA"/>
              <a:t>, art. 2</a:t>
            </a:r>
            <a:endParaRPr lang="en-US">
              <a:cs typeface="Calibri"/>
            </a:endParaRPr>
          </a:p>
          <a:p>
            <a:pPr marL="171450" indent="-171450">
              <a:buFont typeface="Arial"/>
              <a:buChar char="•"/>
            </a:pPr>
            <a:r>
              <a:rPr lang="en-CA" i="1"/>
              <a:t>Code </a:t>
            </a:r>
            <a:r>
              <a:rPr lang="en-CA" i="1" err="1"/>
              <a:t>criminel</a:t>
            </a:r>
            <a:r>
              <a:rPr lang="en-CA" i="1"/>
              <a:t>, </a:t>
            </a:r>
            <a:r>
              <a:rPr lang="en-CA"/>
              <a:t>art. 56.1, 402.2(1)</a:t>
            </a:r>
            <a:endParaRPr lang="fr-CA">
              <a:cs typeface="Calibri"/>
            </a:endParaRPr>
          </a:p>
          <a:p>
            <a:pPr marL="171450" indent="-171450">
              <a:buFont typeface="Arial"/>
              <a:buChar char="•"/>
            </a:pPr>
            <a:endParaRPr lang="fr-CA">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pPr marL="171450" indent="-171450">
              <a:buFont typeface="Wingdings,Sans-Serif"/>
              <a:buChar char="q"/>
            </a:pPr>
            <a:r>
              <a:rPr lang="en-CA"/>
              <a:t>Rappeler </a:t>
            </a:r>
            <a:r>
              <a:rPr lang="en-CA" err="1"/>
              <a:t>rapidement</a:t>
            </a:r>
            <a:r>
              <a:rPr lang="en-CA"/>
              <a:t> </a:t>
            </a:r>
            <a:r>
              <a:rPr lang="en-CA" err="1"/>
              <a:t>quelques</a:t>
            </a:r>
            <a:r>
              <a:rPr lang="en-CA"/>
              <a:t> </a:t>
            </a:r>
            <a:r>
              <a:rPr lang="en-CA" err="1"/>
              <a:t>exemples</a:t>
            </a:r>
            <a:r>
              <a:rPr lang="en-CA"/>
              <a:t> de </a:t>
            </a:r>
            <a:r>
              <a:rPr lang="en-CA" err="1"/>
              <a:t>données</a:t>
            </a:r>
            <a:r>
              <a:rPr lang="en-CA"/>
              <a:t> </a:t>
            </a:r>
            <a:r>
              <a:rPr lang="en-CA" err="1"/>
              <a:t>personnelles</a:t>
            </a:r>
            <a:r>
              <a:rPr lang="en-CA"/>
              <a:t>.</a:t>
            </a:r>
            <a:endParaRPr lang="en-US"/>
          </a:p>
          <a:p>
            <a:pPr marL="171450" indent="-171450">
              <a:buFont typeface="Wingdings,Sans-Serif"/>
              <a:buChar char="q"/>
            </a:pPr>
            <a:r>
              <a:rPr lang="en-CA" err="1"/>
              <a:t>Demandez</a:t>
            </a:r>
            <a:r>
              <a:rPr lang="en-CA"/>
              <a:t> aux </a:t>
            </a:r>
            <a:r>
              <a:rPr lang="en-CA" err="1"/>
              <a:t>élèves</a:t>
            </a:r>
            <a:r>
              <a:rPr lang="en-CA"/>
              <a:t> des </a:t>
            </a:r>
            <a:r>
              <a:rPr lang="en-CA" err="1"/>
              <a:t>exemples</a:t>
            </a:r>
            <a:r>
              <a:rPr lang="en-CA"/>
              <a:t> de situations </a:t>
            </a:r>
            <a:r>
              <a:rPr lang="en-CA" err="1"/>
              <a:t>où</a:t>
            </a:r>
            <a:r>
              <a:rPr lang="en-CA"/>
              <a:t> </a:t>
            </a:r>
            <a:r>
              <a:rPr lang="en-CA" err="1"/>
              <a:t>une</a:t>
            </a:r>
            <a:r>
              <a:rPr lang="en-CA"/>
              <a:t> </a:t>
            </a:r>
            <a:r>
              <a:rPr lang="en-CA" err="1"/>
              <a:t>personne</a:t>
            </a:r>
            <a:r>
              <a:rPr lang="en-CA"/>
              <a:t> </a:t>
            </a:r>
            <a:r>
              <a:rPr lang="en-CA" err="1"/>
              <a:t>peut</a:t>
            </a:r>
            <a:r>
              <a:rPr lang="en-CA"/>
              <a:t> </a:t>
            </a:r>
            <a:r>
              <a:rPr lang="en-CA" err="1"/>
              <a:t>divulguer</a:t>
            </a:r>
            <a:r>
              <a:rPr lang="en-CA"/>
              <a:t> des </a:t>
            </a:r>
            <a:r>
              <a:rPr lang="en-CA" err="1"/>
              <a:t>informations</a:t>
            </a:r>
            <a:r>
              <a:rPr lang="en-CA"/>
              <a:t> </a:t>
            </a:r>
            <a:r>
              <a:rPr lang="en-CA" err="1"/>
              <a:t>personnelles</a:t>
            </a:r>
            <a:r>
              <a:rPr lang="en-CA"/>
              <a:t> par </a:t>
            </a:r>
            <a:r>
              <a:rPr lang="en-CA" err="1"/>
              <a:t>mégarde</a:t>
            </a:r>
            <a:r>
              <a:rPr lang="en-CA"/>
              <a:t> :</a:t>
            </a:r>
            <a:endParaRPr lang="en-US"/>
          </a:p>
          <a:p>
            <a:pPr marL="628650" lvl="1" indent="-171450">
              <a:buFont typeface="Arial,Sans-Serif"/>
              <a:buChar char="•"/>
            </a:pPr>
            <a:r>
              <a:rPr lang="en-CA"/>
              <a:t>Sa date de naissance</a:t>
            </a:r>
            <a:endParaRPr lang="en-US">
              <a:cs typeface="Calibri" panose="020F0502020204030204"/>
            </a:endParaRPr>
          </a:p>
          <a:p>
            <a:pPr marL="628650" lvl="1" indent="-171450">
              <a:buFont typeface="Arial,Sans-Serif"/>
              <a:buChar char="•"/>
            </a:pPr>
            <a:r>
              <a:rPr lang="en-CA"/>
              <a:t>Son </a:t>
            </a:r>
            <a:r>
              <a:rPr lang="en-CA" err="1"/>
              <a:t>adresse</a:t>
            </a:r>
            <a:endParaRPr lang="en-CA" err="1">
              <a:cs typeface="Calibri" panose="020F0502020204030204"/>
            </a:endParaRPr>
          </a:p>
          <a:p>
            <a:pPr marL="628650" lvl="1" indent="-171450">
              <a:buFont typeface="Arial,Sans-Serif"/>
              <a:buChar char="•"/>
            </a:pPr>
            <a:r>
              <a:rPr lang="en-CA"/>
              <a:t>Les </a:t>
            </a:r>
            <a:r>
              <a:rPr lang="en-CA" err="1"/>
              <a:t>réponses</a:t>
            </a:r>
            <a:r>
              <a:rPr lang="en-CA"/>
              <a:t> à </a:t>
            </a:r>
            <a:r>
              <a:rPr lang="en-CA" err="1"/>
              <a:t>certaines</a:t>
            </a:r>
            <a:r>
              <a:rPr lang="en-CA"/>
              <a:t> questions de </a:t>
            </a:r>
            <a:r>
              <a:rPr lang="en-CA" err="1"/>
              <a:t>sécurité</a:t>
            </a:r>
            <a:r>
              <a:rPr lang="en-CA"/>
              <a:t> (nom de </a:t>
            </a:r>
            <a:r>
              <a:rPr lang="en-CA" err="1"/>
              <a:t>l'animal</a:t>
            </a:r>
            <a:r>
              <a:rPr lang="en-CA"/>
              <a:t> de compagnie, etc.)</a:t>
            </a:r>
            <a:endParaRPr lang="en-US">
              <a:cs typeface="Calibri" panose="020F0502020204030204"/>
            </a:endParaRPr>
          </a:p>
          <a:p>
            <a:endParaRPr lang="en-CA"/>
          </a:p>
          <a:p>
            <a:pPr marL="171450" indent="-171450">
              <a:buFont typeface="Wingdings,Sans-Serif"/>
              <a:buChar char="q"/>
            </a:pPr>
            <a:r>
              <a:rPr lang="en-CA"/>
              <a:t>Les </a:t>
            </a:r>
            <a:r>
              <a:rPr lang="en-CA" err="1"/>
              <a:t>caractéristiques</a:t>
            </a:r>
            <a:r>
              <a:rPr lang="en-CA"/>
              <a:t> d'un bon mot de passe :</a:t>
            </a:r>
            <a:endParaRPr lang="en-US"/>
          </a:p>
          <a:p>
            <a:pPr marL="628650" lvl="1" indent="-171450">
              <a:buFont typeface="Arial,Sans-Serif"/>
              <a:buChar char="•"/>
            </a:pPr>
            <a:r>
              <a:rPr lang="en-CA"/>
              <a:t>Un mot de passe qui </a:t>
            </a:r>
            <a:r>
              <a:rPr lang="en-CA" err="1"/>
              <a:t>n’est</a:t>
            </a:r>
            <a:r>
              <a:rPr lang="en-CA"/>
              <a:t> pas courant (</a:t>
            </a:r>
            <a:r>
              <a:rPr lang="en-CA" err="1"/>
              <a:t>voir</a:t>
            </a:r>
            <a:r>
              <a:rPr lang="en-CA"/>
              <a:t> article </a:t>
            </a:r>
            <a:r>
              <a:rPr lang="en-CA" err="1"/>
              <a:t>Protégez-vous</a:t>
            </a:r>
            <a:r>
              <a:rPr lang="en-CA"/>
              <a:t> : </a:t>
            </a:r>
            <a:r>
              <a:rPr lang="en-CA">
                <a:hlinkClick r:id="rId3"/>
              </a:rPr>
              <a:t>https://www.protegez-vous.ca/nouvelles/technologie/les-15-types-de-mots-de-passe-les-plus-repandus-sur-le-web</a:t>
            </a:r>
            <a:r>
              <a:rPr lang="en-CA"/>
              <a:t>)</a:t>
            </a:r>
            <a:endParaRPr lang="en-CA">
              <a:cs typeface="Calibri" panose="020F0502020204030204"/>
            </a:endParaRPr>
          </a:p>
          <a:p>
            <a:pPr marL="628650" lvl="1" indent="-171450">
              <a:buFont typeface="Arial,Sans-Serif"/>
              <a:buChar char="•"/>
            </a:pPr>
            <a:r>
              <a:rPr lang="en-CA"/>
              <a:t>Un mot de passe qui </a:t>
            </a:r>
            <a:r>
              <a:rPr lang="en-CA" err="1"/>
              <a:t>n'est</a:t>
            </a:r>
            <a:r>
              <a:rPr lang="en-CA"/>
              <a:t> pas </a:t>
            </a:r>
            <a:r>
              <a:rPr lang="en-CA" err="1"/>
              <a:t>votre</a:t>
            </a:r>
            <a:r>
              <a:rPr lang="en-CA"/>
              <a:t> date de naissance, </a:t>
            </a:r>
            <a:r>
              <a:rPr lang="en-CA" err="1"/>
              <a:t>adresse</a:t>
            </a:r>
            <a:r>
              <a:rPr lang="en-CA"/>
              <a:t> </a:t>
            </a:r>
            <a:r>
              <a:rPr lang="en-CA" err="1"/>
              <a:t>ou</a:t>
            </a:r>
            <a:r>
              <a:rPr lang="en-CA"/>
              <a:t> </a:t>
            </a:r>
            <a:r>
              <a:rPr lang="en-CA" err="1"/>
              <a:t>autres</a:t>
            </a:r>
            <a:r>
              <a:rPr lang="en-CA"/>
              <a:t> </a:t>
            </a:r>
            <a:r>
              <a:rPr lang="en-CA" err="1"/>
              <a:t>informations</a:t>
            </a:r>
            <a:r>
              <a:rPr lang="en-CA"/>
              <a:t> que </a:t>
            </a:r>
            <a:r>
              <a:rPr lang="en-CA" err="1"/>
              <a:t>quelqu'un</a:t>
            </a:r>
            <a:r>
              <a:rPr lang="en-CA"/>
              <a:t> qui nous </a:t>
            </a:r>
            <a:r>
              <a:rPr lang="en-CA" err="1"/>
              <a:t>connait</a:t>
            </a:r>
            <a:r>
              <a:rPr lang="en-CA"/>
              <a:t> </a:t>
            </a:r>
            <a:r>
              <a:rPr lang="en-CA" err="1"/>
              <a:t>pourrait</a:t>
            </a:r>
            <a:r>
              <a:rPr lang="en-CA"/>
              <a:t> savoir. </a:t>
            </a:r>
            <a:endParaRPr lang="en-US">
              <a:cs typeface="Calibri" panose="020F0502020204030204"/>
            </a:endParaRPr>
          </a:p>
          <a:p>
            <a:pPr marL="628650" lvl="1" indent="-171450">
              <a:buFont typeface="Arial,Sans-Serif"/>
              <a:buChar char="•"/>
            </a:pPr>
            <a:r>
              <a:rPr lang="en-CA"/>
              <a:t>Un bon mot de passe </a:t>
            </a:r>
            <a:r>
              <a:rPr lang="en-CA" err="1"/>
              <a:t>devrait</a:t>
            </a:r>
            <a:r>
              <a:rPr lang="en-CA"/>
              <a:t> </a:t>
            </a:r>
            <a:r>
              <a:rPr lang="en-CA" err="1"/>
              <a:t>contenir</a:t>
            </a:r>
            <a:r>
              <a:rPr lang="en-CA"/>
              <a:t> des majuscules et minuscules, chiffres et </a:t>
            </a:r>
            <a:r>
              <a:rPr lang="en-CA" err="1"/>
              <a:t>symboles</a:t>
            </a:r>
            <a:r>
              <a:rPr lang="en-CA"/>
              <a:t>.</a:t>
            </a:r>
            <a:endParaRPr lang="en-US">
              <a:cs typeface="Calibri" panose="020F0502020204030204"/>
            </a:endParaRPr>
          </a:p>
          <a:p>
            <a:endParaRPr lang="en-CA"/>
          </a:p>
          <a:p>
            <a:r>
              <a:rPr lang="en-CA" b="1"/>
              <a:t>QUESTION SUPPLÉMENTAIRE :</a:t>
            </a:r>
            <a:endParaRPr lang="en-CA"/>
          </a:p>
          <a:p>
            <a:pPr marL="628650" lvl="1" indent="-171450">
              <a:buFont typeface="Arial"/>
              <a:buChar char="•"/>
            </a:pPr>
            <a:r>
              <a:rPr lang="en-CA"/>
              <a:t>Quel </a:t>
            </a:r>
            <a:r>
              <a:rPr lang="en-CA" err="1"/>
              <a:t>pourrait</a:t>
            </a:r>
            <a:r>
              <a:rPr lang="en-CA"/>
              <a:t> </a:t>
            </a:r>
            <a:r>
              <a:rPr lang="en-CA" err="1"/>
              <a:t>être</a:t>
            </a:r>
            <a:r>
              <a:rPr lang="en-CA"/>
              <a:t> un bon </a:t>
            </a:r>
            <a:r>
              <a:rPr lang="en-CA" err="1"/>
              <a:t>truc</a:t>
            </a:r>
            <a:r>
              <a:rPr lang="en-CA"/>
              <a:t> pour ne pas </a:t>
            </a:r>
            <a:r>
              <a:rPr lang="en-CA" err="1"/>
              <a:t>oublier</a:t>
            </a:r>
            <a:r>
              <a:rPr lang="en-CA"/>
              <a:t> </a:t>
            </a:r>
            <a:r>
              <a:rPr lang="en-CA" err="1"/>
              <a:t>ses</a:t>
            </a:r>
            <a:r>
              <a:rPr lang="en-CA"/>
              <a:t> mots de passe?</a:t>
            </a:r>
            <a:endParaRPr lang="en-US">
              <a:cs typeface="Calibri" panose="020F0502020204030204"/>
            </a:endParaRPr>
          </a:p>
          <a:p>
            <a:endParaRPr lang="en-CA"/>
          </a:p>
          <a:p>
            <a:r>
              <a:rPr lang="en-CA" b="1" err="1"/>
              <a:t>Ressource</a:t>
            </a:r>
            <a:r>
              <a:rPr lang="en-CA" b="1"/>
              <a:t> </a:t>
            </a:r>
            <a:r>
              <a:rPr lang="en-CA" b="1" err="1"/>
              <a:t>supplémentaire</a:t>
            </a:r>
            <a:r>
              <a:rPr lang="en-CA" b="1"/>
              <a:t> :</a:t>
            </a:r>
            <a:endParaRPr lang="en-CA"/>
          </a:p>
          <a:p>
            <a:pPr marL="171450" indent="-171450">
              <a:buFont typeface="Arial"/>
              <a:buChar char="•"/>
            </a:pPr>
            <a:r>
              <a:rPr lang="en-CA"/>
              <a:t>Le Commissariat à la protection de la vie </a:t>
            </a:r>
            <a:r>
              <a:rPr lang="en-CA" err="1"/>
              <a:t>privée</a:t>
            </a:r>
            <a:r>
              <a:rPr lang="en-CA"/>
              <a:t> </a:t>
            </a:r>
            <a:r>
              <a:rPr lang="en-CA" err="1"/>
              <a:t>offre</a:t>
            </a:r>
            <a:r>
              <a:rPr lang="en-CA"/>
              <a:t> </a:t>
            </a:r>
            <a:r>
              <a:rPr lang="en-CA" err="1"/>
              <a:t>plusieurs</a:t>
            </a:r>
            <a:r>
              <a:rPr lang="en-CA"/>
              <a:t> </a:t>
            </a:r>
            <a:r>
              <a:rPr lang="en-CA" err="1"/>
              <a:t>activités</a:t>
            </a:r>
            <a:r>
              <a:rPr lang="en-CA"/>
              <a:t> </a:t>
            </a:r>
            <a:r>
              <a:rPr lang="en-CA" err="1"/>
              <a:t>intéressantes</a:t>
            </a:r>
            <a:r>
              <a:rPr lang="en-CA"/>
              <a:t> sur le </a:t>
            </a:r>
            <a:r>
              <a:rPr lang="en-CA" err="1"/>
              <a:t>sujet</a:t>
            </a:r>
            <a:r>
              <a:rPr lang="en-CA"/>
              <a:t> : </a:t>
            </a:r>
            <a:r>
              <a:rPr lang="en-CA">
                <a:hlinkClick r:id="rId4"/>
              </a:rPr>
              <a:t>https://www.priv.gc.ca/fr/a-propos-du-commissariat/ce-que-nous-faisons/campagnes-et-activites-de-sensibilisation/sensibilisation-des-enfants-a-la-vie-privee/</a:t>
            </a:r>
            <a:endParaRPr lang="en-CA">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a:t>Rappeler aux élèves qu’ils peuvent parler avec leurs parents ou avec une personne de l’école s’ils se questionnent sur une situation qu’ils ont vécue en ligne.</a:t>
            </a:r>
            <a:endParaRPr lang="en-US"/>
          </a:p>
          <a:p>
            <a:r>
              <a:rPr lang="fr-CA"/>
              <a:t>Si vous avez des ressources spécifiques à votre école, n’hésitez pas à en parler avec eux.</a:t>
            </a:r>
            <a:endParaRPr lang="en-US"/>
          </a:p>
          <a:p>
            <a:endParaRPr lang="fr-CA"/>
          </a:p>
          <a:p>
            <a:r>
              <a:rPr lang="fr-CA" b="1"/>
              <a:t>Ressources pour les élèves </a:t>
            </a:r>
            <a:r>
              <a:rPr lang="fr-CA"/>
              <a:t>:</a:t>
            </a:r>
          </a:p>
          <a:p>
            <a:pPr marL="171450" indent="-171450">
              <a:buFont typeface="Arial"/>
              <a:buChar char="•"/>
            </a:pPr>
            <a:r>
              <a:rPr lang="fr-CA"/>
              <a:t>Tel-jeune : 1-800-263-2266</a:t>
            </a:r>
            <a:endParaRPr lang="en-US">
              <a:cs typeface="Calibri" panose="020F0502020204030204"/>
            </a:endParaRPr>
          </a:p>
          <a:p>
            <a:pPr marL="171450" indent="-171450">
              <a:buFont typeface="Arial"/>
              <a:buChar char="•"/>
            </a:pPr>
            <a:r>
              <a:rPr lang="fr-CA"/>
              <a:t>Jeunesse, j'écoute (par téléphone ou par texto) : 1-800 668-6868</a:t>
            </a:r>
            <a:endParaRPr lang="en-US">
              <a:cs typeface="Calibri" panose="020F0502020204030204"/>
            </a:endParaRPr>
          </a:p>
          <a:p>
            <a:pPr marL="171450" indent="-171450">
              <a:buFont typeface="Arial"/>
              <a:buChar char="•"/>
            </a:pPr>
            <a:r>
              <a:rPr lang="fr-CA">
                <a:hlinkClick r:id="rId3"/>
              </a:rPr>
              <a:t>cyberaide.ca</a:t>
            </a:r>
            <a:r>
              <a:rPr lang="fr-CA"/>
              <a:t> : Site permettant de signaler du matériel pédopornographique sur le web. Cette ressource peut également aider un jeune et ses parents dans les cas où une image intime de l'enfant mineur circule sur le web.</a:t>
            </a:r>
            <a:endParaRPr lang="en-US">
              <a:cs typeface="Calibri" panose="020F0502020204030204"/>
            </a:endParaRPr>
          </a:p>
          <a:p>
            <a:pPr marL="171450" indent="-171450">
              <a:buFont typeface="Arial"/>
              <a:buChar char="•"/>
            </a:pPr>
            <a:r>
              <a:rPr lang="fr-CA">
                <a:hlinkClick r:id="rId4"/>
              </a:rPr>
              <a:t>aidezmoisvp.ca</a:t>
            </a:r>
            <a:r>
              <a:rPr lang="fr-CA"/>
              <a:t> : Site offrant de l'aide aux jeunes qui vivent de la cyberintimidation ou de l'extorsion en ligne.</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pPr marL="171450" indent="-171450">
              <a:buFont typeface="Wingdings,Sans-Serif"/>
              <a:buChar char="q"/>
            </a:pPr>
            <a:r>
              <a:rPr lang="fr-CA" b="1"/>
              <a:t>Les élèves font l'exercice #6</a:t>
            </a:r>
            <a:endParaRPr lang="fr-CA"/>
          </a:p>
          <a:p>
            <a:r>
              <a:rPr lang="fr-CA"/>
              <a:t>Lorsque ceux-ci ont terminé les exercices, revenez en grand groupe et complétez le tableau suivant en animant une discussion autour de chacune des situations présentées dans la feuille d'exercices. Faites un X ou un crochet dans la ou les cases correspondant aux actions à prendre.</a:t>
            </a:r>
            <a:endParaRPr lang="fr-FR"/>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31</a:t>
            </a:fld>
            <a:endParaRPr lang="fr-CA"/>
          </a:p>
        </p:txBody>
      </p:sp>
    </p:spTree>
    <p:extLst>
      <p:ext uri="{BB962C8B-B14F-4D97-AF65-F5344CB8AC3E}">
        <p14:creationId xmlns:p14="http://schemas.microsoft.com/office/powerpoint/2010/main" val="350005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en-CA" err="1"/>
              <a:t>Voici</a:t>
            </a:r>
            <a:r>
              <a:rPr lang="en-CA"/>
              <a:t> un </a:t>
            </a:r>
            <a:r>
              <a:rPr lang="en-CA" err="1"/>
              <a:t>exemple</a:t>
            </a:r>
            <a:r>
              <a:rPr lang="en-CA"/>
              <a:t> </a:t>
            </a:r>
            <a:r>
              <a:rPr lang="en-CA" err="1"/>
              <a:t>intéressant</a:t>
            </a:r>
            <a:r>
              <a:rPr lang="en-CA"/>
              <a:t> pour </a:t>
            </a:r>
            <a:r>
              <a:rPr lang="en-CA" err="1"/>
              <a:t>expliquer</a:t>
            </a:r>
            <a:r>
              <a:rPr lang="en-CA"/>
              <a:t> </a:t>
            </a:r>
            <a:r>
              <a:rPr lang="en-CA" err="1"/>
              <a:t>ce</a:t>
            </a:r>
            <a:r>
              <a:rPr lang="en-CA"/>
              <a:t> concept difficile. </a:t>
            </a:r>
            <a:endParaRPr lang="en-US"/>
          </a:p>
          <a:p>
            <a:r>
              <a:rPr lang="fr-CA"/>
              <a:t>« Imaginons que tes parents aient écrit une Charte pour la maison. Dans cette Charte, il est écrit que tous les membres de la famille doivent se coucher à 21h.</a:t>
            </a:r>
            <a:endParaRPr lang="en-US"/>
          </a:p>
          <a:p>
            <a:r>
              <a:rPr lang="fr-CA"/>
              <a:t>Il serait donc interdit de créer des règles comme « tous doivent faire la vaisselle à 21h30 »… Les membres de la famille devraient alors désobéir aux consignes de la Charte! »</a:t>
            </a:r>
            <a:endParaRPr lang="en-US"/>
          </a:p>
          <a:p>
            <a:endParaRPr lang="fr-CA"/>
          </a:p>
          <a:p>
            <a:endParaRPr lang="fr-CA"/>
          </a:p>
          <a:p>
            <a:r>
              <a:rPr lang="fr-CA" b="1" i="1"/>
              <a:t>Sources:</a:t>
            </a:r>
            <a:endParaRPr lang="fr-CA"/>
          </a:p>
          <a:p>
            <a:pPr marL="171450" indent="-171450">
              <a:buFont typeface="Arial"/>
              <a:buChar char="•"/>
            </a:pPr>
            <a:r>
              <a:rPr lang="fr-CA" i="1"/>
              <a:t>Charte des droits et libertés de la personne</a:t>
            </a:r>
            <a:endParaRPr lang="en-US">
              <a:cs typeface="Calibri" panose="020F0502020204030204"/>
            </a:endParaRPr>
          </a:p>
          <a:p>
            <a:pPr marL="171450" indent="-171450">
              <a:buFont typeface="Arial"/>
              <a:buChar char="•"/>
            </a:pPr>
            <a:r>
              <a:rPr lang="fr-CA" i="1"/>
              <a:t>Charte canadienne des droits et libertés</a:t>
            </a:r>
            <a:endParaRPr lang="fr-CA">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b="1"/>
              <a:t>Les élèves font l’exercice #7</a:t>
            </a:r>
            <a:endParaRPr lang="en-US"/>
          </a:p>
          <a:p>
            <a:endParaRPr lang="fr-CA"/>
          </a:p>
          <a:p>
            <a:r>
              <a:rPr lang="fr-CA"/>
              <a:t>Au Québec, nous avons deux Chartes qui protègent les droits et libertés des citoyens. Il y a la Charte canadienne des droits et libertés et la Charte des droits et libertés de la personne (qu’on appelle aussi Charte québécoise). Ces deux lois ont un statut spécial ce qui</a:t>
            </a:r>
            <a:r>
              <a:rPr lang="fr-CA" sz="1800">
                <a:effectLst/>
                <a:latin typeface="Calibri" panose="020F0502020204030204" pitchFamily="34" charset="0"/>
                <a:ea typeface="Calibri" panose="020F0502020204030204" pitchFamily="34" charset="0"/>
              </a:rPr>
              <a:t> </a:t>
            </a:r>
            <a:r>
              <a:rPr lang="fr-CA" sz="1800" err="1">
                <a:effectLst/>
                <a:latin typeface="Calibri" panose="020F0502020204030204" pitchFamily="34" charset="0"/>
                <a:ea typeface="Calibri" panose="020F0502020204030204" pitchFamily="34" charset="0"/>
              </a:rPr>
              <a:t>les</a:t>
            </a:r>
            <a:r>
              <a:rPr lang="fr-CA" sz="1800">
                <a:effectLst/>
                <a:latin typeface="Calibri" panose="020F0502020204030204" pitchFamily="34" charset="0"/>
                <a:ea typeface="Calibri" panose="020F0502020204030204" pitchFamily="34" charset="0"/>
              </a:rPr>
              <a:t> rend difficile </a:t>
            </a:r>
            <a:r>
              <a:rPr lang="fr-CA"/>
              <a:t>r par la Chambre des communes ou par l’Assemblée nationale.</a:t>
            </a:r>
            <a:endParaRPr lang="fr-CA">
              <a:cs typeface="Calibri" panose="020F0502020204030204"/>
            </a:endParaRPr>
          </a:p>
          <a:p>
            <a:endParaRPr lang="fr-CA"/>
          </a:p>
          <a:p>
            <a:r>
              <a:rPr lang="fr-CA"/>
              <a:t>Charte des droits et libertés de la personne en ligne : </a:t>
            </a:r>
            <a:r>
              <a:rPr lang="en-CA">
                <a:hlinkClick r:id="rId3"/>
              </a:rPr>
              <a:t>http://legisquebec.gouv.qc.ca/fr/ShowDoc/cs/C-12</a:t>
            </a:r>
            <a:endParaRPr lang="fr-CA"/>
          </a:p>
          <a:p>
            <a:endParaRPr lang="fr-CA"/>
          </a:p>
          <a:p>
            <a:endParaRPr lang="fr-CA"/>
          </a:p>
          <a:p>
            <a:r>
              <a:rPr lang="fr-CA"/>
              <a:t>Nous vous suggérons de donner plus d’exemples de droits et libertés garantis par la charte. Ainsi, les élèves comprendront que la loi n’existe pas seulement pour leur interdire des choses. </a:t>
            </a:r>
            <a:endParaRPr lang="en-US">
              <a:cs typeface="Calibri" panose="020F0502020204030204"/>
            </a:endParaRPr>
          </a:p>
          <a:p>
            <a:pPr marL="628650" lvl="1" indent="-171450">
              <a:buFont typeface="Wingdings,Sans-Serif"/>
              <a:buChar char="q"/>
            </a:pPr>
            <a:r>
              <a:rPr lang="fr-CA"/>
              <a:t>Version simplifiée de la Charte des droits et libertés de la personne : </a:t>
            </a:r>
            <a:r>
              <a:rPr lang="en-CA">
                <a:hlinkClick r:id="rId4"/>
              </a:rPr>
              <a:t>http://www.cdpdj.qc.ca/Publications/Charte_simplifiee.pdf</a:t>
            </a:r>
            <a:endParaRPr lang="en-CA"/>
          </a:p>
          <a:p>
            <a:endParaRPr lang="en-CA"/>
          </a:p>
          <a:p>
            <a:r>
              <a:rPr lang="en-CA"/>
              <a:t>Article </a:t>
            </a:r>
            <a:r>
              <a:rPr lang="en-CA" err="1"/>
              <a:t>d’Éducaloi</a:t>
            </a:r>
            <a:r>
              <a:rPr lang="en-CA"/>
              <a:t> </a:t>
            </a:r>
            <a:r>
              <a:rPr lang="en-CA" err="1"/>
              <a:t>expliquant</a:t>
            </a:r>
            <a:r>
              <a:rPr lang="en-CA"/>
              <a:t> les </a:t>
            </a:r>
            <a:r>
              <a:rPr lang="en-CA" err="1"/>
              <a:t>chartes</a:t>
            </a:r>
            <a:r>
              <a:rPr lang="en-CA"/>
              <a:t> et les </a:t>
            </a:r>
            <a:r>
              <a:rPr lang="en-CA" err="1"/>
              <a:t>différents</a:t>
            </a:r>
            <a:r>
              <a:rPr lang="en-CA"/>
              <a:t> types de </a:t>
            </a:r>
            <a:r>
              <a:rPr lang="en-CA" err="1"/>
              <a:t>lois</a:t>
            </a:r>
            <a:r>
              <a:rPr lang="en-CA"/>
              <a:t> : </a:t>
            </a:r>
            <a:r>
              <a:rPr lang="en-CA">
                <a:hlinkClick r:id="rId5"/>
              </a:rPr>
              <a:t>https://www.educaloi.qc.ca/capsules/les-lois-au-canada-et-au-Quebec</a:t>
            </a:r>
            <a:endParaRPr lang="en-CA"/>
          </a:p>
          <a:p>
            <a:endParaRPr lang="en-CA"/>
          </a:p>
          <a:p>
            <a:r>
              <a:rPr lang="en-CA" b="1" i="1"/>
              <a:t>Sources:</a:t>
            </a:r>
            <a:endParaRPr lang="en-CA"/>
          </a:p>
          <a:p>
            <a:pPr marL="171450" indent="-171450">
              <a:buFont typeface="Arial"/>
              <a:buChar char="•"/>
            </a:pPr>
            <a:r>
              <a:rPr lang="en-CA" i="1" err="1"/>
              <a:t>Charte</a:t>
            </a:r>
            <a:r>
              <a:rPr lang="en-CA" i="1"/>
              <a:t> des droits et </a:t>
            </a:r>
            <a:r>
              <a:rPr lang="en-CA" i="1" err="1"/>
              <a:t>libertés</a:t>
            </a:r>
            <a:r>
              <a:rPr lang="en-CA" i="1"/>
              <a:t> de la </a:t>
            </a:r>
            <a:r>
              <a:rPr lang="en-CA" i="1" err="1"/>
              <a:t>personne</a:t>
            </a:r>
            <a:endParaRPr lang="en-CA" err="1">
              <a:cs typeface="Calibri" panose="020F0502020204030204"/>
            </a:endParaRPr>
          </a:p>
          <a:p>
            <a:pPr marL="171450" indent="-171450">
              <a:buFont typeface="Arial"/>
              <a:buChar char="•"/>
            </a:pPr>
            <a:r>
              <a:rPr lang="fr-CA" i="1"/>
              <a:t>Charte canadienne des droits et libertés</a:t>
            </a:r>
            <a:endParaRPr lang="fr-CA">
              <a:cs typeface="Calibri" panose="020F0502020204030204"/>
            </a:endParaRPr>
          </a:p>
          <a:p>
            <a:endParaRPr lang="en-CA"/>
          </a:p>
          <a:p>
            <a:endParaRPr lang="fr-CA" b="1">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rédiger une charte pour le savoir-agir en ligne.</a:t>
            </a:r>
          </a:p>
          <a:p>
            <a:r>
              <a:rPr lang="fr-CA"/>
              <a:t>Nous vous recommandons de revoir la charte avec les élèves après quelques semaines ou quelques mois. Surtout si vous avez fait l’exercice en début d’année scolaire. </a:t>
            </a:r>
          </a:p>
          <a:p>
            <a:endParaRPr lang="fr-CA"/>
          </a:p>
          <a:p>
            <a:endParaRPr lang="fr-CA"/>
          </a:p>
          <a:p>
            <a:pPr marL="171450" indent="-171450">
              <a:buFont typeface="Wingdings,Sans-Serif"/>
              <a:buChar char="q"/>
            </a:pPr>
            <a:r>
              <a:rPr lang="fr-CA"/>
              <a:t>Comment choisir les articles à inscrire dans la charte? Nous vous proposons le fonctionnement suivant :</a:t>
            </a:r>
            <a:endParaRPr lang="en-US"/>
          </a:p>
          <a:p>
            <a:pPr marL="171450" indent="-171450">
              <a:buFont typeface="Arial,Sans-Serif"/>
              <a:buChar char="•"/>
            </a:pPr>
            <a:r>
              <a:rPr lang="fr-CA"/>
              <a:t>Placez les élèves en équipes de 3 à 5 élèves. Laissez-les discuter et noter à l'écrit des propositions d'articles pour la charte pendant environ une </a:t>
            </a:r>
            <a:r>
              <a:rPr lang="fr-CA" err="1"/>
              <a:t>demie-période</a:t>
            </a:r>
            <a:r>
              <a:rPr lang="fr-CA"/>
              <a:t>. </a:t>
            </a:r>
            <a:endParaRPr lang="en-US"/>
          </a:p>
          <a:p>
            <a:pPr marL="171450" indent="-171450">
              <a:buFont typeface="Arial,Sans-Serif"/>
              <a:buChar char="•"/>
            </a:pPr>
            <a:r>
              <a:rPr lang="fr-CA"/>
              <a:t>Ensuite, demandez aux équipes de présenter leurs propositions. </a:t>
            </a:r>
            <a:endParaRPr lang="en-US"/>
          </a:p>
          <a:p>
            <a:pPr marL="171450" indent="-171450">
              <a:buFont typeface="Arial,Sans-Serif"/>
              <a:buChar char="•"/>
            </a:pPr>
            <a:r>
              <a:rPr lang="fr-CA"/>
              <a:t>Faites voter le reste de la classe sur les propositions présentées par chaque groupe. Les propositions ayant recueilli le plus de votes peuvent ainsi être acceptées et notées dans la charte. </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b="1"/>
          </a:p>
          <a:p>
            <a:r>
              <a:rPr lang="fr-CA" b="1">
                <a:cs typeface="Calibri"/>
              </a:rPr>
              <a:t>Cliquez pour faire apparaître l'image indice.</a:t>
            </a:r>
            <a:endParaRPr lang="fr-CA" b="1"/>
          </a:p>
          <a:p>
            <a:endParaRPr lang="fr-CA"/>
          </a:p>
          <a:p>
            <a:r>
              <a:rPr lang="fr-CA"/>
              <a:t>Animez une discussion sur les deux questions suivantes :</a:t>
            </a:r>
            <a:endParaRPr lang="fr-CA">
              <a:cs typeface="Calibri" panose="020F0502020204030204"/>
            </a:endParaRPr>
          </a:p>
          <a:p>
            <a:r>
              <a:rPr lang="fr-CA" b="1"/>
              <a:t>1. Les lois changent-elles à travers le temps?</a:t>
            </a:r>
            <a:endParaRPr lang="fr-CA"/>
          </a:p>
          <a:p>
            <a:r>
              <a:rPr lang="fr-CA"/>
              <a:t>Si les élèves éprouvent des difficultés à répondre, demandez-leur s’ils connaissent quelque chose qui était interdit autrefois, mais permis aujourd’hui, ou le contraire. </a:t>
            </a:r>
            <a:endParaRPr lang="en-US"/>
          </a:p>
          <a:p>
            <a:r>
              <a:rPr lang="fr-CA"/>
              <a:t>Quelques exemples d’actualité: cannabis, droit de vote des femmes, avortement, mariage des couples de même sexe, aide médicale à mourir, etc.</a:t>
            </a:r>
            <a:endParaRPr lang="en-US"/>
          </a:p>
          <a:p>
            <a:endParaRPr lang="fr-CA"/>
          </a:p>
          <a:p>
            <a:r>
              <a:rPr lang="fr-CA" b="1"/>
              <a:t>2. Les lois continueront-elles de changer?</a:t>
            </a:r>
            <a:endParaRPr lang="en-US"/>
          </a:p>
          <a:p>
            <a:r>
              <a:rPr lang="fr-CA"/>
              <a:t>Suite aux discussions autour de la première question de cette diapositive, les élèves devraient avoir compris que les lois évoluent et changent en même temps que la société. Elles doivent normalement refléter ses valeurs. Elle doit aussi s’adapter aux nouvelles réalités et aux nouvelles technologies qui se développent. Par exemple, lorsque l’on a su enregistrer de la musique, le droit a dû s’adapter en modifiant les notions de propriété intellectuelle.</a:t>
            </a:r>
            <a:endParaRPr lang="en-US"/>
          </a:p>
          <a:p>
            <a:r>
              <a:rPr lang="fr-CA"/>
              <a:t>Le droit a également dû s’adapter à l’apparition d’Internet et des réseaux sociaux. Ce sera le sujet principal de cette activité.</a:t>
            </a: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fr-CA"/>
          </a:p>
          <a:p>
            <a:r>
              <a:rPr lang="fr-CA"/>
              <a:t>L’élève doit continuer à réfléchir sur le fait que le droit est un concept relatif et est en évolution constante. </a:t>
            </a:r>
            <a:endParaRPr lang="en-US"/>
          </a:p>
          <a:p>
            <a:endParaRPr lang="fr-CA"/>
          </a:p>
          <a:p>
            <a:r>
              <a:rPr lang="fr-CA" b="1"/>
              <a:t>Première question</a:t>
            </a:r>
            <a:endParaRPr lang="fr-CA"/>
          </a:p>
          <a:p>
            <a:pPr marL="285750" indent="-285750">
              <a:buFont typeface="Wingdings,Sans-Serif"/>
              <a:buChar char="q"/>
            </a:pPr>
            <a:r>
              <a:rPr lang="fr-CA"/>
              <a:t>La loi diffère énormément par rapport à l'endroit où l'on est. </a:t>
            </a:r>
            <a:endParaRPr lang="en-US"/>
          </a:p>
          <a:p>
            <a:pPr marL="285750" indent="-285750">
              <a:buFont typeface="Wingdings,Sans-Serif"/>
              <a:buChar char="q"/>
            </a:pPr>
            <a:r>
              <a:rPr lang="fr-CA"/>
              <a:t>Pour répondre à la question, les élèves nommeront sûrement un de ces exemples : le droit de port d’armes aux États-Unis, la peine de mort dans certains pays, l’interdiction du mariage pour les conjoints de même sexe et peut-être même l’âge pour boire de l’alcool ou pour voter dans d’autres pays (ou dans d’autres provinces!) Le droit peut effectivement changer selon l’endroit où on se trouve dans le monde.</a:t>
            </a:r>
          </a:p>
          <a:p>
            <a:pPr marL="285750" indent="-285750">
              <a:buFont typeface="Wingdings,Sans-Serif"/>
              <a:buChar char="q"/>
            </a:pPr>
            <a:r>
              <a:rPr lang="fr-FR"/>
              <a:t>À l’intérieur même du Canada, certaines lois sont pareilles partout (ex: Code criminel) alors que d'autres changent d'une province à l'autre (ex: l’âge pour boire de l’alcool ou les règles concernant certains contrats).</a:t>
            </a:r>
          </a:p>
          <a:p>
            <a:endParaRPr lang="fr-FR"/>
          </a:p>
          <a:p>
            <a:r>
              <a:rPr lang="fr-FR" b="1"/>
              <a:t>Deuxième question</a:t>
            </a:r>
            <a:endParaRPr lang="fr-FR"/>
          </a:p>
          <a:p>
            <a:r>
              <a:rPr lang="fr-FR"/>
              <a:t>Les lois s'appliquent également sur Internet, qui n'est pas réellement un lieu physique.</a:t>
            </a:r>
            <a:endParaRPr lang="en-US"/>
          </a:p>
          <a:p>
            <a:r>
              <a:rPr lang="fr-FR"/>
              <a:t>Questions supplémentaires:</a:t>
            </a:r>
            <a:endParaRPr lang="en-US"/>
          </a:p>
          <a:p>
            <a:pPr marL="285750" indent="-285750">
              <a:buFont typeface="Wingdings,Sans-Serif"/>
              <a:buChar char="q"/>
            </a:pPr>
            <a:r>
              <a:rPr lang="fr-CA"/>
              <a:t>Dirais-tu, en règle générale, que ce qu’il est interdit de faire dans la vie de tous les jours est également interdit sur Internet?</a:t>
            </a:r>
            <a:endParaRPr lang="fr-FR"/>
          </a:p>
          <a:p>
            <a:pPr marL="285750" indent="-285750">
              <a:buFont typeface="Wingdings,Sans-Serif"/>
              <a:buChar char="q"/>
            </a:pPr>
            <a:r>
              <a:rPr lang="fr-CA"/>
              <a:t>Peux-tu donner des exemples de ce qui est interdit dans la vie quotidienne, et aussi sur Internet?</a:t>
            </a:r>
          </a:p>
          <a:p>
            <a:pPr marL="285750" indent="-285750">
              <a:buFont typeface="Arial,Sans-Serif"/>
              <a:buChar char="•"/>
            </a:pPr>
            <a:endParaRPr lang="fr-CA"/>
          </a:p>
          <a:p>
            <a:r>
              <a:rPr lang="fr-FR" b="1"/>
              <a:t>QUESTION SUPPLÉMENTAIRE :</a:t>
            </a:r>
            <a:endParaRPr lang="en-US"/>
          </a:p>
          <a:p>
            <a:endParaRPr lang="fr-FR"/>
          </a:p>
          <a:p>
            <a:pPr marL="171450" indent="-171450">
              <a:buFont typeface="Wingdings,Sans-Serif"/>
              <a:buChar char="q"/>
            </a:pPr>
            <a:r>
              <a:rPr lang="fr-FR"/>
              <a:t>Crois-tu </a:t>
            </a:r>
            <a:r>
              <a:rPr lang="fr-CA"/>
              <a:t>qu'il soit plus difficile ou plus facile de « réprimander » une personne qui agit mal sur Internet? </a:t>
            </a:r>
            <a:endParaRPr lang="fr-FR"/>
          </a:p>
          <a:p>
            <a:endParaRPr lang="fr-FR"/>
          </a:p>
          <a:p>
            <a:r>
              <a:rPr lang="fr-FR" b="1"/>
              <a:t>Informations pour faire avancer les discussions :</a:t>
            </a:r>
            <a:endParaRPr lang="en-US"/>
          </a:p>
          <a:p>
            <a:r>
              <a:rPr lang="fr-CA"/>
              <a:t>Nos ordinateurs ont tous une ''signature'' que l'on appelle une Adresse IP. Celle-ci est composée de quatre nombres compris entre 0 et 255, séparés par des points. Exemple « 192.46.254.1 ». Ainsi, des spécialistes peuvent retrouver l'ordinateur d'où est parti un message, une photo ou un vidéo qui causerait des problèmes. </a:t>
            </a:r>
            <a:endParaRPr lang="en-US"/>
          </a:p>
          <a:p>
            <a:r>
              <a:rPr lang="fr-CA"/>
              <a:t>On peut également retrouver les gens ayant effectué un paiement en ligne grâce à leur numéro de carte de crédit. </a:t>
            </a:r>
            <a:endParaRPr lang="en-US"/>
          </a:p>
          <a:p>
            <a:endParaRPr lang="fr-FR"/>
          </a:p>
          <a:p>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La plupart des gestes mentionnés par les élèves sont interdits et encadrés par la loi. Par contre, ce ne sont pas tous des crimes.</a:t>
            </a:r>
            <a:endParaRPr lang="en-US"/>
          </a:p>
          <a:p>
            <a:endParaRPr lang="fr-CA"/>
          </a:p>
          <a:p>
            <a:r>
              <a:rPr lang="fr-CA"/>
              <a:t>Les crimes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une conséquence qui est décidée par un juge. La plupart des crimes se trouvent dans le Code criminel, une loi fédérale pour tout le Canada.</a:t>
            </a:r>
            <a:endParaRPr lang="en-US"/>
          </a:p>
          <a:p>
            <a:endParaRPr lang="fr-CA"/>
          </a:p>
          <a:p>
            <a:r>
              <a:rPr lang="fr-CA"/>
              <a:t>Dans d’autres situations, une personne peut recevoir une contravention si elle fait quelque chose d’interdit. Par exemple, rouler trop vite en voiture, être dans un parc lorsque le parc est fermé, fumer dans un endroit interdit, faire des graffitis, détruire des objets qui appartiennent à la ville (abribus, poubelles, installations dans un parc, etc.). On peut recevoir un ticket à partir de 14 ans.</a:t>
            </a:r>
          </a:p>
          <a:p>
            <a:endParaRPr lang="fr-CA"/>
          </a:p>
          <a:p>
            <a:r>
              <a:rPr lang="fr-CA"/>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de discrimination.</a:t>
            </a:r>
            <a:endParaRPr lang="en-US"/>
          </a:p>
          <a:p>
            <a:endParaRPr lang="fr-CA"/>
          </a:p>
          <a:p>
            <a:endParaRPr lang="fr-CA"/>
          </a:p>
          <a:p>
            <a:r>
              <a:rPr lang="fr-CA" b="1" i="1"/>
              <a:t>Sources:</a:t>
            </a:r>
            <a:endParaRPr lang="fr-CA"/>
          </a:p>
          <a:p>
            <a:r>
              <a:rPr lang="fr-CA"/>
              <a:t>Code criminel, art. 21</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a:t>La réponse à la </a:t>
            </a:r>
            <a:r>
              <a:rPr lang="fr-CA" b="1"/>
              <a:t>première question </a:t>
            </a:r>
            <a:r>
              <a:rPr lang="fr-CA"/>
              <a:t>est complexe. Plusieurs dates peuvent être intéressantes à mentionner : </a:t>
            </a:r>
            <a:endParaRPr lang="en-US"/>
          </a:p>
          <a:p>
            <a:r>
              <a:rPr lang="fr-CA"/>
              <a:t>1971 : Un premier réseau fermé est créé avec 23 ordinateurs. C’est aussi l’envoi du premier courriel.</a:t>
            </a:r>
            <a:endParaRPr lang="en-US"/>
          </a:p>
          <a:p>
            <a:r>
              <a:rPr lang="fr-CA"/>
              <a:t>1984 : Il faudra cependant attendre 13 ans avant d’avoir 1000 ordinateurs branchés à ce réseau fermé, soit en 1984. </a:t>
            </a:r>
          </a:p>
          <a:p>
            <a:r>
              <a:rPr lang="fr-CA" b="1"/>
              <a:t>1990 : Apparition du World Wide Web</a:t>
            </a:r>
            <a:r>
              <a:rPr lang="fr-CA"/>
              <a:t>, navigateurs web et pages web. C’est la version embryonnaire d’Internet tel qu’on le connait aujourd’hui.</a:t>
            </a:r>
            <a:endParaRPr lang="en-US"/>
          </a:p>
          <a:p>
            <a:r>
              <a:rPr lang="fr-CA"/>
              <a:t>Entre 1996 et 2000 : Explosion du nombre d’ordinateurs branchés à Internet. On passe de 30 millions d’ordinateurs à 368,5 millions en 4 ans!</a:t>
            </a:r>
            <a:endParaRPr lang="en-US"/>
          </a:p>
          <a:p>
            <a:endParaRPr lang="fr-CA"/>
          </a:p>
          <a:p>
            <a:r>
              <a:rPr lang="fr-CA"/>
              <a:t>La réponse à la </a:t>
            </a:r>
            <a:r>
              <a:rPr lang="fr-CA" b="1"/>
              <a:t>seconde question </a:t>
            </a:r>
            <a:r>
              <a:rPr lang="fr-CA"/>
              <a:t>est plus simple :</a:t>
            </a:r>
            <a:endParaRPr lang="en-US"/>
          </a:p>
          <a:p>
            <a:endParaRPr lang="fr-CA"/>
          </a:p>
          <a:p>
            <a:r>
              <a:rPr lang="fr-CA"/>
              <a:t>Premier réseau social de grande envergure : Facebook en 2004</a:t>
            </a:r>
            <a:endParaRPr lang="en-US"/>
          </a:p>
          <a:p>
            <a:r>
              <a:rPr lang="fr-CA"/>
              <a:t>Puis, Twitter en 2006, Instagram en 2010, Snapchat en 2011, </a:t>
            </a:r>
            <a:r>
              <a:rPr lang="fr-CA" err="1"/>
              <a:t>Tik</a:t>
            </a:r>
            <a:r>
              <a:rPr lang="fr-CA"/>
              <a:t> Tok en 2018 (après fusion avec musical.ly)</a:t>
            </a:r>
            <a:endParaRPr lang="en-US"/>
          </a:p>
          <a:p>
            <a:endParaRPr lang="fr-CA"/>
          </a:p>
          <a:p>
            <a:r>
              <a:rPr lang="fr-CA" b="1"/>
              <a:t>Questions supplémentaires pour les élèves:</a:t>
            </a:r>
            <a:endParaRPr lang="en-US"/>
          </a:p>
          <a:p>
            <a:r>
              <a:rPr lang="fr-CA"/>
              <a:t>Penses-tu que l’utilisation d’Internet a beaucoup changé dans les 20 dernières années? Qu’est-ce que les gens font plus qu’avant sur Internet? </a:t>
            </a:r>
            <a:endParaRPr lang="en-US"/>
          </a:p>
          <a:p>
            <a:r>
              <a:rPr lang="fr-CA"/>
              <a:t>Crois-tu qu’avoir accès à Internet est indispensable aujourd’hui? Quelles pourraient être les conséquences pour une personne qui n’a aucune façon d’accéder à Internet? </a:t>
            </a:r>
            <a:endParaRPr lang="en-US"/>
          </a:p>
          <a:p>
            <a:endParaRPr lang="fr-CA"/>
          </a:p>
          <a:p>
            <a:r>
              <a:rPr lang="fr-CA" b="1"/>
              <a:t>Sources:</a:t>
            </a:r>
            <a:endParaRPr lang="en-US"/>
          </a:p>
          <a:p>
            <a:pPr marL="171450" indent="-171450">
              <a:buFont typeface="Arial,Sans-Serif"/>
              <a:buChar char="•"/>
            </a:pPr>
            <a:endParaRPr lang="fr-CA"/>
          </a:p>
          <a:p>
            <a:pPr marL="171450" indent="-171450">
              <a:buFont typeface="Arial,Sans-Serif"/>
              <a:buChar char="•"/>
            </a:pPr>
            <a:r>
              <a:rPr lang="fr-CA">
                <a:hlinkClick r:id="rId3"/>
              </a:rPr>
              <a:t>Innovation disruptive et naissance d'un écosystème: voyage aux origines de l'Internet</a:t>
            </a:r>
            <a:endParaRPr lang="fr-CA"/>
          </a:p>
          <a:p>
            <a:pPr marL="171450" indent="-171450">
              <a:buFont typeface="Arial,Sans-Serif"/>
              <a:buChar char="•"/>
            </a:pPr>
            <a:r>
              <a:rPr lang="fr-CA">
                <a:hlinkClick r:id="rId4"/>
              </a:rPr>
              <a:t>Facebook, Twitter et les autres...</a:t>
            </a:r>
            <a:r>
              <a:rPr lang="fr-CA"/>
              <a:t> </a:t>
            </a:r>
            <a:endParaRPr lang="en-US"/>
          </a:p>
          <a:p>
            <a:endParaRPr lang="en-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Il peut être intéressant de faire réfléchir les élèves sur la signification du mot </a:t>
            </a:r>
            <a:r>
              <a:rPr lang="fr-CA" i="1"/>
              <a:t>social; </a:t>
            </a:r>
            <a:r>
              <a:rPr lang="fr-CA"/>
              <a:t>que social signifie société. Les réseaux sociaux sont donc une partie d’Internet qui imite les rapports que l’on peut avoir avec les autres membres de la société. On peut parler, organiser des événements, partager des pensées ou des photos, lire et commenter l’actualité, etc.</a:t>
            </a:r>
            <a:endParaRPr lang="en-US"/>
          </a:p>
          <a:p>
            <a:endParaRPr lang="fr-CA"/>
          </a:p>
          <a:p>
            <a:r>
              <a:rPr lang="fr-CA" b="1"/>
              <a:t>Âge pour avoir un compte:</a:t>
            </a:r>
            <a:endParaRPr lang="en-US"/>
          </a:p>
          <a:p>
            <a:r>
              <a:rPr lang="fr-CA"/>
              <a:t>Dans les conditions d’utilisation de Facebook, Instagram, </a:t>
            </a:r>
            <a:r>
              <a:rPr lang="fr-CA" err="1"/>
              <a:t>TikTok</a:t>
            </a:r>
            <a:r>
              <a:rPr lang="fr-CA"/>
              <a:t>, YouTube ainsi que la plupart des réseaux sociaux, il est indiqué une personne doit être âgée de 13 ans pour avoir un compte à elle. </a:t>
            </a:r>
            <a:endParaRPr lang="en-US"/>
          </a:p>
          <a:p>
            <a:endParaRPr lang="fr-CA"/>
          </a:p>
          <a:p>
            <a:r>
              <a:rPr lang="en-CA" b="1" i="1"/>
              <a:t>Sources:</a:t>
            </a:r>
            <a:endParaRPr lang="en-US"/>
          </a:p>
          <a:p>
            <a:r>
              <a:rPr lang="en-CA">
                <a:hlinkClick r:id="rId3"/>
              </a:rPr>
              <a:t>Facebook: https://www.facebook.com/legal/terms</a:t>
            </a:r>
            <a:endParaRPr lang="en-CA"/>
          </a:p>
          <a:p>
            <a:r>
              <a:rPr lang="en-CA">
                <a:hlinkClick r:id="rId4"/>
              </a:rPr>
              <a:t>Instagram: https://www.facebook.com/help/instagram/478745558852511</a:t>
            </a:r>
            <a:endParaRPr lang="en-CA"/>
          </a:p>
          <a:p>
            <a:r>
              <a:rPr lang="fr-CA">
                <a:hlinkClick r:id="rId5"/>
              </a:rPr>
              <a:t>Tik Tok: https://www.tiktok.com/legal/terms-of-use?lang=fr</a:t>
            </a:r>
            <a:endParaRPr lang="fr-CA"/>
          </a:p>
          <a:p>
            <a:r>
              <a:rPr lang="fr-CA">
                <a:hlinkClick r:id="rId6"/>
              </a:rPr>
              <a:t>YouTube: https://support.google.com/accounts/answer/1350409</a:t>
            </a:r>
            <a:endParaRPr lang="en-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endParaRPr lang="fr-CA"/>
          </a:p>
          <a:p>
            <a:r>
              <a:rPr lang="fr-CA"/>
              <a:t>L’objectif de ces questions est d’amener les élèves à prendre une perspective plus altruiste. L’élève doit réaliser que ce n'est pas seulement lui qui aura des conséquences négatives en cas de mauvaises actions en ligne. Les gens à qui on s'adresse sur Internet sont de vraies personnes, que l'on peut blesser ou à qui l'on peut causer du tort, parfois sans réellement y réfléchir. </a:t>
            </a:r>
            <a:endParaRPr lang="en-US"/>
          </a:p>
          <a:p>
            <a:endParaRPr lang="fr-CA"/>
          </a:p>
          <a:p>
            <a:r>
              <a:rPr lang="fr-CA"/>
              <a:t>Certains comportements nommés plus loin dans cette activité sont des crimes alors que d'autres sont interdits par la loi, mais ne sont pas des crimes. Par exemple, probablement qu’un nombre élevé d’élèves ont dit avoir un compte Instagram, alors que l’âge prévu par les conditions d’utilisation est de 13 ans. La police viendra-t-elle les arrêter chez eux? Certainement pas! Il sera spécifié pour chacun des comportements vus plus loin si ceux-ci sont des crimes ou non. </a:t>
            </a:r>
          </a:p>
          <a:p>
            <a:endParaRPr lang="fr-CA"/>
          </a:p>
          <a:p>
            <a:r>
              <a:rPr lang="fr-CA"/>
              <a:t>Il peut également être intéressant de mentionner aux élèves que la </a:t>
            </a:r>
            <a:r>
              <a:rPr lang="fr-CA" b="1"/>
              <a:t>responsabilité criminelle existe dès l'âge de 12 ans</a:t>
            </a:r>
            <a:r>
              <a:rPr lang="fr-CA"/>
              <a:t>. Cela veut dire qu’à partir de l’âge de 12 ans, on peut être accusé d’un crime. </a:t>
            </a:r>
            <a:endParaRPr lang="en-US"/>
          </a:p>
          <a:p>
            <a:endParaRPr lang="fr-CA"/>
          </a:p>
          <a:p>
            <a:r>
              <a:rPr lang="fr-CA"/>
              <a:t>À savoir! Les adolescents coupables d’un crime ne vont pas en prison avec les adultes et très peu d’adolescents vont en centre jeunesse (généralement c’est parce que le crime est grave ou que l’adolescent en fait beaucoup). Un adolescent peut quand même avoir des choses à faire s’il est coupable d’un crime: heures de travaux communautaires, conditions à respecter (ex: couvre-feu), rencontres avec des intervenants, etc. Pour en savoir plus sur le sujet, consultez notre site web: educaloi.qc.ca dans la section Crimes et infractions.</a:t>
            </a:r>
            <a:endParaRPr lang="en-US"/>
          </a:p>
          <a:p>
            <a:endParaRPr lang="fr-CA"/>
          </a:p>
          <a:p>
            <a:r>
              <a:rPr lang="fr-CA" b="1" i="1"/>
              <a:t>Sources: </a:t>
            </a:r>
            <a:endParaRPr lang="en-US"/>
          </a:p>
          <a:p>
            <a:pPr marL="171450" indent="-171450">
              <a:buFont typeface="Arial"/>
              <a:buChar char="•"/>
            </a:pPr>
            <a:r>
              <a:rPr lang="fr-CA" i="1"/>
              <a:t>Code criminel, </a:t>
            </a:r>
            <a:r>
              <a:rPr lang="fr-CA"/>
              <a:t>art. 13.</a:t>
            </a:r>
            <a:endParaRPr lang="en-US">
              <a:cs typeface="Calibri" panose="020F0502020204030204"/>
            </a:endParaRPr>
          </a:p>
          <a:p>
            <a:pPr marL="171450" indent="-171450">
              <a:buFont typeface="Arial"/>
              <a:buChar char="•"/>
            </a:pPr>
            <a:r>
              <a:rPr lang="fr-CA" i="1"/>
              <a:t>Loi sur le système de justice pénale pour les adolescents</a:t>
            </a:r>
            <a:r>
              <a:rPr lang="fr-CA"/>
              <a:t>, art. 2(1), 3, 4 et 5.</a:t>
            </a:r>
            <a:endParaRPr lang="en-US">
              <a:cs typeface="Calibri" panose="020F0502020204030204"/>
            </a:endParaRPr>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p>
          <a:p>
            <a:r>
              <a:rPr lang="fr-CA"/>
              <a:t>La cyberintimidation, c’est de l’intimidation, mais qui a lieu sur le Web, par texto, par courriel, etc. La plupart du temps, ce sont des gestes qui sont fréquents et qui cherchent à diminuer la personne victime.</a:t>
            </a:r>
            <a:endParaRPr lang="en-US"/>
          </a:p>
          <a:p>
            <a:endParaRPr lang="fr-CA"/>
          </a:p>
          <a:p>
            <a:r>
              <a:rPr lang="fr-CA" b="1"/>
              <a:t>L’intimidation va plus loin qu’une plaisanterie entre amis ou qu'un conflit entre deux personnes.</a:t>
            </a:r>
            <a:r>
              <a:rPr lang="en-US" b="1"/>
              <a:t> </a:t>
            </a:r>
            <a:endParaRPr lang="fr-CA"/>
          </a:p>
          <a:p>
            <a:r>
              <a:rPr lang="fr-CA"/>
              <a:t>Voici quelques exemples d’intimidation:</a:t>
            </a:r>
            <a:r>
              <a:rPr lang="en-US"/>
              <a:t> </a:t>
            </a:r>
          </a:p>
          <a:p>
            <a:pPr marL="171450" indent="-171450">
              <a:buFont typeface="Wingdings,Sans-Serif"/>
              <a:buChar char="q"/>
            </a:pPr>
            <a:r>
              <a:rPr lang="fr-CA"/>
              <a:t>Insulter quelqu’un (« T’es nul! »; « T’es laid! »)</a:t>
            </a:r>
            <a:r>
              <a:rPr lang="en-US"/>
              <a:t> </a:t>
            </a:r>
          </a:p>
          <a:p>
            <a:pPr marL="171450" indent="-171450">
              <a:buFont typeface="Wingdings,Sans-Serif"/>
              <a:buChar char="q"/>
            </a:pPr>
            <a:r>
              <a:rPr lang="fr-CA"/>
              <a:t>Menacer quelqu’un ou extorquer quelqu'un (« On va lui faire peur! »; « Montre-moi tes seins sinon je mets ta photo embarrassante sur Internet »)</a:t>
            </a:r>
            <a:r>
              <a:rPr lang="en-US"/>
              <a:t> </a:t>
            </a:r>
          </a:p>
          <a:p>
            <a:pPr marL="171450" indent="-171450">
              <a:buFont typeface="Wingdings,Sans-Serif"/>
              <a:buChar char="q"/>
            </a:pPr>
            <a:r>
              <a:rPr lang="fr-CA"/>
              <a:t>Rabaisser une personne par des propos méchants.</a:t>
            </a:r>
            <a:endParaRPr lang="en-US"/>
          </a:p>
          <a:p>
            <a:pPr marL="171450" indent="-171450">
              <a:buFont typeface="Wingdings,Sans-Serif"/>
              <a:buChar char="q"/>
            </a:pPr>
            <a:r>
              <a:rPr lang="fr-CA"/>
              <a:t>Voler l'identité de quelqu'un d'autre; se faire passer pour quelqu'un d'autre. </a:t>
            </a:r>
            <a:endParaRPr lang="en-US"/>
          </a:p>
          <a:p>
            <a:r>
              <a:rPr lang="fr-CA"/>
              <a:t> </a:t>
            </a:r>
            <a:endParaRPr lang="en-US"/>
          </a:p>
          <a:p>
            <a:r>
              <a:rPr lang="fr-CA"/>
              <a:t>Des gestes peuvent être intimidants même s'ils ne sont pas faits directement devant la personne, comme des propos blessants qui lui sont rapportés par la suite. </a:t>
            </a:r>
            <a:endParaRPr lang="en-US"/>
          </a:p>
          <a:p>
            <a:endParaRPr lang="fr-CA"/>
          </a:p>
          <a:p>
            <a:r>
              <a:rPr lang="fr-CA"/>
              <a:t>Les gestes suivants seront expliqués dans les prochaines diapositives:</a:t>
            </a:r>
            <a:endParaRPr lang="en-US"/>
          </a:p>
          <a:p>
            <a:pPr marL="171450" indent="-171450">
              <a:buFont typeface="Arial,Sans-Serif"/>
              <a:buChar char="•"/>
            </a:pPr>
            <a:r>
              <a:rPr lang="fr-CA"/>
              <a:t>Menaces</a:t>
            </a:r>
            <a:endParaRPr lang="en-US"/>
          </a:p>
          <a:p>
            <a:pPr marL="171450" indent="-171450">
              <a:buFont typeface="Arial,Sans-Serif"/>
              <a:buChar char="•"/>
            </a:pPr>
            <a:r>
              <a:rPr lang="fr-CA"/>
              <a:t>Harcèlement</a:t>
            </a:r>
            <a:endParaRPr lang="en-US"/>
          </a:p>
          <a:p>
            <a:pPr marL="171450" indent="-171450">
              <a:buFont typeface="Arial,Sans-Serif"/>
              <a:buChar char="•"/>
            </a:pPr>
            <a:r>
              <a:rPr lang="fr-CA"/>
              <a:t>Taxage / extorsion</a:t>
            </a:r>
            <a:endParaRPr lang="en-US"/>
          </a:p>
          <a:p>
            <a:pPr marL="171450" indent="-171450">
              <a:buFont typeface="Arial,Sans-Serif"/>
              <a:buChar char="•"/>
            </a:pPr>
            <a:r>
              <a:rPr lang="fr-CA"/>
              <a:t>Diffamation</a:t>
            </a:r>
            <a:endParaRPr lang="en-US"/>
          </a:p>
          <a:p>
            <a:endParaRPr lang="en-US"/>
          </a:p>
          <a:p>
            <a:endParaRPr lang="en-US"/>
          </a:p>
          <a:p>
            <a:r>
              <a:rPr lang="en-US" b="1" i="1"/>
              <a:t>Sources:</a:t>
            </a:r>
            <a:endParaRPr lang="en-US"/>
          </a:p>
          <a:p>
            <a:endParaRPr lang="en-US"/>
          </a:p>
          <a:p>
            <a:r>
              <a:rPr lang="en-CA" i="1"/>
              <a:t>L</a:t>
            </a:r>
            <a:r>
              <a:rPr lang="fr-CA" i="1" err="1"/>
              <a:t>oi</a:t>
            </a:r>
            <a:r>
              <a:rPr lang="fr-CA" i="1"/>
              <a:t> sur l’instruction publique</a:t>
            </a:r>
            <a:r>
              <a:rPr lang="fr-CA"/>
              <a:t>, art. 13 al. 1(1.1°)</a:t>
            </a:r>
            <a:endParaRPr lang="en-US"/>
          </a:p>
          <a:p>
            <a:r>
              <a:rPr lang="fr-CA" i="1"/>
              <a:t>Loi sur l’enseignement privé</a:t>
            </a:r>
            <a:r>
              <a:rPr lang="fr-CA"/>
              <a:t>, art. 9 al 2</a:t>
            </a:r>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7.sv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3.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882650" y="2469790"/>
            <a:ext cx="5212080" cy="2377440"/>
          </a:xfrm>
        </p:spPr>
        <p:txBody>
          <a:bodyPr/>
          <a:lstStyle/>
          <a:p>
            <a:r>
              <a:rPr lang="fr-CA" sz="7200"/>
              <a:t>Internet </a:t>
            </a:r>
            <a:br>
              <a:rPr lang="fr-CA" sz="7200"/>
            </a:br>
            <a:r>
              <a:rPr lang="fr-CA" sz="7200"/>
              <a:t>et la loi</a:t>
            </a:r>
            <a:endParaRPr lang="fr-CA" sz="6600">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3"/>
          <a:stretch>
            <a:fillRect/>
          </a:stretch>
        </p:blipFill>
        <p:spPr>
          <a:xfrm>
            <a:off x="4580627" y="1577413"/>
            <a:ext cx="7617122" cy="5284685"/>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p:txBody>
          <a:bodyPr/>
          <a:lstStyle/>
          <a:p>
            <a:r>
              <a:rPr lang="fr-FR">
                <a:cs typeface="Arial"/>
              </a:rPr>
              <a:t>Internet et les réseaux sociaux</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p:txBody>
          <a:bodyPr vert="horz" lIns="0" tIns="0" rIns="0" bIns="0" rtlCol="0" anchor="t">
            <a:noAutofit/>
          </a:bodyPr>
          <a:lstStyle/>
          <a:p>
            <a:endParaRPr lang="fr-FR">
              <a:cs typeface="Arial"/>
            </a:endParaRPr>
          </a:p>
          <a:p>
            <a:r>
              <a:rPr lang="fr-FR">
                <a:cs typeface="Arial"/>
              </a:rPr>
              <a:t>Qu'est-ce qu'un réseau social?</a:t>
            </a:r>
            <a:endParaRPr lang="fr-FR"/>
          </a:p>
          <a:p>
            <a:r>
              <a:rPr lang="fr-FR">
                <a:cs typeface="Arial"/>
              </a:rPr>
              <a:t>À quoi ça sert?</a:t>
            </a:r>
          </a:p>
          <a:p>
            <a:endParaRPr lang="fr-FR">
              <a:cs typeface="Arial"/>
            </a:endParaRPr>
          </a:p>
          <a:p>
            <a:r>
              <a:rPr lang="fr-FR">
                <a:cs typeface="Arial"/>
              </a:rPr>
              <a:t>As-tu des comptes sur les réseaux sociaux? Lesquels?</a:t>
            </a:r>
          </a:p>
          <a:p>
            <a:endParaRPr lang="fr-FR">
              <a:cs typeface="Arial"/>
            </a:endParaRPr>
          </a:p>
          <a:p>
            <a:r>
              <a:rPr lang="fr-FR" sz="2000">
                <a:cs typeface="Arial"/>
              </a:rPr>
              <a:t>Sais-tu à partir de quel âge il est permis d'avoir un compte sur la plupart des réseaux sociaux?</a:t>
            </a:r>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732497" y="564167"/>
            <a:ext cx="11466229" cy="856892"/>
          </a:xfrm>
        </p:spPr>
        <p:txBody>
          <a:bodyPr/>
          <a:lstStyle/>
          <a:p>
            <a:r>
              <a:rPr lang="fr-FR" sz="3600">
                <a:cs typeface="Arial"/>
              </a:rPr>
              <a:t>Mes actions en ligne peuvent-elles avoir des conséquences?</a:t>
            </a:r>
            <a:endParaRPr lang="fr-FR" sz="3600"/>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86647" y="2951385"/>
            <a:ext cx="5212080" cy="1814423"/>
          </a:xfrm>
        </p:spPr>
        <p:txBody>
          <a:bodyPr vert="horz" lIns="0" tIns="0" rIns="0" bIns="0" rtlCol="0" anchor="t">
            <a:noAutofit/>
          </a:bodyPr>
          <a:lstStyle/>
          <a:p>
            <a:pPr marL="457200" indent="-457200">
              <a:buChar char="•"/>
            </a:pPr>
            <a:r>
              <a:rPr lang="fr-FR">
                <a:cs typeface="Arial" panose="020B0604020202020204"/>
              </a:rPr>
              <a:t>Sur les autres?</a:t>
            </a:r>
          </a:p>
          <a:p>
            <a:endParaRPr lang="fr-FR">
              <a:cs typeface="Arial" panose="020B0604020202020204"/>
            </a:endParaRPr>
          </a:p>
          <a:p>
            <a:pPr marL="457200" indent="-457200">
              <a:buChar char="•"/>
            </a:pPr>
            <a:r>
              <a:rPr lang="fr-FR">
                <a:cs typeface="Arial" panose="020B0604020202020204"/>
              </a:rPr>
              <a:t>Sur moi-même</a:t>
            </a:r>
          </a:p>
          <a:p>
            <a:endParaRPr lang="fr-FR">
              <a:cs typeface="Arial" panose="020B0604020202020204"/>
            </a:endParaRPr>
          </a:p>
          <a:p>
            <a:pPr marL="457200" indent="-457200">
              <a:buChar char="•"/>
            </a:pPr>
            <a:r>
              <a:rPr lang="fr-FR">
                <a:cs typeface="Arial" panose="020B0604020202020204"/>
              </a:rPr>
              <a:t>Conséquences légales?</a:t>
            </a: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a:cs typeface="Arial"/>
              </a:rPr>
              <a:t>Qu'est-il interdit de faire sur Internet?</a:t>
            </a:r>
            <a:endParaRPr lang="fr-F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6461184" cy="885646"/>
          </a:xfrm>
        </p:spPr>
        <p:txBody>
          <a:bodyPr/>
          <a:lstStyle/>
          <a:p>
            <a:r>
              <a:rPr lang="fr-FR">
                <a:ea typeface="+mj-lt"/>
                <a:cs typeface="+mj-lt"/>
              </a:rPr>
              <a:t>Selon toi, qu'est-il interdit de faire sur Internet?</a:t>
            </a:r>
            <a:endParaRPr lang="fr-FR"/>
          </a:p>
        </p:txBody>
      </p:sp>
      <p:sp>
        <p:nvSpPr>
          <p:cNvPr id="4" name="Espace réservé du texte 3">
            <a:extLst>
              <a:ext uri="{FF2B5EF4-FFF2-40B4-BE49-F238E27FC236}">
                <a16:creationId xmlns:a16="http://schemas.microsoft.com/office/drawing/2014/main" id="{411FC5C6-648F-5164-2EB7-939BE133065E}"/>
              </a:ext>
            </a:extLst>
          </p:cNvPr>
          <p:cNvSpPr>
            <a:spLocks noGrp="1"/>
          </p:cNvSpPr>
          <p:nvPr>
            <p:ph type="body" sz="quarter" idx="14"/>
          </p:nvPr>
        </p:nvSpPr>
        <p:spPr>
          <a:xfrm>
            <a:off x="441271" y="2074365"/>
            <a:ext cx="6547449" cy="1354348"/>
          </a:xfrm>
        </p:spPr>
        <p:txBody>
          <a:bodyPr vert="horz" lIns="0" tIns="0" rIns="0" bIns="0" rtlCol="0" anchor="t">
            <a:noAutofit/>
          </a:bodyPr>
          <a:lstStyle/>
          <a:p>
            <a:r>
              <a:rPr lang="fr-FR">
                <a:ea typeface="+mn-lt"/>
                <a:cs typeface="+mn-lt"/>
              </a:rPr>
              <a:t>Peux-tu nommer des gestes liés à l'intimidation et à la cyberintimidation?</a:t>
            </a: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1446362" y="3424129"/>
            <a:ext cx="3763992" cy="3230269"/>
          </a:xfrm>
          <a:prstGeom prst="rect">
            <a:avLst/>
          </a:prstGeom>
        </p:spPr>
      </p:pic>
    </p:spTree>
    <p:extLst>
      <p:ext uri="{BB962C8B-B14F-4D97-AF65-F5344CB8AC3E}">
        <p14:creationId xmlns:p14="http://schemas.microsoft.com/office/powerpoint/2010/main" val="350072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Les menaces</a:t>
            </a:r>
            <a:endParaRPr lang="fr-F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267781" y="2476932"/>
            <a:ext cx="5787174" cy="4114800"/>
          </a:xfrm>
        </p:spPr>
        <p:txBody>
          <a:bodyPr vert="horz" lIns="0" tIns="0" rIns="0" bIns="0" rtlCol="0" anchor="t">
            <a:noAutofit/>
          </a:bodyPr>
          <a:lstStyle/>
          <a:p>
            <a:pPr>
              <a:lnSpc>
                <a:spcPct val="100000"/>
              </a:lnSpc>
              <a:spcBef>
                <a:spcPts val="0"/>
              </a:spcBef>
            </a:pPr>
            <a:r>
              <a:rPr lang="fr-FR">
                <a:ea typeface="+mn-lt"/>
                <a:cs typeface="+mn-lt"/>
              </a:rPr>
              <a:t>Menacer quelqu'un peut aussi se faire en ligne. </a:t>
            </a:r>
          </a:p>
          <a:p>
            <a:pPr>
              <a:lnSpc>
                <a:spcPct val="100000"/>
              </a:lnSpc>
              <a:spcBef>
                <a:spcPts val="0"/>
              </a:spcBef>
            </a:pPr>
            <a:endParaRPr lang="fr-FR">
              <a:ea typeface="+mn-lt"/>
              <a:cs typeface="+mn-lt"/>
            </a:endParaRPr>
          </a:p>
          <a:p>
            <a:pPr>
              <a:lnSpc>
                <a:spcPct val="100000"/>
              </a:lnSpc>
              <a:spcBef>
                <a:spcPts val="0"/>
              </a:spcBef>
            </a:pPr>
            <a:r>
              <a:rPr lang="fr-FR" sz="2400" b="1">
                <a:ea typeface="+mn-lt"/>
                <a:cs typeface="+mn-lt"/>
              </a:rPr>
              <a:t>C'est un crime de</a:t>
            </a:r>
            <a:r>
              <a:rPr lang="fr-FR" sz="2400">
                <a:ea typeface="+mn-lt"/>
                <a:cs typeface="+mn-lt"/>
              </a:rPr>
              <a:t> : </a:t>
            </a:r>
          </a:p>
          <a:p>
            <a:pPr marL="342900" indent="-342900">
              <a:lnSpc>
                <a:spcPct val="100000"/>
              </a:lnSpc>
              <a:spcBef>
                <a:spcPts val="0"/>
              </a:spcBef>
              <a:buChar char="•"/>
            </a:pPr>
            <a:r>
              <a:rPr lang="fr-FR" sz="2400">
                <a:ea typeface="+mn-lt"/>
                <a:cs typeface="+mn-lt"/>
              </a:rPr>
              <a:t>menacer de blesser quelqu'un ou son animal </a:t>
            </a:r>
          </a:p>
          <a:p>
            <a:pPr marL="342900" indent="-342900">
              <a:lnSpc>
                <a:spcPct val="100000"/>
              </a:lnSpc>
              <a:spcBef>
                <a:spcPts val="0"/>
              </a:spcBef>
              <a:buChar char="•"/>
            </a:pPr>
            <a:r>
              <a:rPr lang="fr-FR" sz="2400">
                <a:ea typeface="+mn-lt"/>
                <a:cs typeface="+mn-lt"/>
              </a:rPr>
              <a:t>menacer de détruire des objets lui appartenant.</a:t>
            </a:r>
            <a:endParaRPr lang="fr-FR" sz="240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448271" y="166385"/>
            <a:ext cx="6232872" cy="473433"/>
          </a:xfrm>
        </p:spPr>
        <p:txBody>
          <a:bodyPr/>
          <a:lstStyle/>
          <a:p>
            <a:r>
              <a:rPr lang="fr-FR">
                <a:cs typeface="Arial"/>
              </a:rPr>
              <a:t>Qu'est-il interdit de faire sur Internet?</a:t>
            </a:r>
            <a:endParaRPr lang="fr-F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828136" y="1835792"/>
            <a:ext cx="4065916" cy="3315810"/>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Le harcèlement</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fr-FR">
                <a:cs typeface="Arial"/>
              </a:rPr>
              <a:t>Harceler une personne, c'est agir de façon à lui faire craindre pour sa sécurité. </a:t>
            </a:r>
            <a:endParaRPr lang="fr-FR"/>
          </a:p>
          <a:p>
            <a:r>
              <a:rPr lang="fr-FR">
                <a:cs typeface="Arial"/>
              </a:rPr>
              <a:t>Par exemple, suivre une personne jusque chez elle après l'école ou lui envoyer des messages de façon répétitive.</a:t>
            </a:r>
            <a:endParaRPr lang="fr-FR"/>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p:txBody>
          <a:bodyPr/>
          <a:lstStyle/>
          <a:p>
            <a:r>
              <a:rPr lang="fr-FR" b="1">
                <a:solidFill>
                  <a:srgbClr val="F6891F"/>
                </a:solidFill>
                <a:latin typeface="Arial"/>
              </a:rPr>
              <a:t>Qu'est-il interdit de faire sur Internet?</a:t>
            </a:r>
            <a:r>
              <a:rPr lang="fr-FR">
                <a:latin typeface="Arial"/>
                <a:ea typeface="Arial"/>
                <a:cs typeface="Arial"/>
              </a:rPr>
              <a: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823494" y="2795038"/>
            <a:ext cx="5388633" cy="3539546"/>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p:txBody>
          <a:bodyPr/>
          <a:lstStyle/>
          <a:p>
            <a:r>
              <a:rPr lang="fr-FR">
                <a:cs typeface="Arial"/>
              </a:rPr>
              <a:t>3. L'extorsion </a:t>
            </a:r>
            <a:br>
              <a:rPr lang="fr-FR">
                <a:cs typeface="Arial"/>
              </a:rPr>
            </a:br>
            <a:r>
              <a:rPr lang="fr-FR" sz="3200">
                <a:cs typeface="Arial"/>
              </a:rPr>
              <a:t>     (ou taxage)</a:t>
            </a:r>
            <a:endParaRPr lang="fr-FR">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r>
              <a:rPr lang="fr-FR">
                <a:ea typeface="+mn-lt"/>
                <a:cs typeface="+mn-lt"/>
              </a:rPr>
              <a:t>Extorquer quelqu'un, c'est lui demander de nous donner quelque chose en utilisant la menace. </a:t>
            </a:r>
          </a:p>
          <a:p>
            <a:r>
              <a:rPr lang="fr-FR">
                <a:ea typeface="+mn-lt"/>
                <a:cs typeface="+mn-lt"/>
              </a:rPr>
              <a:t>Par exemple, menacer quelqu’un de partager une photo gênante de lui s’il ne nous donne pas de l’argent serait de l’extorsion.</a:t>
            </a:r>
            <a:endParaRPr lang="fr-FR"/>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p:txBody>
          <a:bodyPr/>
          <a:lstStyle/>
          <a:p>
            <a:r>
              <a:rPr lang="fr-FR">
                <a:cs typeface="Arial"/>
              </a:rPr>
              <a:t>4. La diffamation</a:t>
            </a:r>
            <a:endParaRPr lang="fr-FR"/>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311874" y="2103120"/>
            <a:ext cx="5802702" cy="4114800"/>
          </a:xfrm>
        </p:spPr>
        <p:txBody>
          <a:bodyPr vert="horz" lIns="0" tIns="0" rIns="0" bIns="0" rtlCol="0" anchor="t">
            <a:noAutofit/>
          </a:bodyPr>
          <a:lstStyle/>
          <a:p>
            <a:r>
              <a:rPr lang="fr-FR">
                <a:cs typeface="Arial"/>
              </a:rPr>
              <a:t>Chacun a droit à sa réputation. </a:t>
            </a:r>
            <a:endParaRPr lang="fr-FR"/>
          </a:p>
          <a:p>
            <a:r>
              <a:rPr lang="fr-FR">
                <a:cs typeface="Arial"/>
              </a:rPr>
              <a:t>Faire de la diffamation, c'est nuire à la réputation d'une autre personne, par exemple en diffusant des fausses rumeurs sur elle. </a:t>
            </a:r>
            <a:endParaRPr lang="fr-FR"/>
          </a:p>
          <a:p>
            <a:endParaRPr lang="fr-FR">
              <a:cs typeface="Arial"/>
            </a:endParaRPr>
          </a:p>
          <a:p>
            <a:r>
              <a:rPr lang="fr-FR">
                <a:cs typeface="Arial"/>
              </a:rPr>
              <a:t>La diffamation est interdite, mais n'est pas un crime.</a:t>
            </a:r>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865214" y="837337"/>
            <a:ext cx="5815929" cy="885646"/>
          </a:xfrm>
        </p:spPr>
        <p:txBody>
          <a:bodyPr/>
          <a:lstStyle/>
          <a:p>
            <a:r>
              <a:rPr lang="fr-FR">
                <a:cs typeface="Arial"/>
              </a:rPr>
              <a:t>5. Le discours haineux</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325290" y="1916214"/>
            <a:ext cx="5585891" cy="4114800"/>
          </a:xfrm>
        </p:spPr>
        <p:txBody>
          <a:bodyPr vert="horz" lIns="0" tIns="0" rIns="0" bIns="0" rtlCol="0" anchor="t">
            <a:noAutofit/>
          </a:bodyPr>
          <a:lstStyle/>
          <a:p>
            <a:r>
              <a:rPr lang="fr-FR">
                <a:cs typeface="Arial"/>
              </a:rPr>
              <a:t>Il est interdit de menacer un groupe de personnes</a:t>
            </a:r>
            <a:r>
              <a:rPr lang="fr-FR">
                <a:solidFill>
                  <a:srgbClr val="FF0000"/>
                </a:solidFill>
                <a:cs typeface="Arial"/>
              </a:rPr>
              <a:t> </a:t>
            </a:r>
            <a:r>
              <a:rPr lang="fr-FR">
                <a:cs typeface="Arial"/>
              </a:rPr>
              <a:t>identifiables. Par exemple, de s'en prendre à des gens à cause de </a:t>
            </a:r>
          </a:p>
          <a:p>
            <a:pPr marL="457200" indent="-457200">
              <a:buChar char="•"/>
            </a:pPr>
            <a:r>
              <a:rPr lang="fr-FR">
                <a:cs typeface="Arial"/>
              </a:rPr>
              <a:t>leur couleur de peau,</a:t>
            </a:r>
          </a:p>
          <a:p>
            <a:pPr marL="457200" indent="-457200">
              <a:buChar char="•"/>
            </a:pPr>
            <a:r>
              <a:rPr lang="fr-FR">
                <a:cs typeface="Arial"/>
              </a:rPr>
              <a:t>leur religion, </a:t>
            </a:r>
          </a:p>
          <a:p>
            <a:pPr marL="457200" indent="-457200">
              <a:buChar char="•"/>
            </a:pPr>
            <a:r>
              <a:rPr lang="fr-FR">
                <a:cs typeface="Arial"/>
              </a:rPr>
              <a:t>leur sexe, etc. </a:t>
            </a:r>
            <a:endParaRPr lang="fr-FR"/>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635177" y="281403"/>
            <a:ext cx="6276004" cy="459057"/>
          </a:xfrm>
        </p:spPr>
        <p:txBody>
          <a:bodyPr/>
          <a:lstStyle/>
          <a:p>
            <a:r>
              <a:rPr lang="fr-FR">
                <a:ea typeface="+mn-lt"/>
                <a:cs typeface="+mn-lt"/>
              </a:rPr>
              <a:t>Qu'est-il interdit de faire sur Internet?</a:t>
            </a:r>
            <a:endParaRPr lang="fr-FR" b="0">
              <a:ea typeface="+mn-lt"/>
              <a:cs typeface="+mn-lt"/>
            </a:endParaRPr>
          </a:p>
        </p:txBody>
      </p:sp>
      <p:sp>
        <p:nvSpPr>
          <p:cNvPr id="8" name="ZoneTexte 7">
            <a:extLst>
              <a:ext uri="{FF2B5EF4-FFF2-40B4-BE49-F238E27FC236}">
                <a16:creationId xmlns:a16="http://schemas.microsoft.com/office/drawing/2014/main" id="{B39E9326-2E7D-D5CE-EF3C-4E47D7CF6136}"/>
              </a:ext>
            </a:extLst>
          </p:cNvPr>
          <p:cNvSpPr txBox="1"/>
          <p:nvPr/>
        </p:nvSpPr>
        <p:spPr>
          <a:xfrm>
            <a:off x="4753155" y="6119003"/>
            <a:ext cx="68018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nommer d'autres groupes identifiables? </a:t>
            </a:r>
            <a:endParaRPr lang="fr-FR" sz="2400">
              <a:cs typeface="Arial"/>
            </a:endParaRPr>
          </a:p>
        </p:txBody>
      </p:sp>
      <p:pic>
        <p:nvPicPr>
          <p:cNvPr id="2" name="Image 6">
            <a:extLst>
              <a:ext uri="{FF2B5EF4-FFF2-40B4-BE49-F238E27FC236}">
                <a16:creationId xmlns:a16="http://schemas.microsoft.com/office/drawing/2014/main" id="{C1A72BC5-D50F-87B8-2B45-1FDEBB6BFC32}"/>
              </a:ext>
            </a:extLst>
          </p:cNvPr>
          <p:cNvPicPr>
            <a:picLocks noChangeAspect="1"/>
          </p:cNvPicPr>
          <p:nvPr/>
        </p:nvPicPr>
        <p:blipFill>
          <a:blip r:embed="rId3"/>
          <a:stretch>
            <a:fillRect/>
          </a:stretch>
        </p:blipFill>
        <p:spPr>
          <a:xfrm>
            <a:off x="195695" y="1852671"/>
            <a:ext cx="4786745" cy="3412429"/>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Le partage de certaines images</a:t>
            </a:r>
            <a:endParaRPr lang="fr-F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311874" y="3713383"/>
            <a:ext cx="5486400" cy="2849594"/>
          </a:xfrm>
        </p:spPr>
        <p:txBody>
          <a:bodyPr vert="horz" lIns="0" tIns="0" rIns="0" bIns="0" rtlCol="0" anchor="t">
            <a:noAutofit/>
          </a:bodyPr>
          <a:lstStyle/>
          <a:p>
            <a:r>
              <a:rPr lang="fr-CA">
                <a:cs typeface="Arial"/>
              </a:rPr>
              <a:t>Peux-tu nommer des types d’images de toi que tu n’aimerais pas voir diffusées sur Internet?</a:t>
            </a:r>
            <a:endParaRPr lang="fr-F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E4C8C5E-B19D-204E-9453-97003A9D478D}"/>
              </a:ext>
            </a:extLst>
          </p:cNvPr>
          <p:cNvSpPr>
            <a:spLocks noGrp="1"/>
          </p:cNvSpPr>
          <p:nvPr>
            <p:ph type="body" sz="quarter" idx="14"/>
          </p:nvPr>
        </p:nvSpPr>
        <p:spPr>
          <a:xfrm>
            <a:off x="886968" y="1815573"/>
            <a:ext cx="10424160" cy="4114800"/>
          </a:xfrm>
        </p:spPr>
        <p:txBody>
          <a:bodyPr vert="horz" lIns="0" tIns="0" rIns="0" bIns="0" rtlCol="0" anchor="t">
            <a:noAutofit/>
          </a:bodyPr>
          <a:lstStyle/>
          <a:p>
            <a:endParaRPr lang="fr-CA">
              <a:solidFill>
                <a:srgbClr val="212121"/>
              </a:solidFill>
              <a:cs typeface="Arial"/>
            </a:endParaRPr>
          </a:p>
          <a:p>
            <a:pPr marL="571500" lvl="8" indent="-571500">
              <a:buChar char="•"/>
            </a:pPr>
            <a:r>
              <a:rPr lang="fr-CA"/>
              <a:t>La loi?</a:t>
            </a:r>
            <a:endParaRPr lang="fr-CA">
              <a:cs typeface="Arial" panose="020B0604020202020204"/>
            </a:endParaRPr>
          </a:p>
          <a:p>
            <a:pPr marL="571500" lvl="8" indent="-571500">
              <a:buChar char="•"/>
            </a:pPr>
            <a:r>
              <a:rPr lang="fr-CA">
                <a:cs typeface="Arial" panose="020B0604020202020204"/>
              </a:rPr>
              <a:t>Internet?</a:t>
            </a:r>
          </a:p>
          <a:p>
            <a:pPr marL="571500" lvl="8" indent="-571500">
              <a:buChar char="•"/>
            </a:pPr>
            <a:r>
              <a:rPr lang="fr-CA">
                <a:cs typeface="Arial" panose="020B0604020202020204"/>
              </a:rPr>
              <a:t>Qu'est-il interdit de faire en ligne?</a:t>
            </a:r>
          </a:p>
          <a:p>
            <a:pPr marL="571500" lvl="8" indent="-571500">
              <a:buChar char="•"/>
            </a:pPr>
            <a:r>
              <a:rPr lang="fr-CA">
                <a:cs typeface="Arial" panose="020B0604020202020204"/>
              </a:rPr>
              <a:t>Internet et mes données personnelles</a:t>
            </a:r>
          </a:p>
          <a:p>
            <a:pPr marL="571500" lvl="8" indent="-571500">
              <a:buChar char="•"/>
            </a:pPr>
            <a:r>
              <a:rPr lang="fr-CA">
                <a:cs typeface="Arial" panose="020B0604020202020204"/>
              </a:rPr>
              <a:t>Que faire si j'ai des problèmes en ligne?</a:t>
            </a:r>
          </a:p>
          <a:p>
            <a:pPr marL="571500" lvl="8" indent="-571500">
              <a:buChar char="•"/>
            </a:pPr>
            <a:r>
              <a:rPr lang="fr-CA">
                <a:cs typeface="Arial" panose="020B0604020202020204"/>
              </a:rPr>
              <a:t>Notre charte</a:t>
            </a:r>
          </a:p>
        </p:txBody>
      </p:sp>
      <p:sp>
        <p:nvSpPr>
          <p:cNvPr id="4" name="Titre 3">
            <a:extLst>
              <a:ext uri="{FF2B5EF4-FFF2-40B4-BE49-F238E27FC236}">
                <a16:creationId xmlns:a16="http://schemas.microsoft.com/office/drawing/2014/main" id="{3A788EAF-4D37-AF40-AE32-C0110FEB5D52}"/>
              </a:ext>
            </a:extLst>
          </p:cNvPr>
          <p:cNvSpPr>
            <a:spLocks noGrp="1"/>
          </p:cNvSpPr>
          <p:nvPr>
            <p:ph type="title"/>
          </p:nvPr>
        </p:nvSpPr>
        <p:spPr>
          <a:xfrm>
            <a:off x="886968" y="822960"/>
            <a:ext cx="10421938" cy="914400"/>
          </a:xfrm>
        </p:spPr>
        <p:txBody>
          <a:bodyPr/>
          <a:lstStyle/>
          <a:p>
            <a:r>
              <a:rPr lang="fr-CA">
                <a:cs typeface="Arial"/>
              </a:rPr>
              <a:t>Ce que nous allons voir :</a:t>
            </a:r>
          </a:p>
        </p:txBody>
      </p:sp>
    </p:spTree>
    <p:extLst>
      <p:ext uri="{BB962C8B-B14F-4D97-AF65-F5344CB8AC3E}">
        <p14:creationId xmlns:p14="http://schemas.microsoft.com/office/powerpoint/2010/main" val="3697603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5822082" y="3511526"/>
            <a:ext cx="7066758" cy="914400"/>
          </a:xfrm>
        </p:spPr>
        <p:txBody>
          <a:bodyPr/>
          <a:lstStyle/>
          <a:p>
            <a:r>
              <a:rPr lang="fr-FR" sz="2800" b="0">
                <a:cs typeface="Arial"/>
              </a:rPr>
              <a:t>6.1 Le droit à l'image et à la réputation</a:t>
            </a:r>
            <a:endParaRPr lang="fr-FR" sz="2800">
              <a:cs typeface="Arial" panose="020B0604020202020204"/>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353290"/>
            <a:ext cx="5859061" cy="459057"/>
          </a:xfrm>
        </p:spPr>
        <p:txBody>
          <a:bodyPr/>
          <a:lstStyle/>
          <a:p>
            <a:r>
              <a:rPr lang="fr-FR">
                <a:cs typeface="Arial"/>
              </a:rPr>
              <a:t>Qu'est-il interdit de faire sur Internet?</a:t>
            </a:r>
            <a:endParaRPr lang="fr-FR"/>
          </a:p>
        </p:txBody>
      </p:sp>
      <p:sp>
        <p:nvSpPr>
          <p:cNvPr id="7" name="Titre 2">
            <a:extLst>
              <a:ext uri="{FF2B5EF4-FFF2-40B4-BE49-F238E27FC236}">
                <a16:creationId xmlns:a16="http://schemas.microsoft.com/office/drawing/2014/main" id="{DEC285F5-DF7C-CBF9-D6CF-7BA57588B16A}"/>
              </a:ext>
            </a:extLst>
          </p:cNvPr>
          <p:cNvSpPr txBox="1">
            <a:spLocks/>
          </p:cNvSpPr>
          <p:nvPr/>
        </p:nvSpPr>
        <p:spPr>
          <a:xfrm>
            <a:off x="5732138" y="1469940"/>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Le partage de certaines images</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Tree>
    <p:extLst>
      <p:ext uri="{BB962C8B-B14F-4D97-AF65-F5344CB8AC3E}">
        <p14:creationId xmlns:p14="http://schemas.microsoft.com/office/powerpoint/2010/main" val="147558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CABA316-CC2A-85B3-D0CB-CE34A452C7A4}"/>
              </a:ext>
            </a:extLst>
          </p:cNvPr>
          <p:cNvSpPr>
            <a:spLocks noGrp="1"/>
          </p:cNvSpPr>
          <p:nvPr>
            <p:ph type="title"/>
          </p:nvPr>
        </p:nvSpPr>
        <p:spPr>
          <a:xfrm>
            <a:off x="498780" y="1239903"/>
            <a:ext cx="6547449" cy="856892"/>
          </a:xfrm>
        </p:spPr>
        <p:txBody>
          <a:bodyPr/>
          <a:lstStyle/>
          <a:p>
            <a:r>
              <a:rPr lang="fr-FR">
                <a:ea typeface="+mj-lt"/>
                <a:cs typeface="+mj-lt"/>
              </a:rPr>
              <a:t>6. Le partage de certaines images</a:t>
            </a:r>
            <a:endParaRPr lang="fr-FR"/>
          </a:p>
        </p:txBody>
      </p:sp>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700062" y="3411459"/>
            <a:ext cx="5745193" cy="678612"/>
          </a:xfrm>
        </p:spPr>
        <p:txBody>
          <a:bodyPr vert="horz" lIns="0" tIns="0" rIns="0" bIns="0" rtlCol="0" anchor="t">
            <a:noAutofit/>
          </a:bodyPr>
          <a:lstStyle/>
          <a:p>
            <a:r>
              <a:rPr lang="fr-FR">
                <a:cs typeface="Arial"/>
              </a:rPr>
              <a:t>6.2 Les images intimes</a:t>
            </a:r>
          </a:p>
          <a:p>
            <a:endParaRPr lang="fr-FR">
              <a:cs typeface="Arial"/>
            </a:endParaRPr>
          </a:p>
          <a:p>
            <a:endParaRPr lang="fr-FR">
              <a:cs typeface="Arial"/>
            </a:endParaRPr>
          </a:p>
          <a:p>
            <a:r>
              <a:rPr lang="fr-CA">
                <a:ea typeface="+mn-lt"/>
                <a:cs typeface="+mn-lt"/>
              </a:rPr>
              <a:t>Une image intime: c’est quoi?</a:t>
            </a:r>
            <a:endParaRPr lang="fr-FR"/>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Tree>
    <p:extLst>
      <p:ext uri="{BB962C8B-B14F-4D97-AF65-F5344CB8AC3E}">
        <p14:creationId xmlns:p14="http://schemas.microsoft.com/office/powerpoint/2010/main" val="2787768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fr-CA" sz="3200">
                <a:cs typeface="Arial"/>
              </a:rPr>
              <a:t>Les images intimes, pourquoi est-ce grave d’en partager en ligne?</a:t>
            </a:r>
            <a:endParaRPr lang="fr-CA" sz="3200">
              <a:ea typeface="+mn-lt"/>
              <a:cs typeface="+mn-lt"/>
            </a:endParaRPr>
          </a:p>
          <a:p>
            <a:pPr>
              <a:lnSpc>
                <a:spcPct val="100000"/>
              </a:lnSpc>
              <a:spcBef>
                <a:spcPts val="0"/>
              </a:spcBef>
            </a:pPr>
            <a:endParaRPr lang="fr-CA" sz="3200">
              <a:cs typeface="Arial"/>
            </a:endParaRPr>
          </a:p>
          <a:p>
            <a:pPr>
              <a:lnSpc>
                <a:spcPct val="100000"/>
              </a:lnSpc>
              <a:spcBef>
                <a:spcPts val="0"/>
              </a:spcBef>
            </a:pPr>
            <a:r>
              <a:rPr lang="fr-FR" sz="3200">
                <a:ea typeface="+mn-lt"/>
                <a:cs typeface="+mn-lt"/>
              </a:rPr>
              <a:t>Pour partager des images, le </a:t>
            </a:r>
            <a:r>
              <a:rPr lang="fr-FR" sz="3200" b="1">
                <a:ea typeface="+mn-lt"/>
                <a:cs typeface="+mn-lt"/>
              </a:rPr>
              <a:t>consentement</a:t>
            </a:r>
            <a:r>
              <a:rPr lang="fr-FR" sz="3200">
                <a:ea typeface="+mn-lt"/>
                <a:cs typeface="+mn-lt"/>
              </a:rPr>
              <a:t>, c'est important!</a:t>
            </a:r>
            <a:endParaRPr lang="fr-CA"/>
          </a:p>
          <a:p>
            <a:pPr>
              <a:lnSpc>
                <a:spcPct val="100000"/>
              </a:lnSpc>
              <a:spcBef>
                <a:spcPts val="0"/>
              </a:spcBef>
            </a:pPr>
            <a:endParaRPr lang="fr-FR" sz="3200">
              <a:cs typeface="Arial"/>
            </a:endParaRPr>
          </a:p>
          <a:p>
            <a:r>
              <a:rPr lang="fr-FR" sz="3200">
                <a:ea typeface="+mn-lt"/>
                <a:cs typeface="+mn-lt"/>
              </a:rPr>
              <a:t>Le consentement (ou consentir), qu'est-ce que c'est ? </a:t>
            </a:r>
          </a:p>
          <a:p>
            <a:pPr>
              <a:lnSpc>
                <a:spcPct val="100000"/>
              </a:lnSpc>
              <a:spcBef>
                <a:spcPts val="0"/>
              </a:spcBef>
            </a:pPr>
            <a:endParaRPr lang="fr-FR" sz="3200">
              <a:cs typeface="Arial"/>
            </a:endParaRPr>
          </a:p>
          <a:p>
            <a:endParaRPr lang="fr-FR">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r>
              <a:rPr lang="fr-FR" sz="3200">
                <a:cs typeface="Arial"/>
              </a:rPr>
              <a:t>7. Le partage de certaines chansons, vidéos ou œuvres d'art </a:t>
            </a:r>
            <a:endParaRPr lang="fr-FR" sz="3200"/>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612837" y="3569610"/>
            <a:ext cx="5212080" cy="3280914"/>
          </a:xfrm>
        </p:spPr>
        <p:txBody>
          <a:bodyPr vert="horz" lIns="0" tIns="0" rIns="0" bIns="0" rtlCol="0" anchor="t">
            <a:noAutofit/>
          </a:bodyPr>
          <a:lstStyle/>
          <a:p>
            <a:r>
              <a:rPr lang="fr-CA" sz="3200">
                <a:cs typeface="Arial"/>
              </a:rPr>
              <a:t>Sais-tu ce que sont les droits d’auteur?</a:t>
            </a:r>
            <a:endParaRPr lang="fr-FR" sz="3200"/>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793328" y="353290"/>
            <a:ext cx="5887815" cy="37279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Le droit d'auteur</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83119" y="1916213"/>
            <a:ext cx="6403675" cy="4517366"/>
          </a:xfrm>
        </p:spPr>
        <p:txBody>
          <a:bodyPr vert="horz" lIns="0" tIns="0" rIns="0" bIns="0" rtlCol="0" anchor="t">
            <a:noAutofit/>
          </a:bodyPr>
          <a:lstStyle/>
          <a:p>
            <a:r>
              <a:rPr lang="fr-FR">
                <a:cs typeface="Arial"/>
              </a:rPr>
              <a:t>Pourquoi ça existe?</a:t>
            </a:r>
          </a:p>
          <a:p>
            <a:endParaRPr lang="fr-FR">
              <a:cs typeface="Arial"/>
            </a:endParaRPr>
          </a:p>
          <a:p>
            <a:r>
              <a:rPr lang="fr-CA">
                <a:cs typeface="Arial"/>
              </a:rPr>
              <a:t>Que font certains sites Web, comme YouTube, pour aider les artistes à protéger leurs œuvres? </a:t>
            </a:r>
          </a:p>
          <a:p>
            <a:endParaRPr lang="fr-CA">
              <a:cs typeface="Arial"/>
            </a:endParaRPr>
          </a:p>
          <a:p>
            <a:r>
              <a:rPr lang="en-US">
                <a:ea typeface="+mn-lt"/>
                <a:cs typeface="+mn-lt"/>
              </a:rPr>
              <a:t>Les </a:t>
            </a:r>
            <a:r>
              <a:rPr lang="en-US" err="1">
                <a:ea typeface="+mn-lt"/>
                <a:cs typeface="+mn-lt"/>
              </a:rPr>
              <a:t>lois</a:t>
            </a:r>
            <a:r>
              <a:rPr lang="en-US">
                <a:ea typeface="+mn-lt"/>
                <a:cs typeface="+mn-lt"/>
              </a:rPr>
              <a:t> </a:t>
            </a:r>
            <a:r>
              <a:rPr lang="en-US" err="1">
                <a:ea typeface="+mn-lt"/>
                <a:cs typeface="+mn-lt"/>
              </a:rPr>
              <a:t>entourant</a:t>
            </a:r>
            <a:r>
              <a:rPr lang="en-US">
                <a:ea typeface="+mn-lt"/>
                <a:cs typeface="+mn-lt"/>
              </a:rPr>
              <a:t> les droits </a:t>
            </a:r>
            <a:r>
              <a:rPr lang="en-US" err="1">
                <a:ea typeface="+mn-lt"/>
                <a:cs typeface="+mn-lt"/>
              </a:rPr>
              <a:t>d'auteur</a:t>
            </a:r>
            <a:r>
              <a:rPr lang="en-US">
                <a:ea typeface="+mn-lt"/>
                <a:cs typeface="+mn-lt"/>
              </a:rPr>
              <a:t> </a:t>
            </a:r>
            <a:r>
              <a:rPr lang="en-US" err="1">
                <a:ea typeface="+mn-lt"/>
                <a:cs typeface="+mn-lt"/>
              </a:rPr>
              <a:t>devraient</a:t>
            </a:r>
            <a:r>
              <a:rPr lang="en-US">
                <a:ea typeface="+mn-lt"/>
                <a:cs typeface="+mn-lt"/>
              </a:rPr>
              <a:t> </a:t>
            </a:r>
            <a:r>
              <a:rPr lang="en-US" err="1">
                <a:ea typeface="+mn-lt"/>
                <a:cs typeface="+mn-lt"/>
              </a:rPr>
              <a:t>être</a:t>
            </a:r>
            <a:r>
              <a:rPr lang="en-US">
                <a:ea typeface="+mn-lt"/>
                <a:cs typeface="+mn-lt"/>
              </a:rPr>
              <a:t> </a:t>
            </a:r>
            <a:r>
              <a:rPr lang="en-US" err="1">
                <a:ea typeface="+mn-lt"/>
                <a:cs typeface="+mn-lt"/>
              </a:rPr>
              <a:t>différentes</a:t>
            </a:r>
            <a:r>
              <a:rPr lang="en-US">
                <a:ea typeface="+mn-lt"/>
                <a:cs typeface="+mn-lt"/>
              </a:rPr>
              <a:t> </a:t>
            </a:r>
            <a:r>
              <a:rPr lang="en-US" err="1">
                <a:ea typeface="+mn-lt"/>
                <a:cs typeface="+mn-lt"/>
              </a:rPr>
              <a:t>lorsque</a:t>
            </a:r>
            <a:r>
              <a:rPr lang="en-US">
                <a:ea typeface="+mn-lt"/>
                <a:cs typeface="+mn-lt"/>
              </a:rPr>
              <a:t> </a:t>
            </a:r>
            <a:r>
              <a:rPr lang="en-US" err="1">
                <a:ea typeface="+mn-lt"/>
                <a:cs typeface="+mn-lt"/>
              </a:rPr>
              <a:t>l'on</a:t>
            </a:r>
            <a:r>
              <a:rPr lang="en-US">
                <a:ea typeface="+mn-lt"/>
                <a:cs typeface="+mn-lt"/>
              </a:rPr>
              <a:t> </a:t>
            </a:r>
            <a:r>
              <a:rPr lang="en-US" err="1">
                <a:ea typeface="+mn-lt"/>
                <a:cs typeface="+mn-lt"/>
              </a:rPr>
              <a:t>utilise</a:t>
            </a:r>
            <a:r>
              <a:rPr lang="en-US">
                <a:ea typeface="+mn-lt"/>
                <a:cs typeface="+mn-lt"/>
              </a:rPr>
              <a:t> </a:t>
            </a:r>
            <a:r>
              <a:rPr lang="en-US" err="1">
                <a:ea typeface="+mn-lt"/>
                <a:cs typeface="+mn-lt"/>
              </a:rPr>
              <a:t>l'oeuvre</a:t>
            </a:r>
            <a:r>
              <a:rPr lang="en-US">
                <a:ea typeface="+mn-lt"/>
                <a:cs typeface="+mn-lt"/>
              </a:rPr>
              <a:t> d'un artiste sur Internet vs à la </a:t>
            </a:r>
            <a:r>
              <a:rPr lang="en-US" err="1">
                <a:ea typeface="+mn-lt"/>
                <a:cs typeface="+mn-lt"/>
              </a:rPr>
              <a:t>télévision</a:t>
            </a:r>
            <a:r>
              <a:rPr lang="en-US">
                <a:ea typeface="+mn-lt"/>
                <a:cs typeface="+mn-lt"/>
              </a:rPr>
              <a:t>.</a:t>
            </a:r>
            <a:endParaRPr lang="fr-CA"/>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Internet et mes données personnelles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Internet et mes données personnelles </a:t>
            </a:r>
            <a:endParaRPr lang="fr-FR" sz="3600">
              <a:cs typeface="Arial" panose="020B0604020202020204"/>
            </a:endParaRP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700062" y="1585535"/>
            <a:ext cx="5943600" cy="4114800"/>
          </a:xfrm>
        </p:spPr>
        <p:txBody>
          <a:bodyPr vert="horz" lIns="0" tIns="0" rIns="0" bIns="0" rtlCol="0" anchor="t">
            <a:noAutofit/>
          </a:bodyPr>
          <a:lstStyle/>
          <a:p>
            <a:r>
              <a:rPr lang="fr-CA">
                <a:cs typeface="Arial"/>
              </a:rPr>
              <a:t>Les données personnelles, qu’est-ce que c’est?</a:t>
            </a:r>
            <a:endParaRPr lang="fr-FR">
              <a:ea typeface="+mn-lt"/>
              <a:cs typeface="+mn-lt"/>
            </a:endParaRPr>
          </a:p>
          <a:p>
            <a:endParaRPr lang="fr-CA">
              <a:cs typeface="Arial"/>
            </a:endParaRPr>
          </a:p>
          <a:p>
            <a:r>
              <a:rPr lang="fr-CA">
                <a:cs typeface="Arial"/>
              </a:rPr>
              <a:t>Le vol d’identité, qu’est-ce que c’est?</a:t>
            </a:r>
            <a:endParaRPr lang="fr-FR">
              <a:ea typeface="+mn-lt"/>
              <a:cs typeface="+mn-lt"/>
            </a:endParaRPr>
          </a:p>
          <a:p>
            <a:endParaRPr lang="fr-CA">
              <a:cs typeface="Arial"/>
            </a:endParaRPr>
          </a:p>
          <a:p>
            <a:r>
              <a:rPr lang="fr-CA">
                <a:cs typeface="Arial"/>
              </a:rPr>
              <a:t>Quelles pourraient en être les conséquences?</a:t>
            </a:r>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937101" y="564167"/>
            <a:ext cx="6261627" cy="885646"/>
          </a:xfrm>
        </p:spPr>
        <p:txBody>
          <a:bodyPr/>
          <a:lstStyle/>
          <a:p>
            <a:r>
              <a:rPr lang="fr-FR">
                <a:cs typeface="Arial"/>
              </a:rPr>
              <a:t>Comment protéger ses données personnelles?</a:t>
            </a:r>
            <a:endParaRPr lang="fr-F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fr-CA">
                <a:cs typeface="Arial"/>
              </a:rPr>
              <a:t>Ne pas partager ses informations personnelles sur Internet</a:t>
            </a:r>
            <a:endParaRPr lang="en-US">
              <a:ea typeface="+mn-lt"/>
              <a:cs typeface="+mn-lt"/>
            </a:endParaRPr>
          </a:p>
          <a:p>
            <a:pPr>
              <a:lnSpc>
                <a:spcPct val="100000"/>
              </a:lnSpc>
              <a:spcBef>
                <a:spcPts val="0"/>
              </a:spcBef>
            </a:pPr>
            <a:endParaRPr lang="fr-FR">
              <a:cs typeface="Arial" panose="020B0604020202020204"/>
            </a:endParaRPr>
          </a:p>
          <a:p>
            <a:pPr marL="457200" indent="-457200">
              <a:lnSpc>
                <a:spcPct val="100000"/>
              </a:lnSpc>
              <a:spcBef>
                <a:spcPts val="0"/>
              </a:spcBef>
              <a:buFont typeface="Arial,Sans-Serif"/>
              <a:buChar char="•"/>
            </a:pPr>
            <a:endParaRPr lang="fr-FR">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fr-CA" sz="2800">
                <a:cs typeface="Arial"/>
              </a:rPr>
              <a:t> Avoir de bons mots de passe</a:t>
            </a:r>
            <a:r>
              <a:rPr lang="fr-FR" sz="2800">
                <a:cs typeface="Arial"/>
              </a:rPr>
              <a:t>​</a:t>
            </a:r>
          </a:p>
          <a:p>
            <a:pPr>
              <a:buChar char="•"/>
            </a:pPr>
            <a:endParaRPr lang="fr-FR">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082287" y="5601419"/>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Quelles sont les caractéristiques d'un bon mot de passe?</a:t>
            </a:r>
            <a:endParaRPr lang="fr-FR" sz="200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p:txBody>
          <a:bodyPr/>
          <a:lstStyle/>
          <a:p>
            <a:r>
              <a:rPr lang="fr-FR">
                <a:cs typeface="Arial"/>
              </a:rPr>
              <a:t>Que faire si j'ai des problèmes en ligne?</a:t>
            </a:r>
            <a:endParaRPr lang="fr-F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728817" y="1096130"/>
            <a:ext cx="5943600" cy="914400"/>
          </a:xfrm>
        </p:spPr>
        <p:txBody>
          <a:bodyPr/>
          <a:lstStyle/>
          <a:p>
            <a:r>
              <a:rPr lang="fr-FR">
                <a:cs typeface="Arial"/>
              </a:rPr>
              <a:t>1. Bien comprendre la gravité de la situation</a:t>
            </a:r>
            <a:endParaRPr lang="fr-FR"/>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527534" y="2678214"/>
            <a:ext cx="5946475" cy="3740989"/>
          </a:xfrm>
        </p:spPr>
        <p:txBody>
          <a:bodyPr vert="horz" lIns="0" tIns="0" rIns="0" bIns="0" rtlCol="0" anchor="t">
            <a:noAutofit/>
          </a:bodyPr>
          <a:lstStyle/>
          <a:p>
            <a:r>
              <a:rPr lang="fr-FR">
                <a:cs typeface="Arial"/>
              </a:rPr>
              <a:t>plusieurs comportements peuvent avoir des conséquences plus ou moins graves sur nous-même et sur les autres.</a:t>
            </a:r>
            <a:endParaRPr lang="fr-FR">
              <a:ea typeface="+mn-lt"/>
              <a:cs typeface="+mn-lt"/>
            </a:endParaRPr>
          </a:p>
          <a:p>
            <a:endParaRPr lang="fr-FR" sz="2400">
              <a:cs typeface="Arial"/>
            </a:endParaRPr>
          </a:p>
          <a:p>
            <a:r>
              <a:rPr lang="fr-FR" sz="2400">
                <a:cs typeface="Arial"/>
              </a:rPr>
              <a:t>Comme le niveau de gravité de ces comportements change beaucoup, notre réaction face à ceux-ci doit s'y adapter!</a:t>
            </a:r>
            <a:endParaRPr lang="fr-FR" sz="2400"/>
          </a:p>
          <a:p>
            <a:endParaRPr lang="fr-FR">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p:txBody>
          <a:bodyPr/>
          <a:lstStyle/>
          <a:p>
            <a:r>
              <a:rPr lang="fr-FR">
                <a:ea typeface="+mn-lt"/>
                <a:cs typeface="+mn-lt"/>
              </a:rPr>
              <a:t>Que faire si j'ai des problèmes en ligne?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La loi</a:t>
            </a:r>
            <a:endParaRPr lang="fr-CA" sz="8000">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214912" y="779827"/>
            <a:ext cx="6204117" cy="856892"/>
          </a:xfrm>
        </p:spPr>
        <p:txBody>
          <a:bodyPr/>
          <a:lstStyle/>
          <a:p>
            <a:r>
              <a:rPr lang="fr-FR">
                <a:cs typeface="Arial"/>
              </a:rPr>
              <a:t>2. Quelle action prendre?</a:t>
            </a:r>
            <a:endParaRPr lang="fr-F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a:cs typeface="Arial"/>
              </a:rPr>
              <a:t>Que faire si j'ai des problèmes en ligne?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1623746620"/>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a:effectLst/>
                        </a:rPr>
                        <a:t>​</a:t>
                      </a:r>
                      <a:endParaRPr lang="fr-FR" sz="1800" b="1">
                        <a:solidFill>
                          <a:srgbClr val="FFFFFF"/>
                        </a:solidFill>
                        <a:effectLst/>
                        <a:latin typeface="Calibri" panose="020F0502020204030204" pitchFamily="34" charset="0"/>
                      </a:endParaRPr>
                    </a:p>
                  </a:txBody>
                  <a:tcPr/>
                </a:tc>
                <a:tc>
                  <a:txBody>
                    <a:bodyPr/>
                    <a:lstStyle/>
                    <a:p>
                      <a:pPr algn="ctr" fontAlgn="base"/>
                      <a:r>
                        <a:rPr lang="fr-FR" sz="1800">
                          <a:effectLst/>
                        </a:rPr>
                        <a:t>Bloquer l'autre​</a:t>
                      </a:r>
                      <a:endParaRPr lang="fr-FR" sz="1800" b="1">
                        <a:solidFill>
                          <a:srgbClr val="FFFFFF"/>
                        </a:solidFill>
                        <a:effectLst/>
                      </a:endParaRPr>
                    </a:p>
                  </a:txBody>
                  <a:tcPr/>
                </a:tc>
                <a:tc>
                  <a:txBody>
                    <a:bodyPr/>
                    <a:lstStyle/>
                    <a:p>
                      <a:pPr algn="ctr" fontAlgn="base"/>
                      <a:r>
                        <a:rPr lang="fr-FR" sz="1800">
                          <a:effectLst/>
                        </a:rPr>
                        <a:t>Aviser un parent​</a:t>
                      </a:r>
                      <a:endParaRPr lang="fr-FR" sz="1800" b="1">
                        <a:solidFill>
                          <a:srgbClr val="FFFFFF"/>
                        </a:solidFill>
                        <a:effectLst/>
                      </a:endParaRPr>
                    </a:p>
                  </a:txBody>
                  <a:tcPr/>
                </a:tc>
                <a:tc>
                  <a:txBody>
                    <a:bodyPr/>
                    <a:lstStyle/>
                    <a:p>
                      <a:pPr fontAlgn="base"/>
                      <a:r>
                        <a:rPr lang="fr-FR" sz="1400">
                          <a:effectLst/>
                        </a:rPr>
                        <a:t>Aviser un membre du personnel de l'école​</a:t>
                      </a:r>
                      <a:endParaRPr lang="fr-FR" sz="1400" b="1">
                        <a:solidFill>
                          <a:srgbClr val="FFFFFF"/>
                        </a:solidFill>
                        <a:effectLst/>
                      </a:endParaRPr>
                    </a:p>
                  </a:txBody>
                  <a:tcPr/>
                </a:tc>
                <a:tc>
                  <a:txBody>
                    <a:bodyPr/>
                    <a:lstStyle/>
                    <a:p>
                      <a:pPr algn="ctr" fontAlgn="base"/>
                      <a:r>
                        <a:rPr lang="fr-FR" sz="1600">
                          <a:effectLst/>
                        </a:rPr>
                        <a:t>Porter plainte à la police​</a:t>
                      </a:r>
                      <a:endParaRPr lang="fr-FR" sz="1600" b="1">
                        <a:solidFill>
                          <a:srgbClr val="FFFFFF"/>
                        </a:solidFill>
                        <a:effectLst/>
                      </a:endParaRPr>
                    </a:p>
                  </a:txBody>
                  <a:tcPr/>
                </a:tc>
                <a:extLst>
                  <a:ext uri="{0D108BD9-81ED-4DB2-BD59-A6C34878D82A}">
                    <a16:rowId xmlns:a16="http://schemas.microsoft.com/office/drawing/2014/main" val="3050358210"/>
                  </a:ext>
                </a:extLst>
              </a:tr>
              <a:tr h="798050">
                <a:tc>
                  <a:txBody>
                    <a:bodyPr/>
                    <a:lstStyle/>
                    <a:p>
                      <a:pPr fontAlgn="base"/>
                      <a:r>
                        <a:rPr lang="fr-FR" sz="1800">
                          <a:effectLst/>
                        </a:rPr>
                        <a:t>Situation a)​</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a:effectLst/>
                        </a:rPr>
                        <a:t>Situation b)​</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a:effectLst/>
                        </a:rPr>
                        <a:t>Situation c)​</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a:effectLst/>
                        </a:rPr>
                        <a:t>Autre situation ?​</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654538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penser à d'autres solutions possibles?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730139" y="869830"/>
            <a:ext cx="6618185" cy="4572000"/>
          </a:xfrm>
        </p:spPr>
        <p:txBody>
          <a:bodyPr/>
          <a:lstStyle/>
          <a:p>
            <a:r>
              <a:rPr lang="fr-FR" sz="5400">
                <a:cs typeface="Arial"/>
              </a:rPr>
              <a:t>Notre Charte du savoir-agir en ligne</a:t>
            </a:r>
            <a:endParaRPr lang="fr-FR" sz="5400"/>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521035"/>
            <a:ext cx="7036279" cy="914400"/>
          </a:xfrm>
        </p:spPr>
        <p:txBody>
          <a:bodyPr/>
          <a:lstStyle/>
          <a:p>
            <a:r>
              <a:rPr lang="fr-FR" sz="4400" b="0">
                <a:solidFill>
                  <a:schemeClr val="accent1"/>
                </a:solidFill>
                <a:ea typeface="+mj-lt"/>
                <a:cs typeface="+mj-lt"/>
              </a:rPr>
              <a:t>Notre charte du savoir-agir en ligne</a:t>
            </a: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fr-FR" sz="3200">
                <a:cs typeface="Arial"/>
              </a:rPr>
              <a:t>Une charte, qu'est-ce que c'est?</a:t>
            </a:r>
          </a:p>
        </p:txBody>
      </p:sp>
      <p:sp>
        <p:nvSpPr>
          <p:cNvPr id="6" name="ZoneTexte 5">
            <a:extLst>
              <a:ext uri="{FF2B5EF4-FFF2-40B4-BE49-F238E27FC236}">
                <a16:creationId xmlns:a16="http://schemas.microsoft.com/office/drawing/2014/main" id="{F8388270-C1C4-3B0E-B269-2A8B4ABF639F}"/>
              </a:ext>
            </a:extLst>
          </p:cNvPr>
          <p:cNvSpPr txBox="1"/>
          <p:nvPr/>
        </p:nvSpPr>
        <p:spPr>
          <a:xfrm>
            <a:off x="123645" y="3861758"/>
            <a:ext cx="57451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Une charte c’est une loi dans laquelle on écrit des règles. </a:t>
            </a:r>
            <a:endParaRPr lang="en-US" sz="2400">
              <a:ea typeface="+mn-lt"/>
              <a:cs typeface="+mn-lt"/>
            </a:endParaRPr>
          </a:p>
          <a:p>
            <a:endParaRPr lang="fr-CA" sz="2400">
              <a:ea typeface="+mn-lt"/>
              <a:cs typeface="+mn-lt"/>
            </a:endParaRPr>
          </a:p>
          <a:p>
            <a:r>
              <a:rPr lang="fr-CA" sz="2400"/>
              <a:t>Mais c’est une loi spéciale, une loi souvent plus importante que les autres.</a:t>
            </a:r>
            <a:endParaRPr lang="fr-FR"/>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401818" y="319752"/>
            <a:ext cx="11782531" cy="885646"/>
          </a:xfrm>
        </p:spPr>
        <p:txBody>
          <a:bodyPr/>
          <a:lstStyle/>
          <a:p>
            <a:r>
              <a:rPr lang="fr-FR">
                <a:cs typeface="Arial"/>
              </a:rPr>
              <a:t>Un exemple de Charte :</a:t>
            </a:r>
            <a:br>
              <a:rPr lang="fr-FR">
                <a:cs typeface="Arial"/>
              </a:rPr>
            </a:br>
            <a:r>
              <a:rPr lang="fr-FR" sz="3600" b="0">
                <a:cs typeface="Arial"/>
              </a:rPr>
              <a:t>La charte des droits et libertés de la personne </a:t>
            </a:r>
            <a:endParaRPr lang="fr-FR" sz="360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01818" y="2103120"/>
            <a:ext cx="11279325" cy="4114800"/>
          </a:xfrm>
        </p:spPr>
        <p:txBody>
          <a:bodyPr vert="horz" lIns="0" tIns="0" rIns="0" bIns="0" rtlCol="0" anchor="t">
            <a:noAutofit/>
          </a:bodyPr>
          <a:lstStyle/>
          <a:p>
            <a:r>
              <a:rPr lang="fr-CA">
                <a:cs typeface="Arial"/>
              </a:rPr>
              <a:t>Elle dit que tous les québécois, enfants comme adultes ont droit à :</a:t>
            </a:r>
          </a:p>
          <a:p>
            <a:pPr marL="457200" indent="-457200">
              <a:buChar char="•"/>
            </a:pPr>
            <a:r>
              <a:rPr lang="fr-CA">
                <a:cs typeface="Arial"/>
              </a:rPr>
              <a:t>La vie,</a:t>
            </a:r>
          </a:p>
          <a:p>
            <a:pPr marL="457200" indent="-457200">
              <a:buChar char="•"/>
            </a:pPr>
            <a:r>
              <a:rPr lang="fr-CA">
                <a:cs typeface="Arial"/>
              </a:rPr>
              <a:t>La liberté</a:t>
            </a:r>
          </a:p>
          <a:p>
            <a:pPr marL="457200" indent="-457200">
              <a:buChar char="•"/>
            </a:pPr>
            <a:r>
              <a:rPr lang="fr-CA">
                <a:cs typeface="Arial"/>
              </a:rPr>
              <a:t>La sécurité</a:t>
            </a:r>
          </a:p>
          <a:p>
            <a:pPr marL="457200" indent="-457200">
              <a:buChar char="•"/>
            </a:pPr>
            <a:r>
              <a:rPr lang="fr-CA">
                <a:cs typeface="Arial"/>
              </a:rPr>
              <a:t>L’intégrité (garder sa santé physique et psychologique)</a:t>
            </a: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5002204"/>
            <a:ext cx="12217878" cy="1856913"/>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701384" y="1143000"/>
            <a:ext cx="5669280" cy="4572000"/>
          </a:xfrm>
        </p:spPr>
        <p:txBody>
          <a:bodyPr/>
          <a:lstStyle/>
          <a:p>
            <a:r>
              <a:rPr lang="fr-FR" sz="6600">
                <a:cs typeface="Arial"/>
              </a:rPr>
              <a:t>Notre charte</a:t>
            </a:r>
          </a:p>
          <a:p>
            <a:endParaRPr lang="fr-FR">
              <a:cs typeface="Arial"/>
            </a:endParaRPr>
          </a:p>
          <a:p>
            <a:r>
              <a:rPr lang="fr-CA" sz="3200" b="0">
                <a:cs typeface="Arial"/>
              </a:rPr>
              <a:t>Nom de la Charte?</a:t>
            </a:r>
            <a:endParaRPr lang="fr-FR" sz="320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56930" y="477903"/>
            <a:ext cx="5943600" cy="914400"/>
          </a:xfrm>
        </p:spPr>
        <p:txBody>
          <a:bodyPr/>
          <a:lstStyle/>
          <a:p>
            <a:r>
              <a:rPr lang="fr-CA"/>
              <a:t>La loi, qu'est-ce que c'est?</a:t>
            </a:r>
            <a:endParaRPr lang="fr-CA">
              <a:cs typeface="Arial"/>
            </a:endParaRP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fr-FR">
                <a:ea typeface="+mn-lt"/>
                <a:cs typeface="+mn-lt"/>
              </a:rPr>
              <a:t>Pourrais-tu expliquer la différence entre une loi et une règle?</a:t>
            </a:r>
            <a:endParaRPr lang="fr-F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53E8B0-EF67-7449-BB29-BC42135DAD5C}"/>
              </a:ext>
            </a:extLst>
          </p:cNvPr>
          <p:cNvSpPr>
            <a:spLocks noGrp="1"/>
          </p:cNvSpPr>
          <p:nvPr>
            <p:ph type="title"/>
          </p:nvPr>
        </p:nvSpPr>
        <p:spPr>
          <a:xfrm>
            <a:off x="426893" y="420394"/>
            <a:ext cx="10421938" cy="914400"/>
          </a:xfrm>
        </p:spPr>
        <p:txBody>
          <a:bodyPr/>
          <a:lstStyle/>
          <a:p>
            <a:r>
              <a:rPr lang="fr-CA"/>
              <a:t>Ressources</a:t>
            </a:r>
          </a:p>
        </p:txBody>
      </p:sp>
      <p:sp>
        <p:nvSpPr>
          <p:cNvPr id="7" name="Espace réservé du texte 6">
            <a:extLst>
              <a:ext uri="{FF2B5EF4-FFF2-40B4-BE49-F238E27FC236}">
                <a16:creationId xmlns:a16="http://schemas.microsoft.com/office/drawing/2014/main" id="{EC0B2E84-BAC8-A24E-BD74-31FBFD0C74AE}"/>
              </a:ext>
            </a:extLst>
          </p:cNvPr>
          <p:cNvSpPr>
            <a:spLocks noGrp="1"/>
          </p:cNvSpPr>
          <p:nvPr>
            <p:ph type="body" sz="quarter" idx="14"/>
          </p:nvPr>
        </p:nvSpPr>
        <p:spPr>
          <a:xfrm>
            <a:off x="656930" y="1456139"/>
            <a:ext cx="10884235" cy="3566160"/>
          </a:xfrm>
        </p:spPr>
        <p:txBody>
          <a:bodyPr vert="horz" lIns="0" tIns="0" rIns="0" bIns="0" rtlCol="0" anchor="t">
            <a:noAutofit/>
          </a:bodyPr>
          <a:lstStyle/>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Tel-jeune</a:t>
            </a:r>
            <a:r>
              <a:rPr lang="fr-CA">
                <a:ea typeface="+mn-lt"/>
                <a:cs typeface="+mn-lt"/>
              </a:rPr>
              <a:t> : 1-800-263-2266</a:t>
            </a:r>
            <a:endParaRPr lang="en-US">
              <a:ea typeface="+mn-lt"/>
              <a:cs typeface="+mn-lt"/>
            </a:endParaRPr>
          </a:p>
          <a:p>
            <a:pPr marL="171450" indent="-171450">
              <a:lnSpc>
                <a:spcPct val="100000"/>
              </a:lnSpc>
              <a:spcBef>
                <a:spcPts val="0"/>
              </a:spcBef>
              <a:buFont typeface="Arial,Sans-Serif"/>
              <a:buChar char="•"/>
            </a:pPr>
            <a:endParaRPr lang="fr-CA">
              <a:ea typeface="+mn-lt"/>
              <a:cs typeface="+mn-lt"/>
            </a:endParaRPr>
          </a:p>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Jeunesse, j'écoute</a:t>
            </a:r>
            <a:r>
              <a:rPr lang="fr-CA">
                <a:ea typeface="+mn-lt"/>
                <a:cs typeface="+mn-lt"/>
              </a:rPr>
              <a:t> (par téléphone ou par texto) : 1-800 668-6868</a:t>
            </a:r>
            <a:endParaRPr lang="en-US">
              <a:ea typeface="+mn-lt"/>
              <a:cs typeface="+mn-lt"/>
            </a:endParaRPr>
          </a:p>
          <a:p>
            <a:pPr marL="171450" indent="-171450">
              <a:lnSpc>
                <a:spcPct val="100000"/>
              </a:lnSpc>
              <a:spcBef>
                <a:spcPts val="0"/>
              </a:spcBef>
              <a:buFont typeface="Arial,Sans-Serif"/>
              <a:buChar char="•"/>
            </a:pPr>
            <a:endParaRPr lang="fr-CA">
              <a:solidFill>
                <a:srgbClr val="FFFFFF"/>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cyberaide.ca </a:t>
            </a:r>
            <a:r>
              <a:rPr lang="fr-CA">
                <a:ea typeface="+mn-lt"/>
                <a:cs typeface="+mn-lt"/>
              </a:rPr>
              <a:t>: Site permettant de signaler du matériel pédopornographique sur le web. Cette ressource peut également aider un jeune et ses parents dans les cas où une image intime de l'enfant mineur circule sur le web.</a:t>
            </a:r>
            <a:endParaRPr lang="en-US">
              <a:ea typeface="+mn-lt"/>
              <a:cs typeface="+mn-lt"/>
            </a:endParaRPr>
          </a:p>
          <a:p>
            <a:pPr marL="171450" indent="-171450">
              <a:lnSpc>
                <a:spcPct val="100000"/>
              </a:lnSpc>
              <a:spcBef>
                <a:spcPts val="0"/>
              </a:spcBef>
              <a:buFont typeface="Arial,Sans-Serif"/>
              <a:buChar char="•"/>
            </a:pPr>
            <a:endParaRPr lang="fr-CA">
              <a:solidFill>
                <a:schemeClr val="accent1"/>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aidezmoisvp.ca</a:t>
            </a:r>
            <a:r>
              <a:rPr lang="fr-CA">
                <a:ea typeface="+mn-lt"/>
                <a:cs typeface="+mn-lt"/>
              </a:rPr>
              <a:t> : Site offrant de l'aide aux jeunes qui vivent de la cyberintimidation ou de l'extorsion en ligne.</a:t>
            </a:r>
            <a:endParaRPr lang="en-US">
              <a:ea typeface="+mn-lt"/>
              <a:cs typeface="+mn-lt"/>
            </a:endParaRPr>
          </a:p>
          <a:p>
            <a:pPr>
              <a:lnSpc>
                <a:spcPct val="100000"/>
              </a:lnSpc>
              <a:spcBef>
                <a:spcPts val="0"/>
              </a:spcBef>
            </a:pPr>
            <a:endParaRPr lang="en-US">
              <a:ea typeface="+mn-lt"/>
              <a:cs typeface="+mn-lt"/>
            </a:endParaRPr>
          </a:p>
          <a:p>
            <a:endParaRPr lang="fr-CA">
              <a:cs typeface="Arial"/>
            </a:endParaRPr>
          </a:p>
        </p:txBody>
      </p:sp>
    </p:spTree>
    <p:extLst>
      <p:ext uri="{BB962C8B-B14F-4D97-AF65-F5344CB8AC3E}">
        <p14:creationId xmlns:p14="http://schemas.microsoft.com/office/powerpoint/2010/main" val="3786623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fr-CA"/>
              <a:t>Les lois changent-elles avec le temps?</a:t>
            </a:r>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469063" y="2965761"/>
            <a:ext cx="5212080" cy="3252159"/>
          </a:xfrm>
        </p:spPr>
        <p:txBody>
          <a:bodyPr vert="horz" lIns="0" tIns="0" rIns="0" bIns="0" rtlCol="0" anchor="t">
            <a:noAutofit/>
          </a:bodyPr>
          <a:lstStyle/>
          <a:p>
            <a:endParaRPr lang="fr-FR">
              <a:cs typeface="Arial"/>
            </a:endParaRPr>
          </a:p>
          <a:p>
            <a:r>
              <a:rPr lang="fr-CA">
                <a:ea typeface="+mn-lt"/>
                <a:cs typeface="+mn-lt"/>
              </a:rPr>
              <a:t>Les lois continueront-elles de changer?</a:t>
            </a:r>
            <a:endParaRPr lang="fr-F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p:txBody>
          <a:bodyPr/>
          <a:lstStyle/>
          <a:p>
            <a:r>
              <a:rPr lang="fr-FR">
                <a:cs typeface="Arial"/>
              </a:rPr>
              <a:t>Les lois sont-elles les mêmes partout?</a:t>
            </a:r>
            <a:endParaRPr lang="fr-F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fr-FR">
                <a:cs typeface="Arial"/>
              </a:rPr>
              <a:t>Les lois s'appliquent-elles sur Internet?</a:t>
            </a:r>
          </a:p>
          <a:p>
            <a:endParaRPr lang="fr-FR">
              <a:cs typeface="Arial"/>
            </a:endParaRPr>
          </a:p>
          <a:p>
            <a:r>
              <a:rPr lang="fr-FR">
                <a:cs typeface="Arial"/>
              </a:rPr>
              <a:t>Crois-tu </a:t>
            </a:r>
            <a:r>
              <a:rPr lang="fr-CA">
                <a:cs typeface="Arial"/>
              </a:rPr>
              <a:t>qu'il soit plus difficile ou plus facile de « réprimander » une personne qui agit mal sur internet?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p:txBody>
          <a:bodyPr/>
          <a:lstStyle/>
          <a:p>
            <a:r>
              <a:rPr lang="fr-FR">
                <a:cs typeface="Arial"/>
              </a:rPr>
              <a:t>Criminel, qu'est-ce que ça veut dire?</a:t>
            </a:r>
            <a:endParaRPr lang="fr-F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469063" y="3210176"/>
            <a:ext cx="5212080" cy="3165895"/>
          </a:xfrm>
        </p:spPr>
        <p:txBody>
          <a:bodyPr vert="horz" lIns="0" tIns="0" rIns="0" bIns="0" rtlCol="0" anchor="t">
            <a:noAutofit/>
          </a:bodyPr>
          <a:lstStyle/>
          <a:p>
            <a:r>
              <a:rPr lang="fr-FR">
                <a:ea typeface="+mn-lt"/>
                <a:cs typeface="+mn-lt"/>
              </a:rPr>
              <a:t>Ce n’est pas parce que c’est interdit que c’est criminel!</a:t>
            </a:r>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1607157" y="1143000"/>
            <a:ext cx="5669280" cy="4572000"/>
          </a:xfrm>
        </p:spPr>
        <p:txBody>
          <a:bodyPr/>
          <a:lstStyle/>
          <a:p>
            <a:r>
              <a:rPr lang="fr-FR" sz="7200">
                <a:cs typeface="Arial"/>
              </a:rPr>
              <a:t>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fr-FR" sz="4400">
                <a:cs typeface="Arial"/>
              </a:rPr>
              <a:t>Internet : </a:t>
            </a:r>
            <a:br>
              <a:rPr lang="fr-FR" sz="4400">
                <a:cs typeface="Arial"/>
              </a:rPr>
            </a:br>
            <a:r>
              <a:rPr lang="fr-FR" sz="4400">
                <a:cs typeface="Arial"/>
              </a:rPr>
              <a:t>Petit historique </a:t>
            </a:r>
            <a:endParaRPr lang="fr-FR" sz="4400"/>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fr-FR">
                <a:cs typeface="Arial"/>
              </a:rPr>
              <a:t>Internet, ça existe depuis combien de temps?</a:t>
            </a:r>
          </a:p>
          <a:p>
            <a:endParaRPr lang="fr-FR">
              <a:cs typeface="Arial"/>
            </a:endParaRPr>
          </a:p>
          <a:p>
            <a:endParaRPr lang="fr-FR">
              <a:cs typeface="Arial"/>
            </a:endParaRPr>
          </a:p>
          <a:p>
            <a:r>
              <a:rPr lang="fr-FR">
                <a:cs typeface="Arial"/>
              </a:rPr>
              <a:t>Les réseaux sociaux, ça existe depuis combien de temps?</a:t>
            </a:r>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17" ma:contentTypeDescription="Crée un document." ma:contentTypeScope="" ma:versionID="1f7ea3eb946b8bd924f1523f12c25c5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34354321830c6c3f46cb4e7c59429611"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default="Faites un choix" ma:format="Dropdown" ma:indexed="true" ma:internalName="Type_x0020_d_x0027_activit_x00e9_">
      <xsd:simpleType>
        <xsd:restriction base="dms:Choice">
          <xsd:enumeration value="Faites un choix"/>
          <xsd:enumeration value="Atelier en classe"/>
          <xsd:enumeration value="Trousse pédagogique"/>
          <xsd:enumeration value="Contenu éducatif"/>
          <xsd:enumeration value="Quiz"/>
          <xsd:enumeration value="Video"/>
          <xsd:enumeration value="Autre"/>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false</EnLigneEN>
    <Type_x0020_d_x0027_activité xmlns="26cc9b95-bf92-4103-b8de-0e6845ac7fa9">Trousse pédagogique</Type_x0020_d_x0027_activité>
    <Titre_x0020_anglais xmlns="26cc9b95-bf92-4103-b8de-0e6845ac7fa9" xsi:nil="true"/>
    <MiseAJour xmlns="26cc9b95-bf92-4103-b8de-0e6845ac7fa9" xsi:nil="true"/>
    <Notes1 xmlns="26cc9b95-bf92-4103-b8de-0e6845ac7fa9" xsi:nil="true"/>
    <EnLigneFR xmlns="26cc9b95-bf92-4103-b8de-0e6845ac7fa9">true</EnLigneFR>
    <Date xmlns="580a2e17-f139-49de-a9ea-8883fe6eb758" xsi:nil="true"/>
  </documentManagement>
</p:properties>
</file>

<file path=customXml/itemProps1.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2.xml><?xml version="1.0" encoding="utf-8"?>
<ds:datastoreItem xmlns:ds="http://schemas.openxmlformats.org/officeDocument/2006/customXml" ds:itemID="{4CE94266-348B-42B1-952F-FE22E729AD87}">
  <ds:schemaRefs>
    <ds:schemaRef ds:uri="26cc9b95-bf92-4103-b8de-0e6845ac7fa9"/>
    <ds:schemaRef ds:uri="580a2e17-f139-49de-a9ea-8883fe6eb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37B8FB-EB27-400B-9495-8EF1A31EAD1C}">
  <ds:schemaRefs>
    <ds:schemaRef ds:uri="26cc9b95-bf92-4103-b8de-0e6845ac7fa9"/>
    <ds:schemaRef ds:uri="580a2e17-f139-49de-a9ea-8883fe6eb7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34</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éducaloi - Atelier 2021</vt:lpstr>
      <vt:lpstr>Internet  et la loi</vt:lpstr>
      <vt:lpstr>Ce que nous allons voir :</vt:lpstr>
      <vt:lpstr>PowerPoint Presentation</vt:lpstr>
      <vt:lpstr>La loi, qu'est-ce que c'est?</vt:lpstr>
      <vt:lpstr>Les lois changent-elles avec le temps?</vt:lpstr>
      <vt:lpstr>Les lois sont-elles les mêmes partout?</vt:lpstr>
      <vt:lpstr>Criminel, qu'est-ce que ça veut dire?</vt:lpstr>
      <vt:lpstr>PowerPoint Presentation</vt:lpstr>
      <vt:lpstr>Internet :  Petit historique </vt:lpstr>
      <vt:lpstr>Internet et les réseaux sociaux</vt:lpstr>
      <vt:lpstr>Mes actions en ligne peuvent-elles avoir des conséquences?</vt:lpstr>
      <vt:lpstr>PowerPoint Presentation</vt:lpstr>
      <vt:lpstr>Selon toi, qu'est-il interdit de faire sur Internet?</vt:lpstr>
      <vt:lpstr>1. Les menaces</vt:lpstr>
      <vt:lpstr>2. Le harcèlement</vt:lpstr>
      <vt:lpstr>3. L'extorsion       (ou taxage)</vt:lpstr>
      <vt:lpstr>4. La diffamation</vt:lpstr>
      <vt:lpstr>5. Le discours haineux</vt:lpstr>
      <vt:lpstr>6. Le partage de certaines images</vt:lpstr>
      <vt:lpstr>6.1 Le droit à l'image et à la réputation</vt:lpstr>
      <vt:lpstr>6. Le partage de certaines images</vt:lpstr>
      <vt:lpstr>PowerPoint Presentation</vt:lpstr>
      <vt:lpstr>7. Le partage de certaines chansons, vidéos ou œuvres d'art </vt:lpstr>
      <vt:lpstr>Le droit d'auteur</vt:lpstr>
      <vt:lpstr>PowerPoint Presentation</vt:lpstr>
      <vt:lpstr>Internet et mes données personnelles </vt:lpstr>
      <vt:lpstr>Comment protéger ses données personnelles?</vt:lpstr>
      <vt:lpstr>PowerPoint Presentation</vt:lpstr>
      <vt:lpstr>1. Bien comprendre la gravité de la situation</vt:lpstr>
      <vt:lpstr>2. Quelle action prendre?</vt:lpstr>
      <vt:lpstr>PowerPoint Presentation</vt:lpstr>
      <vt:lpstr>Notre charte du savoir-agir en ligne </vt:lpstr>
      <vt:lpstr>Un exemple de Charte : La charte des droits et libertés de la personne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revision>1</cp:revision>
  <dcterms:created xsi:type="dcterms:W3CDTF">2021-02-22T16:21:34Z</dcterms:created>
  <dcterms:modified xsi:type="dcterms:W3CDTF">2022-10-14T17:08:12Z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81cf6932-c1ee-47bb-bf2c-0124293aa3de</vt:lpwstr>
  </property>
  <property fmtid="{D5CDD505-2E9C-101B-9397-08002B2CF9AE}" pid="4" name="MediaServiceImageTags">
    <vt:lpwstr/>
  </property>
</Properties>
</file>