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1.xml" ContentType="application/vnd.openxmlformats-officedocument.presentationml.notesSlide+xml"/>
  <Override PartName="/ppt/tags/tag99.xml" ContentType="application/vnd.openxmlformats-officedocument.presentationml.tags+xml"/>
  <Override PartName="/ppt/notesSlides/notesSlide3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9" r:id="rId5"/>
    <p:sldId id="341" r:id="rId6"/>
    <p:sldId id="265" r:id="rId7"/>
    <p:sldId id="277" r:id="rId8"/>
    <p:sldId id="320" r:id="rId9"/>
    <p:sldId id="321" r:id="rId10"/>
    <p:sldId id="322" r:id="rId11"/>
    <p:sldId id="319" r:id="rId12"/>
    <p:sldId id="358" r:id="rId13"/>
    <p:sldId id="317" r:id="rId14"/>
    <p:sldId id="348" r:id="rId15"/>
    <p:sldId id="318" r:id="rId16"/>
    <p:sldId id="310" r:id="rId17"/>
    <p:sldId id="288" r:id="rId18"/>
    <p:sldId id="354" r:id="rId19"/>
    <p:sldId id="324" r:id="rId20"/>
    <p:sldId id="359" r:id="rId21"/>
    <p:sldId id="327" r:id="rId22"/>
    <p:sldId id="353" r:id="rId23"/>
    <p:sldId id="343" r:id="rId24"/>
    <p:sldId id="338" r:id="rId25"/>
    <p:sldId id="360" r:id="rId26"/>
    <p:sldId id="332" r:id="rId27"/>
    <p:sldId id="339" r:id="rId28"/>
    <p:sldId id="361" r:id="rId29"/>
    <p:sldId id="347" r:id="rId30"/>
    <p:sldId id="333" r:id="rId31"/>
    <p:sldId id="340" r:id="rId32"/>
    <p:sldId id="363" r:id="rId33"/>
    <p:sldId id="364" r:id="rId34"/>
    <p:sldId id="362" r:id="rId35"/>
    <p:sldId id="337" r:id="rId36"/>
    <p:sldId id="304" r:id="rId37"/>
    <p:sldId id="264" r:id="rId38"/>
    <p:sldId id="275" r:id="rId39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ÉTIERS AUTOCHTONES" id="{3634ADA7-AFD7-48C4-9C31-371C59A17655}">
          <p14:sldIdLst>
            <p14:sldId id="259"/>
            <p14:sldId id="341"/>
          </p14:sldIdLst>
        </p14:section>
        <p14:section name="Introduction" id="{5A51C5D3-86F1-4042-9D18-0C9CC4D7ED09}">
          <p14:sldIdLst>
            <p14:sldId id="265"/>
            <p14:sldId id="277"/>
          </p14:sldIdLst>
        </p14:section>
        <p14:section name="Juge" id="{06F84BE3-7E30-4C82-8F47-B7B8DCD92328}">
          <p14:sldIdLst>
            <p14:sldId id="320"/>
            <p14:sldId id="321"/>
            <p14:sldId id="322"/>
          </p14:sldIdLst>
        </p14:section>
        <p14:section name="Avocat" id="{4E57C6FB-32D6-4212-ADEB-A6886A904FED}">
          <p14:sldIdLst>
            <p14:sldId id="319"/>
            <p14:sldId id="358"/>
            <p14:sldId id="317"/>
            <p14:sldId id="348"/>
          </p14:sldIdLst>
        </p14:section>
        <p14:section name="Conseiller/chef de bande" id="{E50D1228-0911-4CA0-A1DD-7C7254F0B95E}">
          <p14:sldIdLst>
            <p14:sldId id="318"/>
            <p14:sldId id="310"/>
            <p14:sldId id="288"/>
            <p14:sldId id="354"/>
          </p14:sldIdLst>
        </p14:section>
        <p14:section name="Policier" id="{66CFD788-17FA-4E1B-BC93-F5682E9B36B1}">
          <p14:sldIdLst>
            <p14:sldId id="324"/>
            <p14:sldId id="359"/>
            <p14:sldId id="327"/>
          </p14:sldIdLst>
        </p14:section>
        <p14:section name="Intro : devinettes" id="{4BE6109A-2529-4B54-8AE8-83BB418A2A9E}">
          <p14:sldIdLst>
            <p14:sldId id="353"/>
          </p14:sldIdLst>
        </p14:section>
        <p14:section name="Interprète judiciaire" id="{F0570DD8-6D14-4A7B-956A-A321036FBFE1}">
          <p14:sldIdLst>
            <p14:sldId id="343"/>
            <p14:sldId id="338"/>
            <p14:sldId id="360"/>
          </p14:sldIdLst>
        </p14:section>
        <p14:section name="Agent d'intervention" id="{02DE7B5C-1B22-4A24-9B38-0394C6B3831F}">
          <p14:sldIdLst>
            <p14:sldId id="332"/>
            <p14:sldId id="339"/>
            <p14:sldId id="361"/>
            <p14:sldId id="347"/>
          </p14:sldIdLst>
        </p14:section>
        <p14:section name="Travailleur social" id="{D70D8FDE-77BB-4CD6-9584-78F2684A7694}">
          <p14:sldIdLst>
            <p14:sldId id="333"/>
            <p14:sldId id="340"/>
            <p14:sldId id="363"/>
            <p14:sldId id="364"/>
            <p14:sldId id="362"/>
          </p14:sldIdLst>
        </p14:section>
        <p14:section name="Conclusion" id="{47CA0D74-4935-4F65-9690-BC51655280C2}">
          <p14:sldIdLst>
            <p14:sldId id="337"/>
            <p14:sldId id="304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Élizabeth Sigouin" initials="ÉS" lastIdx="12" clrIdx="6"/>
  <p:cmAuthor id="1" name="Laurence Gascon" initials="LG" lastIdx="96" clrIdx="0"/>
  <p:cmAuthor id="8" name="Anie-Claude Paquin" initials="AP" lastIdx="21" clrIdx="7"/>
  <p:cmAuthor id="2" name="Caroline Ouellet" initials="CO" lastIdx="8" clrIdx="1"/>
  <p:cmAuthor id="9" name="Melanie Cote-Scuvee" initials="MC" lastIdx="9" clrIdx="8"/>
  <p:cmAuthor id="3" name="Clément Camion" initials="CC" lastIdx="2" clrIdx="2"/>
  <p:cmAuthor id="10" name="Élizabeth Sigouin" initials="ÉS [2]" lastIdx="4" clrIdx="9"/>
  <p:cmAuthor id="4" name="Clément Camion" initials="CC [2]" lastIdx="2" clrIdx="3"/>
  <p:cmAuthor id="11" name="Judith Rouan" initials="JR" lastIdx="15" clrIdx="9"/>
  <p:cmAuthor id="5" name="Laurence Gascon" initials="LG [2]" lastIdx="10" clrIdx="4"/>
  <p:cmAuthor id="6" name="Mark Adams" initials="" lastIdx="5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1F"/>
    <a:srgbClr val="FFA553"/>
    <a:srgbClr val="00A9CE"/>
    <a:srgbClr val="C1C6C8"/>
    <a:srgbClr val="DCDFE0"/>
    <a:srgbClr val="ACAFB8"/>
    <a:srgbClr val="AAA89F"/>
    <a:srgbClr val="E46C00"/>
    <a:srgbClr val="FFE0AF"/>
    <a:srgbClr val="FFD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8" autoAdjust="0"/>
    <p:restoredTop sz="86462" autoAdjust="0"/>
  </p:normalViewPr>
  <p:slideViewPr>
    <p:cSldViewPr snapToGrid="0">
      <p:cViewPr varScale="1">
        <p:scale>
          <a:sx n="98" d="100"/>
          <a:sy n="98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7473A6DA-7810-4926-9D28-F525AE3B60D6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6B78A589-5525-415D-B69E-F5C69C48B9B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854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250E1637-D9A7-4BFF-834D-89C75752EB14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931ACCA6-3932-4DB9-957B-1A394FECEA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7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svg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525463"/>
            <a:ext cx="4321175" cy="32400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520" y="4126908"/>
            <a:ext cx="5852160" cy="4715843"/>
          </a:xfrm>
        </p:spPr>
        <p:txBody>
          <a:bodyPr/>
          <a:lstStyle/>
          <a:p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TO EDUCATORS</a:t>
            </a:r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31"/>
              </a:spcAft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Each slide includes important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comments: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31"/>
              </a:spcAft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>
              <a:spcAft>
                <a:spcPts val="631"/>
              </a:spcAft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NOTE TO EDUCATORS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: Instructions for carrying out the activity</a:t>
            </a:r>
          </a:p>
          <a:p>
            <a:pPr>
              <a:spcAft>
                <a:spcPts val="631"/>
              </a:spcAft>
            </a:pPr>
            <a:endParaRPr lang="en-CA" alt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>
              <a:spcAft>
                <a:spcPts val="631"/>
              </a:spcAft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Information to give students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spcAft>
                <a:spcPts val="631"/>
              </a:spcAft>
              <a:buFont typeface="Arial" panose="020B0604020202020204" pitchFamily="34" charset="0"/>
              <a:buChar char="•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7">
              <a:spcAft>
                <a:spcPts val="631"/>
              </a:spcAft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The “gears” icon on 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3, 11, 13 and 27 </a:t>
            </a:r>
            <a:r>
              <a:rPr lang="en-CA" b="0" noProof="0" dirty="0"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en-CA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suggestions for encouraging student participation.</a:t>
            </a:r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7">
              <a:spcAft>
                <a:spcPts val="631"/>
              </a:spcAft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You can adapt the presentation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to your students’ needs.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7">
              <a:spcAft>
                <a:spcPts val="631"/>
              </a:spcAft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</a:t>
            </a:fld>
            <a:endParaRPr lang="fr-CA"/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1648" y="9244085"/>
            <a:ext cx="3381249" cy="357116"/>
          </a:xfrm>
          <a:prstGeom prst="rect">
            <a:avLst/>
          </a:prstGeom>
        </p:spPr>
        <p:txBody>
          <a:bodyPr vert="horz" lIns="104914" tIns="52456" rIns="104914" bIns="52456" rtlCol="0" anchor="b"/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>
                <a:latin typeface="Arial" panose="020B0604020202020204" pitchFamily="34" charset="0"/>
                <a:cs typeface="Arial" panose="020B0604020202020204" pitchFamily="34" charset="0"/>
              </a:rPr>
              <a:t>© Éducaloi, 2017</a:t>
            </a:r>
          </a:p>
        </p:txBody>
      </p:sp>
      <p:pic>
        <p:nvPicPr>
          <p:cNvPr id="7" name="Graphique 6" descr="Engrenages">
            <a:extLst>
              <a:ext uri="{FF2B5EF4-FFF2-40B4-BE49-F238E27FC236}">
                <a16:creationId xmlns:a16="http://schemas.microsoft.com/office/drawing/2014/main" id="{7AB89AEE-3B2D-471D-86FD-77D80ED97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302" y="6522257"/>
            <a:ext cx="548534" cy="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5975" y="234950"/>
            <a:ext cx="3140075" cy="23558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30795" y="2779524"/>
            <a:ext cx="6451916" cy="5366840"/>
          </a:xfrm>
        </p:spPr>
        <p:txBody>
          <a:bodyPr/>
          <a:lstStyle/>
          <a:p>
            <a:pPr lvl="0"/>
            <a:r>
              <a:rPr lang="en-CA" b="1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kern="1200" noProof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Lawyers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give advice to clients.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Lawyers answer their clients’ legal questions and help them understand their rights.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Lawyers’ salaries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depend on their experience, the types of clients they have and their specialty. Salaries range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$30,000 to $300,000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a year. </a:t>
            </a:r>
            <a:endParaRPr lang="en-CA" b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prospects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 prospects for lawyers are generally good, but a 2016 report published by the Young Bar Association of Montreal revealed that there are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fewer job opportunities for lawyers in recent years.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all lawyers work in court. Many spend most of their time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their offices, writing documents or negotiating settlements.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Lawyers can work in different fields, such as criminal law, labour law, ancestral rights and territorial claims.</a:t>
            </a: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10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952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36825" y="234950"/>
            <a:ext cx="2319338" cy="1739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16971" y="1975358"/>
            <a:ext cx="6759151" cy="7316520"/>
          </a:xfrm>
        </p:spPr>
        <p:txBody>
          <a:bodyPr/>
          <a:lstStyle/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TO EDUCATORS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Suggested topics for discussion: </a:t>
            </a: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A key principle in the Canadian legal system is the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presumption of innocence.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This means the accused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 is considered innocent until proven guilty.</a:t>
            </a:r>
          </a:p>
          <a:p>
            <a:pPr marL="377073" indent="-180194">
              <a:buFont typeface="Arial" panose="020B0604020202020204" pitchFamily="34" charset="0"/>
              <a:buChar char="•"/>
            </a:pPr>
            <a:endParaRPr lang="en-CA" b="0" baseline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lvl="1" indent="-180194">
              <a:buFont typeface="Courier New" panose="02070309020205020404" pitchFamily="49" charset="0"/>
              <a:buChar char="o"/>
            </a:pP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It’s not up to the accused to prove their innocence. Rather, the burden is on the prosecutor (criminal and penal prosecuting attorney) to prove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beyond a reasonable doubt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that the accused is guilty.</a:t>
            </a:r>
          </a:p>
          <a:p>
            <a:pPr marL="660711" lvl="1" indent="-180194">
              <a:buFont typeface="Courier New" panose="02070309020205020404" pitchFamily="49" charset="0"/>
              <a:buChar char="o"/>
            </a:pPr>
            <a:endParaRPr lang="en-CA" b="0" baseline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Even if guilty, the accused has the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right to a fair hearing.</a:t>
            </a:r>
          </a:p>
          <a:p>
            <a:pPr marL="196879"/>
            <a:endParaRPr lang="en-CA" b="0" baseline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Defence lawyers must protect their clients against possible abuses from the justice system, such as rights violations, errors made by police officers and unfair sentences.</a:t>
            </a:r>
          </a:p>
          <a:p>
            <a:pPr marL="660711" indent="-180194">
              <a:buFont typeface="Courier New" panose="02070309020205020404" pitchFamily="49" charset="0"/>
              <a:buChar char="o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Some people believe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that defence lawyers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 conspire with their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clients and help them come up with lies to get out of trouble. But this is not true.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A lawyer can still defend a client who admits to the crime but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lie in court.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 lawyer who lies in court could lose the right to practise law and be accused of a crime (collusion to commit perjury). 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Lawyers 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defend the accused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to the best of their abilities, but they must do so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legally.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indent="-180194">
              <a:buFont typeface="Courier New" panose="02070309020205020404" pitchFamily="49" charset="0"/>
              <a:buChar char="o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efence lawyers are not forced to defend someone if it’s against their principles. They can refuse to defend a client accused of a very serious crime.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/>
          </a:p>
          <a:p>
            <a:r>
              <a:rPr lang="en-CA" sz="1100" b="1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</a:p>
          <a:p>
            <a:endParaRPr lang="en-CA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Canadian Charter of Rights and Freedoms, 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s 7.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Criminal Code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, ss 131 and 718.2 (b).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Professional Code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, s 156. 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Legato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, 2002 CanLII 41296 at para 88 (QCCA) .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sz="1100" i="1">
                <a:latin typeface="Arial" panose="020B0604020202020204" pitchFamily="34" charset="0"/>
                <a:cs typeface="Arial" panose="020B0604020202020204" pitchFamily="34" charset="0"/>
              </a:rPr>
              <a:t>Code of Professional Conduct of Lawyers</a:t>
            </a:r>
            <a:r>
              <a:rPr lang="en-CA" sz="1100">
                <a:latin typeface="Arial" panose="020B0604020202020204" pitchFamily="34" charset="0"/>
                <a:cs typeface="Arial" panose="020B0604020202020204" pitchFamily="34" charset="0"/>
              </a:rPr>
              <a:t>, ss 14 and 116. </a:t>
            </a:r>
            <a:endParaRPr lang="en-CA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025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4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458788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31520" y="3902344"/>
            <a:ext cx="5852160" cy="5015262"/>
          </a:xfrm>
        </p:spPr>
        <p:txBody>
          <a:bodyPr/>
          <a:lstStyle/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students if they </a:t>
            </a:r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know of any band band chiefs or councillors.</a:t>
            </a:r>
            <a:endParaRPr lang="en-CA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sz="1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 that can answer the question </a:t>
            </a:r>
            <a:r>
              <a:rPr lang="en-CA" sz="13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 a point. </a:t>
            </a:r>
            <a:r>
              <a:rPr lang="en-CA" sz="1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team that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names the most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 councillors or band chiefs scores a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bonus point.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TO EDUCATORS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check students’ answers, we recommend shutting the PowerPoint presentation and using an online search engine or the official websites of the communities mentioned.</a:t>
            </a:r>
            <a:endParaRPr lang="en-CA" noProof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 defTabSz="961034"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encourage discussion,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questions about their communities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talk about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events.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5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7413" y="234950"/>
            <a:ext cx="2770187" cy="207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31642" y="2405251"/>
            <a:ext cx="6451916" cy="6925620"/>
          </a:xfrm>
        </p:spPr>
        <p:txBody>
          <a:bodyPr/>
          <a:lstStyle/>
          <a:p>
            <a:pPr lvl="0"/>
            <a:r>
              <a:rPr lang="en-CA" b="1" kern="1200" noProof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kern="1200" noProof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band council is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made up of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7073" lvl="2" indent="-195211">
              <a:buSzPct val="65000"/>
              <a:buFont typeface="Wingdings" panose="05000000000000000000" pitchFamily="2" charset="2"/>
              <a:buChar char="§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councillors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decisions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issues that affect the community, and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7073" lvl="2" indent="-195211">
              <a:buSzPct val="65000"/>
              <a:buFont typeface="Wingdings" panose="05000000000000000000" pitchFamily="2" charset="2"/>
              <a:buChar char="§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7073" lvl="2" indent="-195211">
              <a:buSzPct val="65000"/>
              <a:buFont typeface="Wingdings" panose="05000000000000000000" pitchFamily="2" charset="2"/>
              <a:buChar char="§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band chief 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the head of the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 council and represents the community in its relationships with governments and other First Nations. 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SzPct val="65000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SzPct val="65000"/>
            </a:pP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</a:p>
          <a:p>
            <a:pPr marL="0" lvl="1">
              <a:buSzPct val="65000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lvl="1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depends on the territory covered and which nation they represent.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lvl="1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lvl="2" indent="-180194">
              <a:buSzPct val="65000"/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 councillor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earn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$4,200 to $104,000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year.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lvl="2" indent="-180194">
              <a:buSzPct val="65000"/>
              <a:buFont typeface="Arial" panose="020B0604020202020204" pitchFamily="34" charset="0"/>
              <a:buChar char="•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lvl="2" indent="-180194">
              <a:buSzPct val="65000"/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band chief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can earn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$33,000 to $138,000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a year.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Job prospects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ob prospects are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Each band has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one chief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about five councillors.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In Quebec, there are 33 chiefs and 147 councillors in all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. They are elected or chosen based on custo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m, and they only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hold the position for a few years.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is a very rewarding career, but it’s not always easy. There can be a lot of pressure from community members, and you must be available after regular office hours.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14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62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661988"/>
            <a:ext cx="4321175" cy="3240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0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similarities between MPs/MNAs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band chiefs or councillors.</a:t>
            </a:r>
            <a:endParaRPr lang="en-CA" b="0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b="0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MPs vote on laws at the federal level, and MNAs vote on laws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the provincial level.</a:t>
            </a: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baseline="0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MPs/MNAs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appointed as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ministers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responsible for special matters, such as Indigenous affairs, health or education.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Jody Wilson-Raybould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the MP for the federal riding of </a:t>
            </a:r>
            <a:r>
              <a:rPr lang="en-CA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Vancouver Granville,</a:t>
            </a:r>
            <a:r>
              <a:rPr lang="en-CA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she is also Canada’s Minister of Justice.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759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6059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62175" y="307975"/>
            <a:ext cx="3057525" cy="22939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64540" y="2704669"/>
            <a:ext cx="5852160" cy="6662064"/>
          </a:xfrm>
        </p:spPr>
        <p:txBody>
          <a:bodyPr/>
          <a:lstStyle/>
          <a:p>
            <a:pPr defTabSz="961034">
              <a:defRPr/>
            </a:pPr>
            <a:r>
              <a:rPr lang="en-C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</a:p>
          <a:p>
            <a:pPr defTabSz="961034"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Éric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Hervieux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 is from the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Pessamit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first nation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située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côte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Nord, le long du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fleuve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Saint-Laurent. 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dirty="0">
                <a:latin typeface="Arial"/>
                <a:cs typeface="Arial"/>
              </a:rPr>
              <a:t>*</a:t>
            </a:r>
            <a:r>
              <a:rPr lang="en-CA" dirty="0" err="1">
                <a:latin typeface="Arial"/>
                <a:cs typeface="Arial"/>
              </a:rPr>
              <a:t>Informations</a:t>
            </a:r>
            <a:r>
              <a:rPr lang="en-CA" dirty="0">
                <a:latin typeface="Arial"/>
                <a:cs typeface="Arial"/>
              </a:rPr>
              <a:t> à </a:t>
            </a:r>
            <a:r>
              <a:rPr lang="en-CA" dirty="0" err="1">
                <a:latin typeface="Arial"/>
                <a:cs typeface="Arial"/>
              </a:rPr>
              <a:t>insérer</a:t>
            </a:r>
            <a:endParaRPr lang="en-CA" dirty="0">
              <a:latin typeface="Arial"/>
              <a:cs typeface="Arial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latin typeface="Arial"/>
              <a:cs typeface="Arial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 dirty="0">
                <a:latin typeface="Arial"/>
                <a:cs typeface="Arial"/>
              </a:rPr>
              <a:t>https://educaloi.sharepoint.com/:x:/r/projets/_layouts/15/WopiFrame.aspx?sourcedoc=%7B5E7BDE3C-2B62-400E-A467-300C765C1CCF%7D&amp;file=Mod%C3%A8les.xlsx&amp;action=default&amp;IsList=1&amp;ListId=%7BEBF0D174-E1F9-4A08-88CB-BE86724C251E%7D&amp;ListItemId=227 </a:t>
            </a:r>
          </a:p>
          <a:p>
            <a:pPr defTabSz="961034">
              <a:buSzPct val="65000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 defTabSz="961034">
              <a:buSzPct val="65000"/>
              <a:buFont typeface="Wingdings" panose="05000000000000000000" pitchFamily="2" charset="2"/>
              <a:buChar char="q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  <a:defRPr/>
            </a:pPr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8432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4425" y="160338"/>
            <a:ext cx="2468563" cy="1851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92696" y="2030977"/>
            <a:ext cx="6451916" cy="7186048"/>
          </a:xfrm>
        </p:spPr>
        <p:txBody>
          <a:bodyPr/>
          <a:lstStyle/>
          <a:p>
            <a:pPr lvl="0"/>
            <a:r>
              <a:rPr lang="en-CA" b="1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kern="1200" noProof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Police officers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an important role in society. They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 crimes and protect the public.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Salary </a:t>
            </a: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salary of police officers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on their seniority and responsibilities. 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For example, a police officer with the Sûreté du Québec earns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40,000 to $76,000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 year.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Prospects</a:t>
            </a: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prospects are generally good.</a:t>
            </a: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they are limited in 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Abitibi-</a:t>
            </a:r>
            <a:r>
              <a:rPr lang="en-CA" noProof="0" err="1">
                <a:latin typeface="Arial" panose="020B0604020202020204" pitchFamily="34" charset="0"/>
                <a:cs typeface="Arial" panose="020B0604020202020204" pitchFamily="34" charset="0"/>
              </a:rPr>
              <a:t>Témiscamingue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, Côte-Nord and Nord-du-Québec.</a:t>
            </a:r>
          </a:p>
          <a:p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 lvl="0"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few ways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become a police officer:</a:t>
            </a: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7234" lvl="2" indent="-240259">
              <a:buSzPct val="65000"/>
              <a:buAutoNum type="arabicPeriod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 in police technology and training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École nationale de police du Québec (police academy).</a:t>
            </a:r>
          </a:p>
          <a:p>
            <a:pPr marL="527234" lvl="2" indent="-240259">
              <a:buSzPct val="65000"/>
              <a:buAutoNum type="arabicPeriod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7234" lvl="2" indent="-240259">
              <a:buSzPct val="65000"/>
              <a:buAutoNum type="arabicPeriod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 in another field, Attestation of College Studies (ACS) in policy technology, a job offer from 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police department and training at the police academy.</a:t>
            </a:r>
          </a:p>
          <a:p>
            <a:pPr marL="527234" lvl="2" indent="-240259">
              <a:buSzPct val="65000"/>
              <a:buAutoNum type="arabicPeriod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7234" lvl="2" indent="-240259">
              <a:buSzPct val="65000"/>
              <a:buFontTx/>
              <a:buAutoNum type="arabicPeriod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exclusively for Indigenous students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Attestation of College Studies (ACS) in policy technology focusing on </a:t>
            </a:r>
            <a:r>
              <a:rPr lang="en-CA" baseline="0" noProof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job offer from a police department and training at the police academy. 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234" lvl="2" indent="-240259">
              <a:buSzPct val="65000"/>
              <a:buFontTx/>
              <a:buAutoNum type="arabicPeriod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211" lvl="2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CEGEPs and the police academy have developed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programs tailored to the needs of Indigenous communities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prepare police officers to work in them.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18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457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87488" y="609600"/>
            <a:ext cx="4319587" cy="3240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21360" y="4212750"/>
            <a:ext cx="5852160" cy="4498897"/>
          </a:xfrm>
        </p:spPr>
        <p:txBody>
          <a:bodyPr/>
          <a:lstStyle/>
          <a:p>
            <a:pPr lvl="0"/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 try to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guess the career as quickly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possible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Clues are shown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at a time to help you, and each clue is more specific than the one before.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team to answer correctly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scores points based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number of clues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needed to identify the career.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Important!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team has only one guess per clue. 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your answer with your teammates before giving the teacher your final answer.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73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0" y="712788"/>
            <a:ext cx="4041775" cy="3032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0656" y="3885573"/>
            <a:ext cx="6005669" cy="3684649"/>
          </a:xfrm>
        </p:spPr>
        <p:txBody>
          <a:bodyPr>
            <a:noAutofit/>
          </a:bodyPr>
          <a:lstStyle/>
          <a:p>
            <a:pPr marL="305507" indent="-305507" defTabSz="1018357">
              <a:defRPr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ABOUT ÉDUCALOI</a:t>
            </a:r>
          </a:p>
          <a:p>
            <a:pPr marL="305507" indent="-305507" defTabSz="1018357">
              <a:defRPr/>
            </a:pPr>
            <a:endParaRPr lang="en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To begin, present Éducaloi’s website to students. It has free legal information they can use in their daily lives:</a:t>
            </a: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work and school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vehicles and housing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families and relationships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shopping and leisure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crimes, tickets and fines</a:t>
            </a: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the justice system</a:t>
            </a: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There’s also an entire section on legal careers: www.educaloi.qc.ca/en/youth/legal-careers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3952" y="9100430"/>
            <a:ext cx="3381248" cy="50077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8530" indent="-3186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4652" indent="-2549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4515" indent="-2549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4378" indent="-2549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04240" indent="-254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14101" indent="-254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23963" indent="-254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333825" indent="-254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5830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3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20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7271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11438" y="136525"/>
            <a:ext cx="2247900" cy="16859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09535" y="2049250"/>
            <a:ext cx="6451916" cy="7297590"/>
          </a:xfrm>
        </p:spPr>
        <p:txBody>
          <a:bodyPr/>
          <a:lstStyle/>
          <a:p>
            <a:pPr lvl="0"/>
            <a:r>
              <a:rPr lang="en-CA" b="1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</a:p>
          <a:p>
            <a:pPr lvl="0"/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interpreters break down language barriers.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people exercise their rights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court, no matter what language they speak.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Listen: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work in court, they must listen carefully to what witnesses, experts, lawyers and judges say.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Understand: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Interpreters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know the terms and expressions that will be used during the hearing.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i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Translate: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choice of words is important. Legal interpreters must translate what is said as accurately as possible.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Salary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Interpreters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self-employed.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What they earn depends on how much work they get.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example, the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hourly rate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for legal interpreters in Indigenous communities, with or without a university degree,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varies between $29 and $48.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no specific training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legal interpreters, but many universities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offer programs in translation and interpretation.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  <a:defRPr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 lvl="0">
              <a:buSzPct val="65000"/>
              <a:defRPr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people accused of committing a crime have access to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support services.</a:t>
            </a: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 to the assistance of a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interpreter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legal proceedings is guaranteed in the </a:t>
            </a:r>
            <a:r>
              <a:rPr lang="en-CA" b="0" i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Canadian Charter of Rights and Freedoms.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21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06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62175" y="307975"/>
            <a:ext cx="3057525" cy="22939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64540" y="2704669"/>
            <a:ext cx="5852160" cy="6662064"/>
          </a:xfrm>
        </p:spPr>
        <p:txBody>
          <a:bodyPr/>
          <a:lstStyle/>
          <a:p>
            <a:pPr defTabSz="961034">
              <a:defRPr/>
            </a:pPr>
            <a:r>
              <a:rPr lang="en-C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</a:p>
          <a:p>
            <a:pPr defTabSz="961034"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Maggie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Newashish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r>
              <a:rPr lang="en-CA" dirty="0"/>
              <a:t>paralegal and legal interpreter</a:t>
            </a:r>
            <a:endParaRPr lang="en-CA" noProof="0" dirty="0"/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dirty="0">
                <a:latin typeface="Arial"/>
                <a:cs typeface="Arial"/>
              </a:rPr>
              <a:t>*</a:t>
            </a:r>
            <a:r>
              <a:rPr lang="en-CA" dirty="0" err="1">
                <a:latin typeface="Arial"/>
                <a:cs typeface="Arial"/>
              </a:rPr>
              <a:t>Informations</a:t>
            </a:r>
            <a:r>
              <a:rPr lang="en-CA" dirty="0">
                <a:latin typeface="Arial"/>
                <a:cs typeface="Arial"/>
              </a:rPr>
              <a:t> à </a:t>
            </a:r>
            <a:r>
              <a:rPr lang="en-CA" dirty="0" err="1">
                <a:latin typeface="Arial"/>
                <a:cs typeface="Arial"/>
              </a:rPr>
              <a:t>insérer</a:t>
            </a:r>
            <a:endParaRPr lang="en-CA" noProof="0" dirty="0">
              <a:latin typeface="Arial"/>
              <a:cs typeface="Arial"/>
            </a:endParaRPr>
          </a:p>
          <a:p>
            <a:pPr defTabSz="961034">
              <a:buSzPct val="65000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 defTabSz="961034">
              <a:buSzPct val="65000"/>
              <a:buFont typeface="Wingdings" panose="05000000000000000000" pitchFamily="2" charset="2"/>
              <a:buChar char="q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1" kern="120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kern="120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d’oeil</a:t>
            </a:r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 métier de technician </a:t>
            </a:r>
            <a:r>
              <a:rPr lang="en-CA" b="1" kern="120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juridique</a:t>
            </a:r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Paralegals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research laws, judgments, books and registers.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Write: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Paralegals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help lawyers and notaries by preparing legal documents. 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i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Collaborate: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Paralegals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many legal and administrative skills and are an essential part of a legal team.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Lawyers and notaries rely on paralegals the way doctors rely on nurses.</a:t>
            </a: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Salary</a:t>
            </a:r>
          </a:p>
          <a:p>
            <a:pPr>
              <a:buSzPct val="65000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Paralegals earn </a:t>
            </a:r>
            <a:r>
              <a:rPr lang="en-CA" b="1" baseline="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CA" b="1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30,000 to $85,000 </a:t>
            </a:r>
            <a:r>
              <a:rPr lang="en-CA" b="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year depending on their experience, responsibilities</a:t>
            </a:r>
            <a:r>
              <a:rPr lang="en-CA" b="0" baseline="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where they work.</a:t>
            </a:r>
            <a:endParaRPr lang="en-CA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usually need a </a:t>
            </a: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College Studies (DEC) 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paralegal technology.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61034">
              <a:buSzPct val="65000"/>
              <a:defRPr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 defTabSz="961034">
              <a:buSzPct val="65000"/>
              <a:defRPr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61034">
              <a:buSzPct val="65000"/>
              <a:defRPr/>
            </a:pP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Lawyers,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notaries and judges also depend a lot on </a:t>
            </a: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secretaries.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61034">
              <a:buSzPct val="65000"/>
              <a:defRPr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assistants to lawyers, notaries and judges and perform 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secretarial tasks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They handle many files at the same time and keep a close eye on deadlines.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become a legal secretary, you usually need a Diploma of Vocational Studies (DVS) and an Attestation of Vocational Specialization (AVS) for legal secretarial work. Salaries range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$30,000 to $60,000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year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308" indent="-285308"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1300" dirty="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my main duties is legal research</a:t>
            </a:r>
          </a:p>
          <a:p>
            <a:r>
              <a:rPr lang="en-CA" sz="1300" dirty="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work in a law firm, but I’m not allowed to argue cases in court</a:t>
            </a:r>
          </a:p>
          <a:p>
            <a:pPr>
              <a:spcBef>
                <a:spcPct val="20000"/>
              </a:spcBef>
              <a:buSzPct val="65000"/>
              <a:defRPr/>
            </a:pPr>
            <a:r>
              <a:rPr lang="en-CA" sz="1300" dirty="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CEGEP, I learned how to manage case files. </a:t>
            </a:r>
          </a:p>
          <a:p>
            <a:pPr>
              <a:spcBef>
                <a:spcPct val="20000"/>
              </a:spcBef>
              <a:buSzPct val="65000"/>
              <a:defRPr/>
            </a:pPr>
            <a:r>
              <a:rPr lang="en-CA" sz="1300" dirty="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prepare draft documents and summarize what witnesses say</a:t>
            </a:r>
            <a:r>
              <a:rPr lang="fr-CA" sz="1300" dirty="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308" indent="-285308"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  <a:defRPr/>
            </a:pPr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926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300" dirty="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23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0290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36825" y="234950"/>
            <a:ext cx="2319338" cy="1739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12710" y="2105339"/>
            <a:ext cx="6567673" cy="7261394"/>
          </a:xfrm>
        </p:spPr>
        <p:txBody>
          <a:bodyPr/>
          <a:lstStyle/>
          <a:p>
            <a:pPr lvl="0"/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offender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 officer is a general term used to refer to 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careers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liaison officer</a:t>
            </a: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correctional program facilitator</a:t>
            </a: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community development officer</a:t>
            </a:r>
          </a:p>
          <a:p>
            <a:pPr marL="377073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community liaison officer</a:t>
            </a:r>
          </a:p>
          <a:p>
            <a:pPr lvl="0"/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Help: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offender support officers help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people in prison and after their release. They provide services that are adapted to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culture. 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Collaborate: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 as a bridge between prison staff,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offenders and their community.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Support: </a:t>
            </a:r>
            <a:r>
              <a:rPr lang="en-CA" b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offenders return to their community.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6879" lvl="1"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6879" lvl="1"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Salary</a:t>
            </a: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They earn 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54,000$ to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82,000 </a:t>
            </a:r>
            <a:r>
              <a:rPr lang="en-CA" b="0" noProof="0" dirty="0">
                <a:latin typeface="Arial" panose="020B0604020202020204" pitchFamily="34" charset="0"/>
                <a:cs typeface="Arial" panose="020B0604020202020204" pitchFamily="34" charset="0"/>
              </a:rPr>
              <a:t>a year,</a:t>
            </a:r>
            <a:r>
              <a:rPr lang="en-CA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depending on the type of officer.</a:t>
            </a:r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no specific training, but you usually need a 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degree 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related field.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officers often work with correctional officers, probation officers or parole officers.  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these officers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help people found guilty of a crime.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24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251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300" dirty="0"/>
          </a:p>
          <a:p>
            <a:endParaRPr lang="fr-CA" sz="13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394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2838" y="234950"/>
            <a:ext cx="2397125" cy="1797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31641" y="2105832"/>
            <a:ext cx="6236203" cy="7013643"/>
          </a:xfrm>
        </p:spPr>
        <p:txBody>
          <a:bodyPr/>
          <a:lstStyle/>
          <a:p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  <a:p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Suggested discussion topics: </a:t>
            </a: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Prison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is the harshest sentence in Canada because the accused has no freedom at all.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Many sentences can be served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in the community, including 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probation. Offenders are allowed to live at home in their community. They can also go back to work. A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goal of this type of sentence is to help offenders return to society.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Sometimes conditions are attached to this type of sentence, such as</a:t>
            </a: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community work, or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obeying a curfew.</a:t>
            </a:r>
          </a:p>
          <a:p>
            <a:pPr marL="198548" lvl="1"/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The offender might also be prohibited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from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or contacting the victim,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stepping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outside certain boundaries,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consuming drugs or alcohol or</a:t>
            </a:r>
          </a:p>
          <a:p>
            <a:pPr marL="859259" lvl="2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owning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a weapon.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548" lvl="1"/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So, it’s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inaccurate to say they’re not punished for their actions.</a:t>
            </a:r>
          </a:p>
          <a:p>
            <a:pPr marL="198548" lvl="1"/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it can be difficult for</a:t>
            </a:r>
            <a:r>
              <a:rPr lang="en-CA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victims to know that their aggressor is nearby.</a:t>
            </a:r>
            <a:endParaRPr lang="en-CA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lvl="1" indent="-180194">
              <a:buFont typeface="Wingdings" panose="05000000000000000000" pitchFamily="2" charset="2"/>
              <a:buChar char="q"/>
              <a:tabLst>
                <a:tab pos="185200" algn="l"/>
              </a:tabLst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78742" lvl="1" indent="-180194" defTabSz="961034">
              <a:buFont typeface="Arial" panose="020B0604020202020204" pitchFamily="34" charset="0"/>
              <a:buChar char="•"/>
              <a:defRPr/>
            </a:pPr>
            <a:endParaRPr lang="en-CA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 defTabSz="961034">
              <a:buFont typeface="Arial" panose="020B0604020202020204" pitchFamily="34" charset="0"/>
              <a:buChar char="•"/>
              <a:defRPr/>
            </a:pPr>
            <a:r>
              <a:rPr lang="en-CA" i="0" noProof="0" dirty="0">
                <a:latin typeface="Arial" panose="020B0604020202020204" pitchFamily="34" charset="0"/>
                <a:cs typeface="Arial" panose="020B0604020202020204" pitchFamily="34" charset="0"/>
              </a:rPr>
              <a:t>Should criminals</a:t>
            </a:r>
            <a:r>
              <a:rPr lang="en-CA" i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have contact with their victims? </a:t>
            </a:r>
            <a:endParaRPr lang="en-CA" i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endParaRPr lang="en-CA" i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lvl="1" indent="-180194">
              <a:buFont typeface="Arial" panose="020B0604020202020204" pitchFamily="34" charset="0"/>
              <a:buChar char="•"/>
            </a:pPr>
            <a:r>
              <a:rPr lang="en-CA" i="0" noProof="0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sentencing? </a:t>
            </a:r>
            <a:r>
              <a:rPr lang="en-CA" i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Do sentences served in the community meet this goal?</a:t>
            </a:r>
            <a:endParaRPr lang="en-CA" i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742" indent="-180194">
              <a:buFont typeface="Arial" panose="020B0604020202020204" pitchFamily="34" charset="0"/>
              <a:buChar char="•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946" indent="-180194" defTabSz="961034">
              <a:buFont typeface="Courier New" panose="02070309020205020404" pitchFamily="49" charset="0"/>
              <a:buChar char="o"/>
              <a:defRPr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According to the Criminal Code, 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sentences </a:t>
            </a:r>
            <a:r>
              <a:rPr lang="en-CA" b="0" noProof="0" dirty="0">
                <a:latin typeface="Arial" panose="020B0604020202020204" pitchFamily="34" charset="0"/>
                <a:cs typeface="Arial" panose="020B0604020202020204" pitchFamily="34" charset="0"/>
              </a:rPr>
              <a:t>can have </a:t>
            </a: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several goals: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946" indent="-180194" defTabSz="961034">
              <a:buFont typeface="Courier New" panose="02070309020205020404" pitchFamily="49" charset="0"/>
              <a:buChar char="o"/>
              <a:defRPr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7579" lvl="1" indent="-180194">
              <a:buFont typeface="Wingdings" panose="05000000000000000000" pitchFamily="2" charset="2"/>
              <a:buChar char="Ø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denounc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 a crime and the harm caused to victims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7579" lvl="1" indent="-180194">
              <a:buFont typeface="Wingdings" panose="05000000000000000000" pitchFamily="2" charset="2"/>
              <a:buChar char="Ø"/>
            </a:pP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iscourage people from committing crimes</a:t>
            </a:r>
          </a:p>
          <a:p>
            <a:pPr marL="847579" lvl="1" indent="-180194">
              <a:buFont typeface="Wingdings" panose="05000000000000000000" pitchFamily="2" charset="2"/>
              <a:buChar char="Ø"/>
            </a:pP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elp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the accused return to society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7579" lvl="1" indent="-180194">
              <a:buFont typeface="Wingdings" panose="05000000000000000000" pitchFamily="2" charset="2"/>
              <a:buChar char="Ø"/>
            </a:pP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epair the harm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caused to victims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548" lvl="1"/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Sources: </a:t>
            </a:r>
          </a:p>
          <a:p>
            <a:pPr marL="278634" lvl="1" indent="-180194">
              <a:buFont typeface="Arial" panose="020B0604020202020204" pitchFamily="34" charset="0"/>
              <a:buChar char="•"/>
            </a:pPr>
            <a:r>
              <a:rPr lang="en-CA" sz="1100" i="1" dirty="0">
                <a:latin typeface="Arial" panose="020B0604020202020204" pitchFamily="34" charset="0"/>
                <a:cs typeface="Arial" panose="020B0604020202020204" pitchFamily="34" charset="0"/>
              </a:rPr>
              <a:t>Criminal Code,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718, 732.1, 742.3. </a:t>
            </a:r>
          </a:p>
          <a:p>
            <a:pPr marL="677396" lvl="1"/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84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3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27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652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57450" y="160338"/>
            <a:ext cx="2217738" cy="16637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40202" y="1956123"/>
            <a:ext cx="6451916" cy="7410611"/>
          </a:xfrm>
        </p:spPr>
        <p:txBody>
          <a:bodyPr/>
          <a:lstStyle/>
          <a:p>
            <a:pPr lvl="0"/>
            <a:r>
              <a:rPr lang="en-CA" b="1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workers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difficult life situations.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meet with people in difficulty, alone or in groups, to assess their situations and help them.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Advise: </a:t>
            </a: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help people learn skills to solve their problems.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They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 programs to help people, and they can also act as mediators.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Salary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They earn 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$21 to $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41 an hour,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depending on their experience and where they work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  <a:p>
            <a:pPr>
              <a:buSzPct val="65000"/>
            </a:pP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workers need a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bachelor’s or master’s degree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social work or social service.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7073" lvl="1" indent="-180194">
              <a:buSzPct val="65000"/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who have a CEGEP diploma in social work can’t call themselves social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workers. But they can do some similar work.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  <a:defRPr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  <a:p>
            <a:pPr lvl="0">
              <a:buSzPct val="65000"/>
              <a:defRPr/>
            </a:pPr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careers focus on helping people, such as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addiction workers.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Unlike</a:t>
            </a:r>
            <a:r>
              <a:rPr lang="en-CA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social workers, addiction workers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specifically with people who have addiction problems. 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28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932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73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09813" y="234950"/>
            <a:ext cx="2620962" cy="19653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38876" y="2470437"/>
            <a:ext cx="5852160" cy="6649038"/>
          </a:xfrm>
        </p:spPr>
        <p:txBody>
          <a:bodyPr/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NOTE TO EDUCATORS</a:t>
            </a:r>
          </a:p>
          <a:p>
            <a:endParaRPr lang="en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Class before the activity</a:t>
            </a:r>
          </a:p>
          <a:p>
            <a:pPr marL="660711" lvl="1" indent="-180194">
              <a:buFont typeface="Arial" panose="020B0604020202020204" pitchFamily="34" charset="0"/>
              <a:buChar char="•"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Help students discover different careers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having them read the career fact sheets on Éducaloi’s website </a:t>
            </a:r>
            <a:r>
              <a:rPr lang="en-CA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educaloi.qc.ca/careers.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It’ll be easier for them to answer questions and score points. You can also print the fact sheets for your students.</a:t>
            </a: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The activity</a:t>
            </a: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711" lvl="1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Divide the class into groups of three or four students. </a:t>
            </a:r>
          </a:p>
          <a:p>
            <a:pPr marL="660711" lvl="1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Distribute the materials: 12 puzzle pieces to cut out and one puzzle board per team.</a:t>
            </a:r>
          </a:p>
          <a:p>
            <a:pPr marL="660711" lvl="1" indent="-180194">
              <a:buFont typeface="Arial" panose="020B0604020202020204" pitchFamily="34" charset="0"/>
              <a:buChar char="•"/>
            </a:pP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Ask students if they </a:t>
            </a: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know of any careers that involve the law.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 Here are possible answers:</a:t>
            </a:r>
          </a:p>
          <a:p>
            <a:pPr marL="1157913" lvl="2"/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Legal secretary, probation officer, correctional officer, aboriginal offender support officer, lawyer, band chief or councillor, courtworker, Member of Parliament/Member of the National Assembly, bailiff, court usher, legal interpreter, judge, addiction worker, police officer, notary, official stenographer, paralegal, legal translator, social worker, etc.</a:t>
            </a:r>
          </a:p>
          <a:p>
            <a:endParaRPr lang="en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</a:p>
          <a:p>
            <a:endParaRPr lang="en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211" indent="-180194" defTabSz="961034">
              <a:buFont typeface="Wingdings" panose="05000000000000000000" pitchFamily="2" charset="2"/>
              <a:buChar char="q"/>
              <a:defRPr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You have access to a wide variety of careers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, as long as you work hard. You have many options apart from being a lawyer or a judge. </a:t>
            </a:r>
          </a:p>
          <a:p>
            <a:pPr marL="15017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211" indent="-180194">
              <a:buFont typeface="Wingdings" panose="05000000000000000000" pitchFamily="2" charset="2"/>
              <a:buChar char="q"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The activity is a game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. The team with the most points from the puzzle and quiz wins! </a:t>
            </a:r>
          </a:p>
          <a:p>
            <a:pPr marL="15017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652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046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300" dirty="0"/>
          </a:p>
          <a:p>
            <a:endParaRPr lang="fr-CA" sz="13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044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TO EDUCATORS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Ask students to add up their points</a:t>
            </a:r>
            <a:r>
              <a:rPr lang="en-CA" b="1" baseline="0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using the score sheet in the </a:t>
            </a:r>
            <a:r>
              <a:rPr lang="en-CA" b="0" i="1" baseline="0" noProof="0">
                <a:latin typeface="Arial" panose="020B0604020202020204" pitchFamily="34" charset="0"/>
                <a:cs typeface="Arial" panose="020B0604020202020204" pitchFamily="34" charset="0"/>
              </a:rPr>
              <a:t>Student Guide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308" indent="-285308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Announce the winner.</a:t>
            </a:r>
          </a:p>
          <a:p>
            <a:pPr marL="285308" indent="-285308">
              <a:buFont typeface="Wingdings" panose="05000000000000000000" pitchFamily="2" charset="2"/>
              <a:buChar char="q"/>
            </a:pPr>
            <a:endParaRPr lang="en-CA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>
              <a:buFont typeface="Wingdings" panose="05000000000000000000" pitchFamily="2" charset="2"/>
              <a:buChar char="q"/>
            </a:pP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You can award a prize to the winning team.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32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8827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534988"/>
            <a:ext cx="4321175" cy="3240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31520" y="4175912"/>
            <a:ext cx="5852160" cy="4543439"/>
          </a:xfrm>
        </p:spPr>
        <p:txBody>
          <a:bodyPr/>
          <a:lstStyle/>
          <a:p>
            <a:pPr>
              <a:spcAft>
                <a:spcPts val="631"/>
              </a:spcAft>
            </a:pPr>
            <a:r>
              <a:rPr lang="en-CA" sz="13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FOR STUDENTS</a:t>
            </a:r>
          </a:p>
          <a:p>
            <a:pPr defTabSz="961034">
              <a:spcAft>
                <a:spcPts val="631"/>
              </a:spcAft>
              <a:buSzPct val="65000"/>
              <a:defRPr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 defTabSz="961034">
              <a:spcAft>
                <a:spcPts val="631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Éducaloi’s website presents </a:t>
            </a:r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downloadable career fact sheets</a:t>
            </a: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0614" lvl="1" indent="-285308" defTabSz="961034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correctional officer, police officer</a:t>
            </a: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band councillor or band chief, MNA/MP</a:t>
            </a: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probation officer, Indigenous offender support officer, courtworker, addictions worker, social worker</a:t>
            </a: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lawyer, notary, judge, paralegal </a:t>
            </a:r>
            <a:endParaRPr lang="en-CA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legal secretary, court clerk, bailiff, court usher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, legal interpreter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08" indent="-285308" defTabSz="961034">
              <a:spcAft>
                <a:spcPts val="631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fact sheet </a:t>
            </a:r>
            <a:r>
              <a:rPr lang="en-CA" sz="1300">
                <a:latin typeface="Arial" panose="020B0604020202020204" pitchFamily="34" charset="0"/>
                <a:cs typeface="Arial" panose="020B0604020202020204" pitchFamily="34" charset="0"/>
              </a:rPr>
              <a:t>includes this information:</a:t>
            </a:r>
          </a:p>
          <a:p>
            <a:pPr marL="570614" lvl="1" indent="-285308">
              <a:spcAft>
                <a:spcPts val="631"/>
              </a:spcAft>
              <a:buSzPct val="65000"/>
              <a:buFont typeface="Arial" panose="020B0604020202020204" pitchFamily="34" charset="0"/>
              <a:buChar char="•"/>
              <a:defRPr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role,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main duties, skills needed, work environment, training, salary, etc.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33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0090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E4F7A-7EF4-4BD9-AFE9-A277429974DC}" type="slidenum">
              <a:rPr lang="fr-CA" smtClean="0"/>
              <a:pPr>
                <a:defRPr/>
              </a:pPr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4568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35088" y="758825"/>
            <a:ext cx="4492625" cy="33686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80288" y="4653479"/>
            <a:ext cx="5796037" cy="3929924"/>
          </a:xfrm>
        </p:spPr>
        <p:txBody>
          <a:bodyPr/>
          <a:lstStyle/>
          <a:p>
            <a:pPr marL="0" lvl="1" defTabSz="961034">
              <a:defRPr/>
            </a:pPr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NOTE TO EDUCATORS</a:t>
            </a:r>
          </a:p>
          <a:p>
            <a:pPr marL="0" lvl="1">
              <a:defRPr/>
            </a:pPr>
            <a:endParaRPr lang="en-CA" altLang="ja-JP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 defTabSz="1098753">
              <a:buFont typeface="Wingdings" panose="05000000000000000000" pitchFamily="2" charset="2"/>
              <a:buChar char="q"/>
            </a:pPr>
            <a:r>
              <a:rPr lang="en-CA" altLang="ja-JP">
                <a:latin typeface="Arial" panose="020B0604020202020204" pitchFamily="34" charset="0"/>
                <a:cs typeface="Arial" panose="020B0604020202020204" pitchFamily="34" charset="0"/>
              </a:rPr>
              <a:t>This slide is intended for educators.</a:t>
            </a: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 defTabSz="961034">
              <a:buFont typeface="Wingdings" panose="05000000000000000000" pitchFamily="2" charset="2"/>
              <a:buChar char="q"/>
              <a:defRPr/>
            </a:pPr>
            <a:r>
              <a:rPr lang="en-CA" sz="1300" b="1"/>
              <a:t>To receive updates </a:t>
            </a:r>
            <a:r>
              <a:rPr lang="en-CA" sz="1300"/>
              <a:t>and new pedagogical tools, contact us at education@educaloi.qc.ca.</a:t>
            </a:r>
          </a:p>
          <a:p>
            <a:pPr marL="180194" indent="-180194" defTabSz="961034">
              <a:buFont typeface="Wingdings" panose="05000000000000000000" pitchFamily="2" charset="2"/>
              <a:buChar char="q"/>
              <a:defRPr/>
            </a:pPr>
            <a:endParaRPr lang="en-CA" sz="1300"/>
          </a:p>
          <a:p>
            <a:pPr marL="180194" indent="-180194" defTabSz="961034">
              <a:buFont typeface="Wingdings" panose="05000000000000000000" pitchFamily="2" charset="2"/>
              <a:buChar char="q"/>
              <a:defRPr/>
            </a:pPr>
            <a:r>
              <a:rPr lang="en-CA" sz="1300" b="1"/>
              <a:t>To sign up for our school newsletter</a:t>
            </a:r>
            <a:r>
              <a:rPr lang="en-CA" sz="1300"/>
              <a:t>, go to educaloi.qc.ca under Resources for Educators (approximately four emails per year).</a:t>
            </a: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3888293" y="9097137"/>
            <a:ext cx="3421166" cy="504063"/>
          </a:xfrm>
          <a:prstGeom prst="rect">
            <a:avLst/>
          </a:prstGeom>
        </p:spPr>
        <p:txBody>
          <a:bodyPr vert="horz" lIns="103161" tIns="51580" rIns="103161" bIns="5158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4FE3E3-99D9-446D-842C-56C943D2C738}" type="slidenum">
              <a:rPr lang="fr-C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635125" y="458788"/>
            <a:ext cx="4043363" cy="30321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85259" y="3977198"/>
            <a:ext cx="6159394" cy="4117006"/>
          </a:xfrm>
        </p:spPr>
        <p:txBody>
          <a:bodyPr/>
          <a:lstStyle/>
          <a:p>
            <a:endParaRPr lang="en-CA" sz="1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300" b="1"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</a:p>
          <a:p>
            <a:pPr lvl="0"/>
            <a:endParaRPr lang="en-CA" b="1" kern="1200" noProof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Instructions:</a:t>
            </a:r>
          </a:p>
          <a:p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into teams of three or four. Using your personal knowledge, </a:t>
            </a: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puzzle by placing the pieces on the puzzle board.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piece has information about a career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(for example, a picture, a list of duties or necessary training.</a:t>
            </a: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noProof="0">
                <a:latin typeface="Arial" panose="020B0604020202020204" pitchFamily="34" charset="0"/>
                <a:cs typeface="Arial" panose="020B0604020202020204" pitchFamily="34" charset="0"/>
              </a:rPr>
              <a:t>You have</a:t>
            </a:r>
            <a:r>
              <a:rPr lang="en-CA" baseline="0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noProof="0">
                <a:latin typeface="Arial" panose="020B0604020202020204" pitchFamily="34" charset="0"/>
                <a:cs typeface="Arial" panose="020B0604020202020204" pitchFamily="34" charset="0"/>
              </a:rPr>
              <a:t>10 minutes </a:t>
            </a:r>
            <a:r>
              <a:rPr lang="en-CA" b="0" noProof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CA" b="0" baseline="0" noProof="0">
                <a:latin typeface="Arial" panose="020B0604020202020204" pitchFamily="34" charset="0"/>
                <a:cs typeface="Arial" panose="020B0604020202020204" pitchFamily="34" charset="0"/>
              </a:rPr>
              <a:t> solve the puzzle.</a:t>
            </a: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b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revealed as the careers are presented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(slides</a:t>
            </a:r>
            <a:r>
              <a:rPr lang="en-CA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7, 10, 15 and 19). Pay close attention so as not to miss important information!</a:t>
            </a:r>
          </a:p>
          <a:p>
            <a:endParaRPr lang="en-CA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Scoring:</a:t>
            </a:r>
          </a:p>
          <a:p>
            <a:endParaRPr lang="en-CA" b="1" noProof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Arial" panose="020B0604020202020204" pitchFamily="34" charset="0"/>
              <a:buChar char="•"/>
            </a:pPr>
            <a:r>
              <a:rPr lang="en-CA" b="1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CA" b="1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puzzle piece </a:t>
            </a:r>
            <a:r>
              <a:rPr lang="en-CA" b="0" baseline="0" noProof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right place.</a:t>
            </a:r>
            <a:endParaRPr lang="en-CA" b="1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Font typeface="Wingdings" panose="05000000000000000000" pitchFamily="2" charset="2"/>
              <a:buChar char="q"/>
            </a:pPr>
            <a:endParaRPr lang="en-C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672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06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62175" y="307975"/>
            <a:ext cx="3057525" cy="22939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64540" y="2704669"/>
            <a:ext cx="5852160" cy="6662064"/>
          </a:xfrm>
        </p:spPr>
        <p:txBody>
          <a:bodyPr/>
          <a:lstStyle/>
          <a:p>
            <a:pPr defTabSz="961034">
              <a:defRPr/>
            </a:pPr>
            <a:r>
              <a:rPr lang="en-C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STUDENTS</a:t>
            </a:r>
          </a:p>
          <a:p>
            <a:pPr defTabSz="961034"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Mark Philippe is from the Innu community of </a:t>
            </a:r>
            <a:r>
              <a:rPr lang="en-CA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Mashteuiatsh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 on the shores of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Lac St-Jean.</a:t>
            </a: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became interested in law at the end of CEGEP when he realized how much the law is involved in all aspects of our lives.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noProof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en-CA" baseline="0" noProof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earned a Bachelor’s degree in law at </a:t>
            </a:r>
            <a:r>
              <a:rPr lang="en-C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</a:t>
            </a: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Montréal and became interested in criminal law.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0614" lvl="1" indent="-181863">
              <a:buSzPct val="65000"/>
              <a:buFont typeface="Arial" panose="020B0604020202020204" pitchFamily="34" charset="0"/>
              <a:buChar char="•"/>
              <a:defRPr/>
            </a:pP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I quickly realized that criminal law was what I wanted to do</a:t>
            </a:r>
            <a:r>
              <a:rPr lang="en-CA" i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. I was fascinated by the courtroom and the human stories that unfolded there.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88" indent="-360388" defTabSz="961034">
              <a:buSzPct val="65000"/>
              <a:buFont typeface="Wingdings" panose="05000000000000000000" pitchFamily="2" charset="2"/>
              <a:buChar char="q"/>
              <a:defRPr/>
            </a:pPr>
            <a:endParaRPr lang="en-CA" noProof="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 defTabSz="961034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Philippe became a lawyer and handled some important cases of robbery, sexual assault and murder. </a:t>
            </a:r>
            <a:endParaRPr lang="en-CA" noProof="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61034">
              <a:buSzPct val="65000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2017, he was appointed to the Court of Québec in Gatineau. He is one of the youngest Indigenous judges in the history of Quebec.</a:t>
            </a:r>
          </a:p>
          <a:p>
            <a:pPr marL="360388" indent="-360388">
              <a:buSzPct val="65000"/>
              <a:buFont typeface="Wingdings" panose="05000000000000000000" pitchFamily="2" charset="2"/>
              <a:buChar char="q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0614" indent="-180194">
              <a:buSzPct val="65000"/>
              <a:buFont typeface="Arial" panose="020B0604020202020204" pitchFamily="34" charset="0"/>
              <a:buChar char="•"/>
              <a:defRPr/>
            </a:pP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As a judge, I’m at the</a:t>
            </a:r>
            <a:r>
              <a:rPr lang="en-CA" i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centre of the action. I’m in court almost every day and have to decide legal issues. I’m very passionate about my work! 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noProof="0" dirty="0"/>
          </a:p>
          <a:p>
            <a:pPr lvl="0"/>
            <a:endParaRPr lang="en-CA" noProof="0" dirty="0"/>
          </a:p>
          <a:p>
            <a:pPr defTabSz="961034">
              <a:buSzPct val="65000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88" indent="-360388" defTabSz="961034">
              <a:buSzPct val="65000"/>
              <a:buFont typeface="Wingdings" panose="05000000000000000000" pitchFamily="2" charset="2"/>
              <a:buChar char="q"/>
              <a:defRPr/>
            </a:pPr>
            <a:endParaRPr lang="en-CA" sz="13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ct val="65000"/>
              <a:defRPr/>
            </a:pPr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091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6600" y="384175"/>
            <a:ext cx="3138488" cy="2352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54833" y="3004088"/>
            <a:ext cx="6451916" cy="5838663"/>
          </a:xfrm>
        </p:spPr>
        <p:txBody>
          <a:bodyPr/>
          <a:lstStyle/>
          <a:p>
            <a:pPr lvl="0"/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  <a:endParaRPr lang="en-CA" b="1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Judges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preside over civil and criminal cases. 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make decisions to settle legal disputes.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Salary</a:t>
            </a: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law sets the salary of judges, and it varies depending on where they work. Most get paid 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over $200,000 </a:t>
            </a:r>
            <a:r>
              <a:rPr lang="en-CA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 year.</a:t>
            </a:r>
            <a:endParaRPr lang="en-CA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cs typeface="Arial" panose="020B0604020202020204" pitchFamily="34" charset="0"/>
              </a:rPr>
              <a:t>Job prospects</a:t>
            </a: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Job prospects</a:t>
            </a:r>
            <a:r>
              <a:rPr lang="en-CA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CA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limited.</a:t>
            </a: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r>
              <a:rPr lang="en-CA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 know?</a:t>
            </a: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5000"/>
            </a:pPr>
            <a:endParaRPr lang="en-CA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disputes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several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regions of Quebec are settled by an </a:t>
            </a:r>
            <a:r>
              <a:rPr lang="en-CA" b="1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Itinerant Court. </a:t>
            </a:r>
            <a:r>
              <a:rPr lang="en-CA" b="0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means that judges travel to these regions for several days to hear various cases.</a:t>
            </a:r>
          </a:p>
          <a:p>
            <a:pPr>
              <a:buSzPct val="65000"/>
            </a:pP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194" indent="-180194">
              <a:buSzPct val="65000"/>
              <a:buFont typeface="Wingdings" panose="05000000000000000000" pitchFamily="2" charset="2"/>
              <a:buChar char="q"/>
            </a:pPr>
            <a:r>
              <a:rPr lang="en-CA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CA" baseline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some communities, hearings are held in schools or community centres because there are no courthouses. </a:t>
            </a:r>
            <a:endParaRPr lang="en-CA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1034">
              <a:defRPr/>
            </a:pPr>
            <a:fld id="{931ACCA6-3932-4DB9-957B-1A394FECEABB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61034">
                <a:defRPr/>
              </a:pPr>
              <a:t>7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594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1034">
              <a:defRPr/>
            </a:pPr>
            <a:r>
              <a:rPr lang="en-CA" b="1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CA" b="1" kern="1200" baseline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STUDENTS</a:t>
            </a:r>
          </a:p>
          <a:p>
            <a:pPr defTabSz="961034">
              <a:defRPr/>
            </a:pPr>
            <a:endParaRPr lang="en-CA" b="1" kern="12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194" indent="-180194" defTabSz="961034">
              <a:buFont typeface="Wingdings" panose="05000000000000000000" pitchFamily="2" charset="2"/>
              <a:buChar char="q"/>
              <a:defRPr/>
            </a:pPr>
            <a:r>
              <a:rPr lang="en-CA" sz="1300" b="1" dirty="0">
                <a:highlight>
                  <a:srgbClr val="FFFF00"/>
                </a:highlight>
              </a:rPr>
              <a:t>Special admissions policy at </a:t>
            </a:r>
            <a:r>
              <a:rPr lang="en-CA" sz="1300" b="1" dirty="0" err="1">
                <a:highlight>
                  <a:srgbClr val="FFFF00"/>
                </a:highlight>
              </a:rPr>
              <a:t>Université</a:t>
            </a:r>
            <a:r>
              <a:rPr lang="en-CA" sz="1300" b="1" dirty="0">
                <a:highlight>
                  <a:srgbClr val="FFFF00"/>
                </a:highlight>
              </a:rPr>
              <a:t> de Sherbrooke</a:t>
            </a:r>
            <a:endParaRPr lang="en-CA" sz="1300" dirty="0">
              <a:highlight>
                <a:srgbClr val="FFFF00"/>
              </a:highlight>
            </a:endParaRPr>
          </a:p>
          <a:p>
            <a:endParaRPr lang="en-CA" sz="1300" dirty="0">
              <a:highlight>
                <a:srgbClr val="FFFF00"/>
              </a:highlight>
            </a:endParaRPr>
          </a:p>
          <a:p>
            <a:pPr lvl="1"/>
            <a:r>
              <a:rPr lang="en-CA" sz="1300" dirty="0"/>
              <a:t>The law faculty at </a:t>
            </a:r>
            <a:r>
              <a:rPr lang="en-CA" sz="1300" dirty="0" err="1"/>
              <a:t>Université</a:t>
            </a:r>
            <a:r>
              <a:rPr lang="en-CA" sz="1300" dirty="0"/>
              <a:t> de Sherbrooke has a special admissions policy in favour of Indigenous applicants. </a:t>
            </a:r>
          </a:p>
          <a:p>
            <a:pPr lvl="1"/>
            <a:r>
              <a:rPr lang="en-CA" sz="1300"/>
              <a:t>First </a:t>
            </a:r>
            <a:r>
              <a:rPr lang="en-CA" sz="1300" dirty="0"/>
              <a:t>Nations, Inuit or Métis students can identify themselves as Indigenous on the admission form</a:t>
            </a:r>
            <a:r>
              <a:rPr lang="en-CA" sz="1300"/>
              <a:t>. </a:t>
            </a:r>
          </a:p>
          <a:p>
            <a:pPr lvl="1"/>
            <a:r>
              <a:rPr lang="en-CA" sz="1300"/>
              <a:t>Grades </a:t>
            </a:r>
            <a:r>
              <a:rPr lang="en-CA" sz="1300" dirty="0"/>
              <a:t>are still an important factor for admission but other criteria are also considered. </a:t>
            </a:r>
          </a:p>
          <a:p>
            <a:endParaRPr lang="fr-FR" sz="13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51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300" dirty="0"/>
          </a:p>
          <a:p>
            <a:endParaRPr lang="fr-CA" sz="13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CCA6-3932-4DB9-957B-1A394FECEAB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8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1440000" cy="14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>
            <a:lvl1pPr algn="ctr">
              <a:defRPr lang="fr-FR" sz="5400" kern="1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84168" y="1860973"/>
            <a:ext cx="1728192" cy="142385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5994286"/>
            <a:ext cx="2790055" cy="5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61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82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s sim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281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s sim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495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s simp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96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E46C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55576" y="6500699"/>
            <a:ext cx="2895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69D682-573B-416E-8C7C-494F8969C1B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297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11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537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96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25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3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28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0364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7C65551-F865-45BB-8641-C10CB5BEA838}" type="datetimeFigureOut">
              <a:rPr lang="fr-CA" smtClean="0"/>
              <a:t>2023-03-21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D682-573B-416E-8C7C-494F8969C1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78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CD12-24_EDUCALOI_Powerpoint «Corpo»-Fond jeunesse orang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0"/>
            <a:ext cx="8574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5576" y="65082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156176" y="6514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69D682-573B-416E-8C7C-494F8969C1B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17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E46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5000"/>
        <a:buFontTx/>
        <a:buBlip>
          <a:blip r:embed="rId17"/>
        </a:buBlip>
        <a:defRPr sz="3200" kern="1200">
          <a:solidFill>
            <a:srgbClr val="333F4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6C0A"/>
        </a:buClr>
        <a:buSzPct val="65000"/>
        <a:buFont typeface="Wingdings" pitchFamily="2" charset="2"/>
        <a:buChar char="Ø"/>
        <a:defRPr sz="2800" kern="1200">
          <a:solidFill>
            <a:srgbClr val="333F4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6C0A"/>
        </a:buClr>
        <a:buFont typeface="Arial" pitchFamily="34" charset="0"/>
        <a:buChar char="•"/>
        <a:defRPr sz="2400" kern="1200">
          <a:solidFill>
            <a:srgbClr val="333F4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6C0A"/>
        </a:buClr>
        <a:buFont typeface="Arial" pitchFamily="34" charset="0"/>
        <a:buChar char="–"/>
        <a:defRPr sz="2000" kern="1200">
          <a:solidFill>
            <a:srgbClr val="333F4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6C0A"/>
        </a:buClr>
        <a:buFont typeface="Wingdings" pitchFamily="2" charset="2"/>
        <a:buChar char="§"/>
        <a:defRPr sz="2000" kern="1200">
          <a:solidFill>
            <a:srgbClr val="333F4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tags" Target="../tags/tag24.xml"/><Relationship Id="rId7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8.svg"/><Relationship Id="rId3" Type="http://schemas.openxmlformats.org/officeDocument/2006/relationships/tags" Target="../tags/tag29.xml"/><Relationship Id="rId7" Type="http://schemas.openxmlformats.org/officeDocument/2006/relationships/image" Target="../media/image15.svg"/><Relationship Id="rId12" Type="http://schemas.openxmlformats.org/officeDocument/2006/relationships/image" Target="../media/image3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4.png"/><Relationship Id="rId11" Type="http://schemas.openxmlformats.org/officeDocument/2006/relationships/image" Target="../media/image36.sv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sv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4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6.sv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5.png"/><Relationship Id="rId5" Type="http://schemas.openxmlformats.org/officeDocument/2006/relationships/tags" Target="../tags/tag47.xml"/><Relationship Id="rId10" Type="http://schemas.openxmlformats.org/officeDocument/2006/relationships/image" Target="../media/image44.svg"/><Relationship Id="rId4" Type="http://schemas.openxmlformats.org/officeDocument/2006/relationships/tags" Target="../tags/tag46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5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51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0.sv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49.png"/><Relationship Id="rId5" Type="http://schemas.openxmlformats.org/officeDocument/2006/relationships/tags" Target="../tags/tag58.xml"/><Relationship Id="rId10" Type="http://schemas.openxmlformats.org/officeDocument/2006/relationships/image" Target="../media/image48.svg"/><Relationship Id="rId4" Type="http://schemas.openxmlformats.org/officeDocument/2006/relationships/tags" Target="../tags/tag57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65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2.xml"/><Relationship Id="rId11" Type="http://schemas.openxmlformats.org/officeDocument/2006/relationships/audio" Target="../media/audio2.wav"/><Relationship Id="rId5" Type="http://schemas.openxmlformats.org/officeDocument/2006/relationships/tags" Target="../tags/tag67.xml"/><Relationship Id="rId10" Type="http://schemas.openxmlformats.org/officeDocument/2006/relationships/audio" Target="../media/audio4.wav"/><Relationship Id="rId4" Type="http://schemas.openxmlformats.org/officeDocument/2006/relationships/tags" Target="../tags/tag66.xml"/><Relationship Id="rId9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tags" Target="../tags/tag70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5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6.svg"/><Relationship Id="rId5" Type="http://schemas.openxmlformats.org/officeDocument/2006/relationships/tags" Target="../tags/tag72.xml"/><Relationship Id="rId10" Type="http://schemas.openxmlformats.org/officeDocument/2006/relationships/image" Target="../media/image55.png"/><Relationship Id="rId4" Type="http://schemas.openxmlformats.org/officeDocument/2006/relationships/tags" Target="../tags/tag71.xml"/><Relationship Id="rId9" Type="http://schemas.openxmlformats.org/officeDocument/2006/relationships/image" Target="../media/image5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y0f_dMxeiv0" TargetMode="External"/><Relationship Id="rId7" Type="http://schemas.openxmlformats.org/officeDocument/2006/relationships/image" Target="../media/image59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tags" Target="../tags/tag77.xml"/><Relationship Id="rId7" Type="http://schemas.openxmlformats.org/officeDocument/2006/relationships/image" Target="../media/image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8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12.xml"/><Relationship Id="rId11" Type="http://schemas.openxmlformats.org/officeDocument/2006/relationships/audio" Target="../media/audio2.wav"/><Relationship Id="rId5" Type="http://schemas.openxmlformats.org/officeDocument/2006/relationships/tags" Target="../tags/tag83.xml"/><Relationship Id="rId10" Type="http://schemas.openxmlformats.org/officeDocument/2006/relationships/audio" Target="../media/audio4.wav"/><Relationship Id="rId4" Type="http://schemas.openxmlformats.org/officeDocument/2006/relationships/tags" Target="../tags/tag82.xml"/><Relationship Id="rId9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9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56.sv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55.png"/><Relationship Id="rId5" Type="http://schemas.openxmlformats.org/officeDocument/2006/relationships/tags" Target="../tags/tag88.xml"/><Relationship Id="rId10" Type="http://schemas.openxmlformats.org/officeDocument/2006/relationships/image" Target="../media/image60.png"/><Relationship Id="rId4" Type="http://schemas.openxmlformats.org/officeDocument/2006/relationships/tags" Target="../tags/tag87.xml"/><Relationship Id="rId9" Type="http://schemas.openxmlformats.org/officeDocument/2006/relationships/notesSlide" Target="../notesSlides/notesSlide28.xml"/><Relationship Id="rId14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93.xml"/><Relationship Id="rId7" Type="http://schemas.openxmlformats.org/officeDocument/2006/relationships/image" Target="../media/image61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hyperlink" Target="https://www.educaloi.qc.ca/en/services-and-resources/resources-for-educators/high-school-teaching-guides/legal-careers-indigenous" TargetMode="Externa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sV-jcEN-w2M" TargetMode="External"/><Relationship Id="rId7" Type="http://schemas.openxmlformats.org/officeDocument/2006/relationships/image" Target="../media/image62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hyperlink" Target="https://www.educaloi.qc.ca/services-et-ressources/ressources-educatives/professionnels-autochtones#overlay-context=" TargetMode="Externa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microsoft.com/office/2007/relationships/hdphoto" Target="../media/hdphoto2.wdp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64.png"/><Relationship Id="rId17" Type="http://schemas.openxmlformats.org/officeDocument/2006/relationships/image" Target="../media/image67.jpeg"/><Relationship Id="rId2" Type="http://schemas.openxmlformats.org/officeDocument/2006/relationships/tags" Target="../tags/tag106.xml"/><Relationship Id="rId16" Type="http://schemas.microsoft.com/office/2007/relationships/hdphoto" Target="../media/hdphoto3.wdp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63.jpg"/><Relationship Id="rId5" Type="http://schemas.openxmlformats.org/officeDocument/2006/relationships/tags" Target="../tags/tag109.xml"/><Relationship Id="rId15" Type="http://schemas.openxmlformats.org/officeDocument/2006/relationships/image" Target="../media/image66.png"/><Relationship Id="rId10" Type="http://schemas.openxmlformats.org/officeDocument/2006/relationships/notesSlide" Target="../notesSlides/notesSlide35.xml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tags" Target="../tags/tag7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7.svg"/><Relationship Id="rId4" Type="http://schemas.openxmlformats.org/officeDocument/2006/relationships/tags" Target="../tags/tag8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2.xml"/><Relationship Id="rId7" Type="http://schemas.openxmlformats.org/officeDocument/2006/relationships/image" Target="../media/image2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s://www.youtube.com/embed/WBw29JVqufw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87624" y="2276872"/>
            <a:ext cx="6810375" cy="1934890"/>
          </a:xfrm>
        </p:spPr>
        <p:txBody>
          <a:bodyPr>
            <a:noAutofit/>
          </a:bodyPr>
          <a:lstStyle/>
          <a:p>
            <a:pPr algn="ctr"/>
            <a:r>
              <a:rPr lang="en-CA" sz="4800" dirty="0"/>
              <a:t>A Career in Law?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5648" y="5018201"/>
            <a:ext cx="581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pPr algn="ctr"/>
            <a:r>
              <a:rPr lang="fr-FR">
                <a:solidFill>
                  <a:srgbClr val="FF0000"/>
                </a:solidFill>
              </a:rPr>
              <a:t>Insert English logo here.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07462D4-2E12-48DE-A9A9-1F1011DF4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7384"/>
          <a:stretch/>
        </p:blipFill>
        <p:spPr>
          <a:xfrm>
            <a:off x="2862147" y="5018201"/>
            <a:ext cx="31205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3761" y="980728"/>
            <a:ext cx="777686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Lawyer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8A1197-05D6-48BB-8CB5-5CC0E2A4435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27631" y="1772816"/>
            <a:ext cx="2984529" cy="432048"/>
          </a:xfrm>
          <a:prstGeom prst="rect">
            <a:avLst/>
          </a:prstGeom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CA" sz="2000">
                <a:solidFill>
                  <a:srgbClr val="C1C6C8"/>
                </a:solidFill>
              </a:rPr>
              <a:t>Puzzle Answers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913D54E-276B-4993-8033-3A9F243481A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2028220"/>
              </p:ext>
            </p:extLst>
          </p:nvPr>
        </p:nvGraphicFramePr>
        <p:xfrm>
          <a:off x="832781" y="2708920"/>
          <a:ext cx="7587844" cy="345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3977042105"/>
                    </a:ext>
                  </a:extLst>
                </a:gridCol>
                <a:gridCol w="3843427">
                  <a:extLst>
                    <a:ext uri="{9D8B030D-6E8A-4147-A177-3AD203B41FA5}">
                      <a16:colId xmlns:a16="http://schemas.microsoft.com/office/drawing/2014/main" val="1410059904"/>
                    </a:ext>
                  </a:extLst>
                </a:gridCol>
              </a:tblGrid>
              <a:tr h="653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Duties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76286"/>
                  </a:ext>
                </a:extLst>
              </a:tr>
              <a:tr h="2802459">
                <a:tc>
                  <a:txBody>
                    <a:bodyPr/>
                    <a:lstStyle/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Advise clients</a:t>
                      </a:r>
                    </a:p>
                    <a:p>
                      <a:pPr marL="35560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Negotiate and represent clients in court</a:t>
                      </a:r>
                    </a:p>
                    <a:p>
                      <a:pPr marL="35560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documents and situations</a:t>
                      </a:r>
                    </a:p>
                    <a:p>
                      <a:pPr marL="35560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legal documents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Bachelor’s degree in law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at the École du Barreau (bar school)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Six-month practical 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696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2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E561B0-C431-4287-ACF4-E81EDADE3D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380664"/>
            <a:ext cx="9144000" cy="4248472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F991A-939F-4CA0-9AC4-61B4750720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91" y="2067425"/>
            <a:ext cx="496855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lvl="0">
              <a:lnSpc>
                <a:spcPct val="120000"/>
              </a:lnSpc>
              <a:spcBef>
                <a:spcPts val="600"/>
              </a:spcBef>
            </a:pPr>
            <a:r>
              <a:rPr lang="en-CA" sz="3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were a criminal lawyer, could you defend people accused of very serious crimes?</a:t>
            </a:r>
          </a:p>
        </p:txBody>
      </p:sp>
      <p:pic>
        <p:nvPicPr>
          <p:cNvPr id="18" name="Graphique 17" descr="Engrenages">
            <a:extLst>
              <a:ext uri="{FF2B5EF4-FFF2-40B4-BE49-F238E27FC236}">
                <a16:creationId xmlns:a16="http://schemas.microsoft.com/office/drawing/2014/main" id="{5BC22EDF-7B0D-4629-AFB4-0DA9BD67AA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487" y="1931576"/>
            <a:ext cx="3146648" cy="3146648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D4004BD-1C9A-44B4-9F1A-3E7F1D89928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425135" y="332656"/>
            <a:ext cx="0" cy="619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1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143ED0B-3282-4228-8E14-EF1184AA316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93230" y="946548"/>
            <a:ext cx="7776864" cy="1500307"/>
            <a:chOff x="683568" y="457096"/>
            <a:chExt cx="7776864" cy="1219200"/>
          </a:xfrm>
        </p:grpSpPr>
        <p:sp>
          <p:nvSpPr>
            <p:cNvPr id="3" name="Titre 1">
              <a:extLst>
                <a:ext uri="{FF2B5EF4-FFF2-40B4-BE49-F238E27FC236}">
                  <a16:creationId xmlns:a16="http://schemas.microsoft.com/office/drawing/2014/main" id="{64917050-C112-4394-B38F-A4AD84412E6D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457096"/>
              <a:ext cx="7776864" cy="12192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E46C00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1200" cap="none" spc="0" normalizeH="0" baseline="0">
                  <a:ln>
                    <a:noFill/>
                  </a:ln>
                  <a:solidFill>
                    <a:srgbClr val="E46C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Band Councillor or Chief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7690662-DC9C-4BF4-91BC-E5107D9C90B6}"/>
                </a:ext>
              </a:extLst>
            </p:cNvPr>
            <p:cNvSpPr txBox="1"/>
            <p:nvPr/>
          </p:nvSpPr>
          <p:spPr>
            <a:xfrm>
              <a:off x="2462987" y="1161211"/>
              <a:ext cx="4500500" cy="30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>
                  <a:latin typeface="Arial" panose="020B0604020202020204" pitchFamily="34" charset="0"/>
                  <a:cs typeface="Arial" panose="020B0604020202020204" pitchFamily="34" charset="0"/>
                </a:rPr>
                <a:t>Decide – Communicate – Represent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2CFB4BF8-BE43-421E-AAF9-7AFD2E92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" y="2267497"/>
            <a:ext cx="8133118" cy="40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9F5FBA46-F830-47B4-9843-6AC05867FF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32628" y="4137686"/>
            <a:ext cx="4046551" cy="1980387"/>
          </a:xfrm>
          <a:prstGeom prst="rect">
            <a:avLst/>
          </a:prstGeom>
          <a:noFill/>
          <a:ln w="28575">
            <a:solidFill>
              <a:srgbClr val="F6891F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Can you name a band chief or band councillor?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7FF988B-5D5A-4B57-95E4-FC6DA469ED6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28069" y="1772816"/>
            <a:ext cx="6209117" cy="4476830"/>
            <a:chOff x="565655" y="777888"/>
            <a:chExt cx="7175918" cy="5155726"/>
          </a:xfrm>
        </p:grpSpPr>
        <p:pic>
          <p:nvPicPr>
            <p:cNvPr id="15" name="Graphique 14" descr="Tête avec engrenages">
              <a:extLst>
                <a:ext uri="{FF2B5EF4-FFF2-40B4-BE49-F238E27FC236}">
                  <a16:creationId xmlns:a16="http://schemas.microsoft.com/office/drawing/2014/main" id="{66733D76-C744-46B6-A4FB-04F7DEB4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5655" y="3620141"/>
              <a:ext cx="2198411" cy="2313473"/>
            </a:xfrm>
            <a:prstGeom prst="rect">
              <a:avLst/>
            </a:prstGeom>
          </p:spPr>
        </p:pic>
        <p:pic>
          <p:nvPicPr>
            <p:cNvPr id="16" name="Graphique 15" descr="Bulle de pensée">
              <a:extLst>
                <a:ext uri="{FF2B5EF4-FFF2-40B4-BE49-F238E27FC236}">
                  <a16:creationId xmlns:a16="http://schemas.microsoft.com/office/drawing/2014/main" id="{E6F03A6C-E329-440B-A975-16FC98251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7679" t="10788" r="5881" b="8861"/>
            <a:stretch/>
          </p:blipFill>
          <p:spPr>
            <a:xfrm>
              <a:off x="1897177" y="777888"/>
              <a:ext cx="5844396" cy="3290297"/>
            </a:xfrm>
            <a:prstGeom prst="rect">
              <a:avLst/>
            </a:prstGeom>
          </p:spPr>
        </p:pic>
        <p:pic>
          <p:nvPicPr>
            <p:cNvPr id="3" name="Graphique 2" descr="Conférencier">
              <a:extLst>
                <a:ext uri="{FF2B5EF4-FFF2-40B4-BE49-F238E27FC236}">
                  <a16:creationId xmlns:a16="http://schemas.microsoft.com/office/drawing/2014/main" id="{65E5E858-D7D6-44C7-A8FC-DBB28AC2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0979" y="1483396"/>
              <a:ext cx="843305" cy="843306"/>
            </a:xfrm>
            <a:prstGeom prst="rect">
              <a:avLst/>
            </a:prstGeom>
          </p:spPr>
        </p:pic>
        <p:pic>
          <p:nvPicPr>
            <p:cNvPr id="7" name="Graphique 6" descr="Groupe">
              <a:extLst>
                <a:ext uri="{FF2B5EF4-FFF2-40B4-BE49-F238E27FC236}">
                  <a16:creationId xmlns:a16="http://schemas.microsoft.com/office/drawing/2014/main" id="{F2D2DB32-E8AB-48BD-A205-D4DD948CB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87710" y="1331569"/>
              <a:ext cx="1167446" cy="1167447"/>
            </a:xfrm>
            <a:prstGeom prst="rect">
              <a:avLst/>
            </a:prstGeom>
          </p:spPr>
        </p:pic>
        <p:pic>
          <p:nvPicPr>
            <p:cNvPr id="23" name="Graphique 22" descr="Réunion">
              <a:extLst>
                <a:ext uri="{FF2B5EF4-FFF2-40B4-BE49-F238E27FC236}">
                  <a16:creationId xmlns:a16="http://schemas.microsoft.com/office/drawing/2014/main" id="{E74478CB-91F2-4972-84D8-0CB8244E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70390" y="1413846"/>
              <a:ext cx="1100986" cy="1100987"/>
            </a:xfrm>
            <a:prstGeom prst="rect">
              <a:avLst/>
            </a:prstGeom>
          </p:spPr>
        </p:pic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EA697A71-2AC8-4794-8BF5-8DF9BA0A537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4007" y="659219"/>
            <a:ext cx="7587844" cy="797143"/>
          </a:xfrm>
          <a:prstGeom prst="rect">
            <a:avLst/>
          </a:prstGeom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>
                <a:solidFill>
                  <a:srgbClr val="F6891F"/>
                </a:solidFill>
              </a:rPr>
              <a:t>Puzzle Answers</a:t>
            </a:r>
            <a:endParaRPr kumimoji="0" lang="en-CA" i="0" u="none" strike="noStrike" kern="1200" cap="none" spc="0" normalizeH="0" baseline="0">
              <a:ln>
                <a:noFill/>
              </a:ln>
              <a:solidFill>
                <a:srgbClr val="F6891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249CB8C-E9E8-40C6-9FA5-38385F7B6F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3761" y="1268760"/>
            <a:ext cx="777686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CA"/>
              <a:t>Band Chief or Councillor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CDD604C-EE87-45A4-8A53-45A42CB736E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6042630"/>
              </p:ext>
            </p:extLst>
          </p:nvPr>
        </p:nvGraphicFramePr>
        <p:xfrm>
          <a:off x="827584" y="2924944"/>
          <a:ext cx="7587844" cy="2952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3977042105"/>
                    </a:ext>
                  </a:extLst>
                </a:gridCol>
                <a:gridCol w="3843427">
                  <a:extLst>
                    <a:ext uri="{9D8B030D-6E8A-4147-A177-3AD203B41FA5}">
                      <a16:colId xmlns:a16="http://schemas.microsoft.com/office/drawing/2014/main" val="1410059904"/>
                    </a:ext>
                  </a:extLst>
                </a:gridCol>
              </a:tblGrid>
              <a:tr h="57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Duties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76286"/>
                  </a:ext>
                </a:extLst>
              </a:tr>
              <a:tr h="2376240">
                <a:tc>
                  <a:txBody>
                    <a:bodyPr/>
                    <a:lstStyle/>
                    <a:p>
                      <a:pPr marL="627063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projects</a:t>
                      </a:r>
                    </a:p>
                    <a:p>
                      <a:pPr marL="627063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bylaws</a:t>
                      </a:r>
                    </a:p>
                    <a:p>
                      <a:pPr marL="627063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 the community</a:t>
                      </a:r>
                    </a:p>
                    <a:p>
                      <a:pPr marL="627063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programs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specific 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69607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8FE31A65-97B6-4D7D-8A06-BD6AD50AFF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7631" y="1916832"/>
            <a:ext cx="2984529" cy="432048"/>
          </a:xfrm>
          <a:prstGeom prst="rect">
            <a:avLst/>
          </a:prstGeom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>
                <a:solidFill>
                  <a:srgbClr val="C1C6C8"/>
                </a:solidFill>
              </a:rPr>
              <a:t>Puzzle Answers</a:t>
            </a:r>
            <a:endParaRPr kumimoji="0" lang="en-CA" sz="2000" i="0" u="none" strike="noStrike" kern="1200" cap="none" spc="0" normalizeH="0" baseline="0">
              <a:ln>
                <a:noFill/>
              </a:ln>
              <a:solidFill>
                <a:srgbClr val="C1C6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2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A7B0CF-56F1-4305-A1D2-BD6A0899CBA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1339" y="2417877"/>
            <a:ext cx="7546228" cy="3048759"/>
          </a:xfrm>
          <a:prstGeom prst="rect">
            <a:avLst/>
          </a:prstGeom>
          <a:noFill/>
          <a:ln>
            <a:solidFill>
              <a:srgbClr val="C1C6C8"/>
            </a:solidFill>
          </a:ln>
        </p:spPr>
        <p:txBody>
          <a:bodyPr wrap="square" lIns="360000" tIns="72000" rIns="360000" bIns="72000" rtlCol="0" anchor="ctr" anchorCtr="1">
            <a:noAutofit/>
          </a:bodyPr>
          <a:lstStyle/>
          <a:p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CA" sz="2400" b="1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 of Parliament </a:t>
            </a: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CA" sz="2400" b="1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 of the National Assembly</a:t>
            </a: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2400" b="1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band chiefs and band councillors</a:t>
            </a:r>
          </a:p>
          <a:p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represent </a:t>
            </a: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endParaRPr lang="en-CA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political issues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9A94A-D2A7-4137-8A4C-BF24AFC097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9154" y="665262"/>
            <a:ext cx="7718413" cy="1752615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</a:ln>
        </p:spPr>
        <p:txBody>
          <a:bodyPr wrap="square" anchor="ctr" anchorCtr="1">
            <a:noAutofit/>
          </a:bodyPr>
          <a:lstStyle/>
          <a:p>
            <a:pPr lvl="0" algn="ctr">
              <a:spcBef>
                <a:spcPts val="600"/>
              </a:spcBef>
              <a:buSzPct val="65000"/>
            </a:pPr>
            <a:r>
              <a:rPr lang="en-CA" sz="6600" b="1" dirty="0">
                <a:solidFill>
                  <a:srgbClr val="F689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400608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931BA0B-EF15-44B8-8365-55AE10CBC09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67543" y="1006996"/>
            <a:ext cx="8064896" cy="1377444"/>
            <a:chOff x="683568" y="836712"/>
            <a:chExt cx="7776864" cy="1377444"/>
          </a:xfrm>
        </p:grpSpPr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C104C11B-25EF-47CF-BB24-2146C7E5A533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836712"/>
              <a:ext cx="7776864" cy="10081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E46C00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6000"/>
                <a:t>Police Officer</a:t>
              </a:r>
              <a:endParaRPr kumimoji="0" lang="en-CA" sz="480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63B284-0C9F-4F6F-8371-A2399A32AB60}"/>
                </a:ext>
              </a:extLst>
            </p:cNvPr>
            <p:cNvSpPr txBox="1"/>
            <p:nvPr/>
          </p:nvSpPr>
          <p:spPr>
            <a:xfrm>
              <a:off x="2593066" y="1844824"/>
              <a:ext cx="395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>
                  <a:latin typeface="Arial" panose="020B0604020202020204" pitchFamily="34" charset="0"/>
                  <a:cs typeface="Arial" panose="020B0604020202020204" pitchFamily="34" charset="0"/>
                </a:rPr>
                <a:t>Protect – Prevent – Maintain Order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F66826B5-4AFF-40B5-B732-64C754350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8" y="2737731"/>
            <a:ext cx="7292916" cy="36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13990" y="497663"/>
            <a:ext cx="3116019" cy="89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3600" b="0" dirty="0">
                <a:solidFill>
                  <a:srgbClr val="F6891F"/>
                </a:solidFill>
              </a:rPr>
              <a:t>Éric </a:t>
            </a:r>
            <a:r>
              <a:rPr lang="fr-CA" sz="3600" b="0" dirty="0" err="1">
                <a:solidFill>
                  <a:srgbClr val="F6891F"/>
                </a:solidFill>
              </a:rPr>
              <a:t>Hervieux</a:t>
            </a:r>
            <a:endParaRPr lang="fr-CA" sz="3600" b="0" dirty="0">
              <a:solidFill>
                <a:srgbClr val="F6891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894920-0237-4121-80A3-D3A41C1820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64379" y="3200948"/>
            <a:ext cx="42297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CA" i="1" dirty="0"/>
              <a:t>‘’Our communities need Indigenous police officers. It’s easier to relate to people when you speak their language and know what they’ve been through.’’</a:t>
            </a:r>
            <a:endParaRPr lang="fr-CA" i="1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DB74DF3-44C1-4F1A-95EC-871C4224D7F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56284" y="1268848"/>
            <a:ext cx="4831433" cy="45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6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sz="2000">
                <a:latin typeface="Arial"/>
              </a:rPr>
              <a:t>Pessamit First Nation</a:t>
            </a:r>
            <a:endParaRPr lang="en-CA" sz="1600">
              <a:solidFill>
                <a:schemeClr val="tx1"/>
              </a:solidFill>
            </a:endParaRP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A285F002-AB1C-4A4C-9865-BB70EB406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08" y="2160017"/>
            <a:ext cx="3244980" cy="32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3761" y="908720"/>
            <a:ext cx="777686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Police</a:t>
            </a:r>
            <a:r>
              <a:rPr kumimoji="0" lang="en-CA" sz="6000" i="0" u="none" strike="noStrike" kern="1200" cap="none" spc="0" normalizeH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Officer</a:t>
            </a:r>
            <a:endParaRPr kumimoji="0" lang="en-CA" sz="6000" i="0" u="none" strike="noStrike" kern="1200" cap="none" spc="0" normalizeH="0" baseline="0">
              <a:ln>
                <a:noFill/>
              </a:ln>
              <a:solidFill>
                <a:srgbClr val="E46C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09D025-D904-470B-8C4E-37BB78CD84B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783837"/>
              </p:ext>
            </p:extLst>
          </p:nvPr>
        </p:nvGraphicFramePr>
        <p:xfrm>
          <a:off x="832781" y="2636912"/>
          <a:ext cx="7587844" cy="2952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3977042105"/>
                    </a:ext>
                  </a:extLst>
                </a:gridCol>
                <a:gridCol w="3843427">
                  <a:extLst>
                    <a:ext uri="{9D8B030D-6E8A-4147-A177-3AD203B41FA5}">
                      <a16:colId xmlns:a16="http://schemas.microsoft.com/office/drawing/2014/main" val="1410059904"/>
                    </a:ext>
                  </a:extLst>
                </a:gridCol>
              </a:tblGrid>
              <a:tr h="57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Duties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76286"/>
                  </a:ext>
                </a:extLst>
              </a:tr>
              <a:tr h="2376240">
                <a:tc>
                  <a:txBody>
                    <a:bodyPr/>
                    <a:lstStyle/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 to emergencies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 evidence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visible in the community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public awareness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or Attestation of College Studies</a:t>
                      </a:r>
                      <a:r>
                        <a:rPr lang="en-CA" sz="18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police technology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at the École</a:t>
                      </a:r>
                      <a:r>
                        <a:rPr lang="en-CA" sz="1800" b="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Nationale de Police du Québec (</a:t>
                      </a:r>
                      <a:r>
                        <a:rPr lang="en-CA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ENPQ)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696076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345F67C-EBD6-4B49-8DAD-6B4D6A5CF30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1870" y="6237312"/>
            <a:ext cx="640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some cases. See the Police Officer fact sheet on Éducaloi’s website.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B4B3EDC-190C-4C29-84E4-4D4A0E5C821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027631" y="1772816"/>
            <a:ext cx="2984529" cy="432048"/>
          </a:xfrm>
          <a:prstGeom prst="rect">
            <a:avLst/>
          </a:prstGeom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i="0" u="none" strike="noStrike" kern="1200" cap="none" spc="0" normalizeH="0" baseline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</a:rPr>
              <a:t>Puzzle</a:t>
            </a:r>
            <a:r>
              <a:rPr kumimoji="0" lang="en-CA" sz="2000" i="0" u="none" strike="noStrike" kern="1200" cap="none" spc="0" normalizeH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</a:rPr>
              <a:t> Answers</a:t>
            </a:r>
            <a:endParaRPr kumimoji="0" lang="en-CA" sz="2000" i="0" u="none" strike="noStrike" kern="1200" cap="none" spc="0" normalizeH="0" baseline="0">
              <a:ln>
                <a:noFill/>
              </a:ln>
              <a:solidFill>
                <a:srgbClr val="C1C6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622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31A37-CCE4-4320-AA3F-D9760ECC974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233939" y="623790"/>
            <a:ext cx="6966465" cy="1128801"/>
          </a:xfrm>
          <a:ln w="28575">
            <a:solidFill>
              <a:srgbClr val="C1C6C8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4800"/>
              <a:t>Quiz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0E4E65-01E6-4485-8CA1-22ED4F089E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21768" y="2446173"/>
            <a:ext cx="617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/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b="1">
                <a:latin typeface="Arial" panose="020B0604020202020204" pitchFamily="34" charset="0"/>
                <a:cs typeface="Arial" panose="020B0604020202020204" pitchFamily="34" charset="0"/>
              </a:rPr>
              <a:t>first team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to name the career earns points. </a:t>
            </a:r>
            <a:endParaRPr lang="en-CA" sz="2000">
              <a:solidFill>
                <a:srgbClr val="F689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 descr="Chronomètre">
            <a:extLst>
              <a:ext uri="{FF2B5EF4-FFF2-40B4-BE49-F238E27FC236}">
                <a16:creationId xmlns:a16="http://schemas.microsoft.com/office/drawing/2014/main" id="{22F30C19-83FF-41F3-9924-72827350A4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3939" y="2185776"/>
            <a:ext cx="805273" cy="8052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ECE5E6-AC2D-44E0-8D71-BE7BE446EF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33939" y="3135816"/>
            <a:ext cx="7154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The number of </a:t>
            </a:r>
            <a:r>
              <a:rPr lang="en-CA" sz="2000" b="1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depends on how many clues you need.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95E3A03-235E-4552-8D01-5429CA36068E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9693331"/>
              </p:ext>
            </p:extLst>
          </p:nvPr>
        </p:nvGraphicFramePr>
        <p:xfrm>
          <a:off x="1555467" y="4058648"/>
          <a:ext cx="4201954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350">
                  <a:extLst>
                    <a:ext uri="{9D8B030D-6E8A-4147-A177-3AD203B41FA5}">
                      <a16:colId xmlns:a16="http://schemas.microsoft.com/office/drawing/2014/main" val="319910393"/>
                    </a:ext>
                  </a:extLst>
                </a:gridCol>
                <a:gridCol w="2063604">
                  <a:extLst>
                    <a:ext uri="{9D8B030D-6E8A-4147-A177-3AD203B41FA5}">
                      <a16:colId xmlns:a16="http://schemas.microsoft.com/office/drawing/2014/main" val="81468933"/>
                    </a:ext>
                  </a:extLst>
                </a:gridCol>
              </a:tblGrid>
              <a:tr h="412446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</a:t>
                      </a:r>
                      <a:endParaRPr lang="fr-C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609668"/>
                  </a:ext>
                </a:extLst>
              </a:tr>
              <a:tr h="438582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904818"/>
                  </a:ext>
                </a:extLst>
              </a:tr>
              <a:tr h="438582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65342"/>
                  </a:ext>
                </a:extLst>
              </a:tr>
              <a:tr h="438582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clues</a:t>
                      </a:r>
                      <a:endParaRPr lang="fr-CA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000" b="1">
                          <a:solidFill>
                            <a:srgbClr val="F689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</a:t>
                      </a:r>
                      <a:endParaRPr lang="fr-C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1C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719991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5D1EFF-9931-4619-A885-C3767E5ECC4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846873" y="4058648"/>
            <a:ext cx="2404268" cy="1527086"/>
            <a:chOff x="5813580" y="4474458"/>
            <a:chExt cx="2404268" cy="15270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187C1E-0FC3-4D3F-84C3-F63A63F77AC5}"/>
                </a:ext>
              </a:extLst>
            </p:cNvPr>
            <p:cNvSpPr/>
            <p:nvPr/>
          </p:nvSpPr>
          <p:spPr>
            <a:xfrm>
              <a:off x="5813580" y="4985881"/>
              <a:ext cx="240426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>
                  <a:solidFill>
                    <a:srgbClr val="F689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only </a:t>
              </a:r>
              <a:r>
                <a:rPr lang="en-CA" sz="2000" b="1">
                  <a:solidFill>
                    <a:srgbClr val="F689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guess </a:t>
              </a:r>
              <a:r>
                <a:rPr lang="en-CA" sz="2000">
                  <a:solidFill>
                    <a:srgbClr val="F689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each clue.</a:t>
              </a:r>
            </a:p>
          </p:txBody>
        </p:sp>
        <p:pic>
          <p:nvPicPr>
            <p:cNvPr id="10" name="Graphique 9" descr="Avertissement">
              <a:extLst>
                <a:ext uri="{FF2B5EF4-FFF2-40B4-BE49-F238E27FC236}">
                  <a16:creationId xmlns:a16="http://schemas.microsoft.com/office/drawing/2014/main" id="{5FBEF664-083C-4352-B908-698250C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40152" y="4474458"/>
              <a:ext cx="463539" cy="4635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A221AF-D059-4068-B0E7-A2506F338F51}"/>
                </a:ext>
              </a:extLst>
            </p:cNvPr>
            <p:cNvSpPr/>
            <p:nvPr/>
          </p:nvSpPr>
          <p:spPr>
            <a:xfrm>
              <a:off x="6372200" y="4530802"/>
              <a:ext cx="14526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2000" b="1">
                  <a:solidFill>
                    <a:srgbClr val="F689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Important!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17E8345-A598-4CD1-870A-249EA73C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70" y="339348"/>
            <a:ext cx="5693587" cy="3915482"/>
          </a:xfrm>
          <a:prstGeom prst="roundRect">
            <a:avLst>
              <a:gd name="adj" fmla="val 30572"/>
            </a:avLst>
          </a:prstGeom>
          <a:ln w="190500" cap="rnd">
            <a:solidFill>
              <a:srgbClr val="FFA55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3FB02F-BB8E-4CFE-989B-712B4A5E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7" y="2668551"/>
            <a:ext cx="3542096" cy="3765097"/>
          </a:xfrm>
          <a:prstGeom prst="roundRect">
            <a:avLst>
              <a:gd name="adj" fmla="val 22634"/>
            </a:avLst>
          </a:prstGeom>
          <a:solidFill>
            <a:srgbClr val="FFFFFF"/>
          </a:solidFill>
          <a:ln w="76200" cap="sq">
            <a:solidFill>
              <a:srgbClr val="F6891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AB8931C-A13D-470B-9A37-35AB6DD4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66" y="2625777"/>
            <a:ext cx="3634484" cy="3709063"/>
          </a:xfrm>
          <a:prstGeom prst="roundRect">
            <a:avLst>
              <a:gd name="adj" fmla="val 14788"/>
            </a:avLst>
          </a:prstGeom>
          <a:solidFill>
            <a:srgbClr val="FFFFFF"/>
          </a:solidFill>
          <a:ln w="76200" cap="sq">
            <a:solidFill>
              <a:srgbClr val="00A9C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49772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2970" y="620688"/>
            <a:ext cx="739882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</a:rPr>
              <a:t>Who </a:t>
            </a:r>
            <a:r>
              <a:rPr lang="en-CA"/>
              <a:t>Am I</a:t>
            </a:r>
            <a:r>
              <a:rPr kumimoji="0" lang="en-CA" sz="4400" b="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</a:rPr>
              <a:t>? </a:t>
            </a:r>
            <a:endParaRPr kumimoji="0" lang="en-CA" sz="4800" b="1" i="0" u="none" strike="noStrike" kern="1200" cap="none" spc="0" normalizeH="0" baseline="0">
              <a:ln>
                <a:noFill/>
              </a:ln>
              <a:solidFill>
                <a:srgbClr val="E46C00"/>
              </a:solidFill>
              <a:effectLst/>
              <a:uLnTx/>
              <a:uFillTx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849673" y="1781711"/>
            <a:ext cx="7344816" cy="851297"/>
          </a:xfrm>
          <a:prstGeom prst="roundRect">
            <a:avLst/>
          </a:prstGeom>
          <a:noFill/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work in a courtroom, but I’m not a lawyer or a judge. </a:t>
            </a:r>
          </a:p>
          <a:p>
            <a:pPr lvl="0"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all cases need my services.</a:t>
            </a:r>
            <a:r>
              <a:rPr lang="fr-FR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471AE-8A34-4025-A6D5-4B5B0EA961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8929" y="2769911"/>
            <a:ext cx="7344816" cy="783193"/>
          </a:xfrm>
          <a:prstGeom prst="roundRect">
            <a:avLst/>
          </a:prstGeom>
          <a:solidFill>
            <a:srgbClr val="FFE0AF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help people who speak different languages communicate with each other in court.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3903D-A850-4DBD-B359-497B9AC497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7584" y="3796363"/>
            <a:ext cx="7345560" cy="783193"/>
          </a:xfrm>
          <a:prstGeom prst="roundRect">
            <a:avLst/>
          </a:prstGeom>
          <a:solidFill>
            <a:srgbClr val="FFA553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people speak an Indigenous language, I translate what they say out loud, in English or French.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46A0E3-E02B-4F77-A7CB-AE4E8F2C79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6911" y="4822815"/>
            <a:ext cx="7366905" cy="1457420"/>
          </a:xfrm>
          <a:prstGeom prst="roundRect">
            <a:avLst/>
          </a:prstGeom>
          <a:solidFill>
            <a:srgbClr val="E46C00"/>
          </a:solidFill>
          <a:ln>
            <a:solidFill>
              <a:srgbClr val="E46C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SzPct val="65000"/>
              <a:defRPr/>
            </a:pPr>
            <a:r>
              <a:rPr lang="fr-FR" sz="1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	</a:t>
            </a:r>
          </a:p>
          <a:p>
            <a:pPr lvl="0"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  </a:t>
            </a:r>
          </a:p>
          <a:p>
            <a:pPr lvl="0" algn="ctr">
              <a:spcBef>
                <a:spcPct val="20000"/>
              </a:spcBef>
              <a:buSzPct val="65000"/>
              <a:defRPr/>
            </a:pPr>
            <a:endParaRPr lang="fr-FR" sz="100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>
            <p:custDataLst>
              <p:tags r:id="rId1"/>
            </p:custDataLst>
          </p:nvPr>
        </p:nvCxnSpPr>
        <p:spPr>
          <a:xfrm>
            <a:off x="0" y="5445222"/>
            <a:ext cx="9144000" cy="0"/>
          </a:xfrm>
          <a:prstGeom prst="line">
            <a:avLst/>
          </a:prstGeom>
          <a:ln w="28575">
            <a:solidFill>
              <a:srgbClr val="E4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3568" y="1484784"/>
            <a:ext cx="777686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CA" sz="6000"/>
              <a:t>2. Legal Interpreter</a:t>
            </a:r>
          </a:p>
        </p:txBody>
      </p:sp>
      <p:cxnSp>
        <p:nvCxnSpPr>
          <p:cNvPr id="21" name="Connecteur droit 20"/>
          <p:cNvCxnSpPr/>
          <p:nvPr>
            <p:custDataLst>
              <p:tags r:id="rId3"/>
            </p:custDataLst>
          </p:nvPr>
        </p:nvCxnSpPr>
        <p:spPr>
          <a:xfrm>
            <a:off x="8715" y="4797152"/>
            <a:ext cx="9144000" cy="0"/>
          </a:xfrm>
          <a:prstGeom prst="line">
            <a:avLst/>
          </a:prstGeom>
          <a:ln w="28575">
            <a:solidFill>
              <a:srgbClr val="E4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>
            <p:custDataLst>
              <p:tags r:id="rId4"/>
            </p:custDataLst>
          </p:nvPr>
        </p:nvGrpSpPr>
        <p:grpSpPr>
          <a:xfrm>
            <a:off x="1650992" y="4907855"/>
            <a:ext cx="5876563" cy="426665"/>
            <a:chOff x="1770032" y="4844679"/>
            <a:chExt cx="5296612" cy="3327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90FA3-4D42-402D-BF0A-19AEF21B7613}"/>
                </a:ext>
              </a:extLst>
            </p:cNvPr>
            <p:cNvSpPr/>
            <p:nvPr/>
          </p:nvSpPr>
          <p:spPr>
            <a:xfrm>
              <a:off x="5940152" y="4844679"/>
              <a:ext cx="1126492" cy="312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Translate</a:t>
              </a:r>
              <a:endParaRPr lang="en-CA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B66C42-319F-45D5-B031-B48D6ADDC06C}"/>
                </a:ext>
              </a:extLst>
            </p:cNvPr>
            <p:cNvSpPr/>
            <p:nvPr/>
          </p:nvSpPr>
          <p:spPr>
            <a:xfrm>
              <a:off x="1770032" y="4865391"/>
              <a:ext cx="802855" cy="312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Listen</a:t>
              </a:r>
              <a:endParaRPr lang="en-CA" sz="20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3C0B5F3-47F7-49E9-90FB-3DCB65893519}"/>
                </a:ext>
              </a:extLst>
            </p:cNvPr>
            <p:cNvSpPr txBox="1"/>
            <p:nvPr/>
          </p:nvSpPr>
          <p:spPr>
            <a:xfrm>
              <a:off x="3617244" y="4844679"/>
              <a:ext cx="1501795" cy="312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Understand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144D84-70CA-4CAD-94F6-19DC4ACFAC2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975239" y="3128847"/>
            <a:ext cx="1725971" cy="1735918"/>
            <a:chOff x="6086389" y="3301207"/>
            <a:chExt cx="1503671" cy="1503671"/>
          </a:xfrm>
        </p:grpSpPr>
        <p:pic>
          <p:nvPicPr>
            <p:cNvPr id="11" name="Graphique 10" descr="Discussion">
              <a:extLst>
                <a:ext uri="{FF2B5EF4-FFF2-40B4-BE49-F238E27FC236}">
                  <a16:creationId xmlns:a16="http://schemas.microsoft.com/office/drawing/2014/main" id="{B6E329B1-41CD-4857-9BD6-4118A25AD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86389" y="3301207"/>
              <a:ext cx="1503671" cy="1503671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D342276-5104-45CF-AB38-3EE6CDA8E915}"/>
                </a:ext>
              </a:extLst>
            </p:cNvPr>
            <p:cNvSpPr/>
            <p:nvPr/>
          </p:nvSpPr>
          <p:spPr>
            <a:xfrm>
              <a:off x="6804248" y="400603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A993D57-E7BE-46FA-87E6-54FE68833FB7}"/>
                </a:ext>
              </a:extLst>
            </p:cNvPr>
            <p:cNvSpPr/>
            <p:nvPr/>
          </p:nvSpPr>
          <p:spPr>
            <a:xfrm>
              <a:off x="7033896" y="40050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E8B5057-5967-46FD-9F7C-0921B964BD93}"/>
                </a:ext>
              </a:extLst>
            </p:cNvPr>
            <p:cNvSpPr/>
            <p:nvPr/>
          </p:nvSpPr>
          <p:spPr>
            <a:xfrm>
              <a:off x="7249920" y="40050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" name="Graphique 4" descr="Cerveau dans une tête">
            <a:extLst>
              <a:ext uri="{FF2B5EF4-FFF2-40B4-BE49-F238E27FC236}">
                <a16:creationId xmlns:a16="http://schemas.microsoft.com/office/drawing/2014/main" id="{B87A2428-3EF1-4E8D-8924-B0647ECB29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0675" y="3297942"/>
            <a:ext cx="1166118" cy="11661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37EDBF5-4412-4F5F-A464-FDF2AFC21F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6" y="3155561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74018" y="496888"/>
            <a:ext cx="4969732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3600" b="0">
                <a:solidFill>
                  <a:srgbClr val="F6891F"/>
                </a:solidFill>
              </a:rPr>
              <a:t>Maggie </a:t>
            </a:r>
            <a:r>
              <a:rPr lang="en-CA" sz="3600" b="0" err="1">
                <a:solidFill>
                  <a:srgbClr val="F6891F"/>
                </a:solidFill>
              </a:rPr>
              <a:t>Newashish</a:t>
            </a:r>
            <a:endParaRPr lang="fr-FR" err="1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894920-0237-4121-80A3-D3A41C1820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57700" y="3276600"/>
            <a:ext cx="42297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fr-CA" i="1" dirty="0"/>
              <a:t> ‘’</a:t>
            </a:r>
            <a:r>
              <a:rPr lang="en-CA" i="1" dirty="0"/>
              <a:t>What I like most about my career is the feeling of being useful, of being the lawyer’s right-hand person.’’</a:t>
            </a:r>
            <a:endParaRPr lang="fr-CA" i="1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DB74DF3-44C1-4F1A-95EC-871C4224D7F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56284" y="1268848"/>
            <a:ext cx="4831433" cy="45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6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sz="2000" dirty="0" err="1">
                <a:latin typeface="Arial"/>
              </a:rPr>
              <a:t>Manawan</a:t>
            </a:r>
            <a:r>
              <a:rPr lang="en-CA" sz="2000" dirty="0">
                <a:latin typeface="Arial"/>
              </a:rPr>
              <a:t> First Nation</a:t>
            </a:r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533284-940F-40FB-A5E6-AE074B774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03" y="2161023"/>
            <a:ext cx="3218182" cy="3295111"/>
          </a:xfrm>
          <a:prstGeom prst="rect">
            <a:avLst/>
          </a:prstGeom>
          <a:ln w="38100" cap="sq">
            <a:solidFill>
              <a:srgbClr val="F6891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82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9185" y="586860"/>
            <a:ext cx="739882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Who Am I? </a:t>
            </a:r>
            <a:endParaRPr kumimoji="0" lang="en-CA" sz="4800" b="1" i="0" u="none" strike="noStrike" kern="120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846257" y="1511413"/>
            <a:ext cx="7344816" cy="735521"/>
          </a:xfrm>
          <a:prstGeom prst="roundRect">
            <a:avLst/>
          </a:prstGeom>
          <a:noFill/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65000"/>
              <a:defRPr/>
            </a:pPr>
            <a:endParaRPr lang="en-CA" sz="6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work in prisons or in Indigenous communities. </a:t>
            </a:r>
          </a:p>
          <a:p>
            <a:pPr>
              <a:spcBef>
                <a:spcPct val="20000"/>
              </a:spcBef>
              <a:buSzPct val="65000"/>
              <a:defRPr/>
            </a:pPr>
            <a:endParaRPr lang="en-CA" sz="6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471AE-8A34-4025-A6D5-4B5B0EA961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4168" y="2451407"/>
            <a:ext cx="7344816" cy="783193"/>
          </a:xfrm>
          <a:prstGeom prst="roundRect">
            <a:avLst/>
          </a:prstGeom>
          <a:solidFill>
            <a:srgbClr val="FFE0AF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help Indigenous offenders return to their communities in ways that are adapted to their culture.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3903D-A850-4DBD-B359-497B9AC497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1928" y="3427682"/>
            <a:ext cx="7344816" cy="810435"/>
          </a:xfrm>
          <a:prstGeom prst="roundRect">
            <a:avLst/>
          </a:prstGeom>
          <a:solidFill>
            <a:srgbClr val="FFA553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65000"/>
              <a:defRPr/>
            </a:pPr>
            <a:endParaRPr lang="en-CA" sz="8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I’m usually an Indigenous person! </a:t>
            </a:r>
          </a:p>
          <a:p>
            <a:pPr lvl="0">
              <a:spcBef>
                <a:spcPct val="20000"/>
              </a:spcBef>
              <a:buSzPct val="65000"/>
              <a:defRPr/>
            </a:pPr>
            <a:endParaRPr kumimoji="0" lang="en-CA" sz="800" b="0" i="0" u="none" strike="noStrike" kern="1200" cap="none" spc="0" normalizeH="0" baseline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46A0E3-E02B-4F77-A7CB-AE4E8F2C79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5212" y="4431199"/>
            <a:ext cx="7366905" cy="1981819"/>
          </a:xfrm>
          <a:prstGeom prst="roundRect">
            <a:avLst/>
          </a:prstGeom>
          <a:solidFill>
            <a:srgbClr val="E46C00"/>
          </a:solidFill>
          <a:ln>
            <a:solidFill>
              <a:srgbClr val="E46C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</a:p>
          <a:p>
            <a:pPr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</a:p>
          <a:p>
            <a:pPr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</a:p>
          <a:p>
            <a:pPr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144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581CB9D4-2853-4B7D-A9B5-92F29C7F6CC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096836"/>
            <a:ext cx="9152715" cy="2276380"/>
            <a:chOff x="0" y="3168842"/>
            <a:chExt cx="9152715" cy="2276380"/>
          </a:xfrm>
        </p:grpSpPr>
        <p:cxnSp>
          <p:nvCxnSpPr>
            <p:cNvPr id="19" name="Connecteur droit 18"/>
            <p:cNvCxnSpPr/>
            <p:nvPr>
              <p:custDataLst>
                <p:tags r:id="rId3"/>
              </p:custDataLst>
            </p:nvPr>
          </p:nvCxnSpPr>
          <p:spPr>
            <a:xfrm>
              <a:off x="0" y="5445222"/>
              <a:ext cx="9144000" cy="0"/>
            </a:xfrm>
            <a:prstGeom prst="line">
              <a:avLst/>
            </a:prstGeom>
            <a:ln w="28575">
              <a:solidFill>
                <a:srgbClr val="E4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>
              <p:custDataLst>
                <p:tags r:id="rId4"/>
              </p:custDataLst>
            </p:nvPr>
          </p:nvCxnSpPr>
          <p:spPr>
            <a:xfrm>
              <a:off x="8715" y="4797152"/>
              <a:ext cx="9144000" cy="0"/>
            </a:xfrm>
            <a:prstGeom prst="line">
              <a:avLst/>
            </a:prstGeom>
            <a:ln w="28575">
              <a:solidFill>
                <a:srgbClr val="E4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4FE6EEC-D996-4CDA-9264-1958E3D2A08C}"/>
                </a:ext>
              </a:extLst>
            </p:cNvPr>
            <p:cNvGrpSpPr/>
            <p:nvPr/>
          </p:nvGrpSpPr>
          <p:grpSpPr>
            <a:xfrm>
              <a:off x="881493" y="3168842"/>
              <a:ext cx="7197495" cy="2133230"/>
              <a:chOff x="881493" y="3168842"/>
              <a:chExt cx="7197495" cy="2133230"/>
            </a:xfrm>
          </p:grpSpPr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B7FF252D-E9F2-46AC-A859-78AD9395E344}"/>
                  </a:ext>
                </a:extLst>
              </p:cNvPr>
              <p:cNvGrpSpPr/>
              <p:nvPr/>
            </p:nvGrpSpPr>
            <p:grpSpPr>
              <a:xfrm>
                <a:off x="1325430" y="3168842"/>
                <a:ext cx="6753558" cy="2133230"/>
                <a:chOff x="1325430" y="3168842"/>
                <a:chExt cx="6753558" cy="2133230"/>
              </a:xfrm>
            </p:grpSpPr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9B112BAA-3553-41B3-8136-D80FBCF832E4}"/>
                    </a:ext>
                  </a:extLst>
                </p:cNvPr>
                <p:cNvGrpSpPr/>
                <p:nvPr/>
              </p:nvGrpSpPr>
              <p:grpSpPr>
                <a:xfrm>
                  <a:off x="3684907" y="3178090"/>
                  <a:ext cx="1551966" cy="1523496"/>
                  <a:chOff x="3977143" y="3535866"/>
                  <a:chExt cx="1189713" cy="1189713"/>
                </a:xfrm>
              </p:grpSpPr>
              <p:grpSp>
                <p:nvGrpSpPr>
                  <p:cNvPr id="7" name="Groupe 6">
                    <a:extLst>
                      <a:ext uri="{FF2B5EF4-FFF2-40B4-BE49-F238E27FC236}">
                        <a16:creationId xmlns:a16="http://schemas.microsoft.com/office/drawing/2014/main" id="{81770DCE-D709-4CDF-BE3C-65706CEAB14B}"/>
                      </a:ext>
                    </a:extLst>
                  </p:cNvPr>
                  <p:cNvGrpSpPr/>
                  <p:nvPr/>
                </p:nvGrpSpPr>
                <p:grpSpPr>
                  <a:xfrm>
                    <a:off x="3977143" y="3535866"/>
                    <a:ext cx="1189713" cy="1189713"/>
                    <a:chOff x="3958351" y="3535431"/>
                    <a:chExt cx="1189713" cy="1189713"/>
                  </a:xfrm>
                </p:grpSpPr>
                <p:sp>
                  <p:nvSpPr>
                    <p:cNvPr id="6" name="Triangle isocèle 5">
                      <a:extLst>
                        <a:ext uri="{FF2B5EF4-FFF2-40B4-BE49-F238E27FC236}">
                          <a16:creationId xmlns:a16="http://schemas.microsoft.com/office/drawing/2014/main" id="{2D71E0E3-EED9-4D75-A0B4-1366DAC0C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933056"/>
                      <a:ext cx="432048" cy="43204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pic>
                  <p:nvPicPr>
                    <p:cNvPr id="5" name="Graphique 4" descr="Équipe">
                      <a:extLst>
                        <a:ext uri="{FF2B5EF4-FFF2-40B4-BE49-F238E27FC236}">
                          <a16:creationId xmlns:a16="http://schemas.microsoft.com/office/drawing/2014/main" id="{5B7E0CCA-4E82-4110-A959-67B14CA43C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58351" y="3535431"/>
                      <a:ext cx="1189713" cy="118971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3" name="Corde 32">
                    <a:extLst>
                      <a:ext uri="{FF2B5EF4-FFF2-40B4-BE49-F238E27FC236}">
                        <a16:creationId xmlns:a16="http://schemas.microsoft.com/office/drawing/2014/main" id="{88D80DC9-72BE-405E-820C-75142B9FDDEA}"/>
                      </a:ext>
                    </a:extLst>
                  </p:cNvPr>
                  <p:cNvSpPr/>
                  <p:nvPr/>
                </p:nvSpPr>
                <p:spPr>
                  <a:xfrm rot="15046314">
                    <a:off x="4640881" y="4042426"/>
                    <a:ext cx="188318" cy="111449"/>
                  </a:xfrm>
                  <a:prstGeom prst="chord">
                    <a:avLst>
                      <a:gd name="adj1" fmla="val 5874645"/>
                      <a:gd name="adj2" fmla="val 15725371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41" name="Corde 40">
                    <a:extLst>
                      <a:ext uri="{FF2B5EF4-FFF2-40B4-BE49-F238E27FC236}">
                        <a16:creationId xmlns:a16="http://schemas.microsoft.com/office/drawing/2014/main" id="{342A387C-9BF0-40F7-93A5-386BF0AD9737}"/>
                      </a:ext>
                    </a:extLst>
                  </p:cNvPr>
                  <p:cNvSpPr/>
                  <p:nvPr/>
                </p:nvSpPr>
                <p:spPr>
                  <a:xfrm rot="17025630">
                    <a:off x="4302970" y="4061765"/>
                    <a:ext cx="197276" cy="102621"/>
                  </a:xfrm>
                  <a:prstGeom prst="chord">
                    <a:avLst>
                      <a:gd name="adj1" fmla="val 5874645"/>
                      <a:gd name="adj2" fmla="val 15725371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42" name="Corde 41">
                    <a:extLst>
                      <a:ext uri="{FF2B5EF4-FFF2-40B4-BE49-F238E27FC236}">
                        <a16:creationId xmlns:a16="http://schemas.microsoft.com/office/drawing/2014/main" id="{D7DB0130-35F5-4F4C-8DA2-355609081EE3}"/>
                      </a:ext>
                    </a:extLst>
                  </p:cNvPr>
                  <p:cNvSpPr/>
                  <p:nvPr/>
                </p:nvSpPr>
                <p:spPr>
                  <a:xfrm rot="17025630">
                    <a:off x="3996195" y="4047593"/>
                    <a:ext cx="197276" cy="102621"/>
                  </a:xfrm>
                  <a:prstGeom prst="chord">
                    <a:avLst>
                      <a:gd name="adj1" fmla="val 5874645"/>
                      <a:gd name="adj2" fmla="val 15725371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43" name="Corde 42">
                    <a:extLst>
                      <a:ext uri="{FF2B5EF4-FFF2-40B4-BE49-F238E27FC236}">
                        <a16:creationId xmlns:a16="http://schemas.microsoft.com/office/drawing/2014/main" id="{6D6309EE-4597-4CFA-9CF4-473046DEAB0C}"/>
                      </a:ext>
                    </a:extLst>
                  </p:cNvPr>
                  <p:cNvSpPr/>
                  <p:nvPr/>
                </p:nvSpPr>
                <p:spPr>
                  <a:xfrm rot="15046314">
                    <a:off x="4959041" y="4056597"/>
                    <a:ext cx="188318" cy="111449"/>
                  </a:xfrm>
                  <a:prstGeom prst="chord">
                    <a:avLst>
                      <a:gd name="adj1" fmla="val 5874645"/>
                      <a:gd name="adj2" fmla="val 15725371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  <p:grpSp>
              <p:nvGrpSpPr>
                <p:cNvPr id="56" name="Groupe 55">
                  <a:extLst>
                    <a:ext uri="{FF2B5EF4-FFF2-40B4-BE49-F238E27FC236}">
                      <a16:creationId xmlns:a16="http://schemas.microsoft.com/office/drawing/2014/main" id="{5F85B9F8-CB9C-4003-8EDB-A5AF5083812E}"/>
                    </a:ext>
                  </a:extLst>
                </p:cNvPr>
                <p:cNvGrpSpPr/>
                <p:nvPr/>
              </p:nvGrpSpPr>
              <p:grpSpPr>
                <a:xfrm>
                  <a:off x="1325430" y="3168842"/>
                  <a:ext cx="6753558" cy="2133230"/>
                  <a:chOff x="1325430" y="3168842"/>
                  <a:chExt cx="6753558" cy="2133230"/>
                </a:xfrm>
              </p:grpSpPr>
              <p:grpSp>
                <p:nvGrpSpPr>
                  <p:cNvPr id="20" name="Groupe 19"/>
                  <p:cNvGrpSpPr/>
                  <p:nvPr>
                    <p:custDataLst>
                      <p:tags r:id="rId5"/>
                    </p:custDataLst>
                  </p:nvPr>
                </p:nvGrpSpPr>
                <p:grpSpPr>
                  <a:xfrm>
                    <a:off x="1325430" y="4892721"/>
                    <a:ext cx="6481260" cy="409351"/>
                    <a:chOff x="1634631" y="4843235"/>
                    <a:chExt cx="5841628" cy="319283"/>
                  </a:xfrm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7FA90FA3-4D42-402D-BF0A-19AEF21B7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9222" y="4843235"/>
                      <a:ext cx="1347037" cy="31207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CA" sz="2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CA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en-CA" sz="2000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0B66C42-319F-45D5-B031-B48D6ADDC0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4631" y="4850443"/>
                      <a:ext cx="599995" cy="3120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CA" sz="2000"/>
                        <a:t>Help</a:t>
                      </a:r>
                    </a:p>
                  </p:txBody>
                </p:sp>
                <p:sp>
                  <p:nvSpPr>
                    <p:cNvPr id="4" name="ZoneTexte 3">
                      <a:extLst>
                        <a:ext uri="{FF2B5EF4-FFF2-40B4-BE49-F238E27FC236}">
                          <a16:creationId xmlns:a16="http://schemas.microsoft.com/office/drawing/2014/main" id="{83C0B5F3-47F7-49E9-90FB-3DCB658935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2066" y="4843270"/>
                      <a:ext cx="1404865" cy="312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2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CA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Cooperate </a:t>
                      </a:r>
                    </a:p>
                  </p:txBody>
                </p:sp>
              </p:grpSp>
              <p:pic>
                <p:nvPicPr>
                  <p:cNvPr id="53" name="Graphique 52" descr="Utilisateurs">
                    <a:extLst>
                      <a:ext uri="{FF2B5EF4-FFF2-40B4-BE49-F238E27FC236}">
                        <a16:creationId xmlns:a16="http://schemas.microsoft.com/office/drawing/2014/main" id="{B7132AAD-EFC1-4DA6-9BF2-BF6E144AF8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8222" y="3168842"/>
                    <a:ext cx="1710766" cy="171076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5" name="Graphique 54" descr="Poignée de main">
                <a:extLst>
                  <a:ext uri="{FF2B5EF4-FFF2-40B4-BE49-F238E27FC236}">
                    <a16:creationId xmlns:a16="http://schemas.microsoft.com/office/drawing/2014/main" id="{AE4BA450-037F-47A1-9D4A-29CBCD7E5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81493" y="3168842"/>
                <a:ext cx="1672065" cy="1672065"/>
              </a:xfrm>
              <a:prstGeom prst="rect">
                <a:avLst/>
              </a:prstGeom>
            </p:spPr>
          </p:pic>
        </p:grpSp>
      </p:grpSp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10135" y="662501"/>
            <a:ext cx="8138405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CA" sz="6000"/>
              <a:t>3. Indigenous Offender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393079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5424" y="499132"/>
            <a:ext cx="6415189" cy="142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3600" b="0" dirty="0"/>
              <a:t>Sonya &amp; Patricia, Native Court Workers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4BDEE6C-CDB6-4F63-A94C-B0F115CF111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98146" y="5725886"/>
            <a:ext cx="6162419" cy="1008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6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Sonya </a:t>
            </a:r>
            <a:r>
              <a:rPr lang="en-CA" sz="2400" dirty="0" err="1">
                <a:solidFill>
                  <a:schemeClr val="tx1"/>
                </a:solidFill>
              </a:rPr>
              <a:t>Gagnier</a:t>
            </a:r>
            <a:r>
              <a:rPr lang="en-CA" sz="2400" dirty="0">
                <a:solidFill>
                  <a:schemeClr val="tx1"/>
                </a:solidFill>
              </a:rPr>
              <a:t> et Patricia </a:t>
            </a:r>
            <a:r>
              <a:rPr lang="en-CA" sz="2400" dirty="0" err="1">
                <a:solidFill>
                  <a:schemeClr val="tx1"/>
                </a:solidFill>
              </a:rPr>
              <a:t>Eshkibok</a:t>
            </a:r>
            <a:r>
              <a:rPr lang="en-CA" sz="2400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3" name="Média en ligne 2">
            <a:hlinkClick r:id="" action="ppaction://media"/>
            <a:extLst>
              <a:ext uri="{FF2B5EF4-FFF2-40B4-BE49-F238E27FC236}">
                <a16:creationId xmlns:a16="http://schemas.microsoft.com/office/drawing/2014/main" id="{AE05CEB9-7F27-429F-B6FA-30580CE6DD0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070197" y="1926771"/>
            <a:ext cx="5018315" cy="3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E561B0-C431-4287-ACF4-E81EDADE3D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380664"/>
            <a:ext cx="9144000" cy="4248472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F991A-939F-4CA0-9AC4-61B4750720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91" y="2638119"/>
            <a:ext cx="49685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lvl="0">
              <a:lnSpc>
                <a:spcPct val="120000"/>
              </a:lnSpc>
              <a:spcBef>
                <a:spcPts val="600"/>
              </a:spcBef>
            </a:pPr>
            <a:r>
              <a:rPr lang="en-CA" sz="3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Sentences served in the community: Effective?</a:t>
            </a:r>
          </a:p>
        </p:txBody>
      </p:sp>
      <p:pic>
        <p:nvPicPr>
          <p:cNvPr id="18" name="Graphique 17" descr="Engrenages">
            <a:extLst>
              <a:ext uri="{FF2B5EF4-FFF2-40B4-BE49-F238E27FC236}">
                <a16:creationId xmlns:a16="http://schemas.microsoft.com/office/drawing/2014/main" id="{5BC22EDF-7B0D-4629-AFB4-0DA9BD67AA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487" y="1931576"/>
            <a:ext cx="3146648" cy="3146648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D4004BD-1C9A-44B4-9F1A-3E7F1D89928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425135" y="332656"/>
            <a:ext cx="0" cy="619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5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837300"/>
            <a:ext cx="739882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Who Am I? </a:t>
            </a:r>
            <a:endParaRPr kumimoji="0" lang="en-CA" sz="4800" b="1" i="0" u="none" strike="noStrike" kern="120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849673" y="2139843"/>
            <a:ext cx="7344816" cy="783193"/>
          </a:xfrm>
          <a:prstGeom prst="roundRect">
            <a:avLst/>
          </a:prstGeom>
          <a:noFill/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listen and communicate well. I help people with difficult life problems</a:t>
            </a:r>
            <a:r>
              <a:rPr lang="en-CA" sz="2000"/>
              <a:t>. 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471AE-8A34-4025-A6D5-4B5B0EA961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9673" y="3113902"/>
            <a:ext cx="7344816" cy="783193"/>
          </a:xfrm>
          <a:prstGeom prst="roundRect">
            <a:avLst/>
          </a:prstGeom>
          <a:solidFill>
            <a:srgbClr val="FFE0AF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65000"/>
              <a:defRPr/>
            </a:pP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youth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protection,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elderly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2000" err="1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victims</a:t>
            </a:r>
            <a:r>
              <a:rPr lang="fr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abuse. </a:t>
            </a:r>
            <a:endParaRPr lang="fr-FR" sz="20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3903D-A850-4DBD-B359-497B9AC497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9673" y="4087961"/>
            <a:ext cx="7344816" cy="810435"/>
          </a:xfrm>
          <a:prstGeom prst="roundRect">
            <a:avLst/>
          </a:prstGeom>
          <a:solidFill>
            <a:srgbClr val="FFA553"/>
          </a:solidFill>
          <a:ln>
            <a:solidFill>
              <a:srgbClr val="ACAFB8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65000"/>
              <a:defRPr/>
            </a:pPr>
            <a:r>
              <a:rPr lang="fr-CA" sz="8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ct val="20000"/>
              </a:spcBef>
              <a:buSzPct val="65000"/>
              <a:defRPr/>
            </a:pPr>
            <a:r>
              <a:rPr lang="en-CA" sz="20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help people find lasting solutions to their problems.</a:t>
            </a:r>
          </a:p>
          <a:p>
            <a:pPr lvl="0">
              <a:spcBef>
                <a:spcPct val="20000"/>
              </a:spcBef>
              <a:buSzPct val="65000"/>
              <a:defRPr/>
            </a:pPr>
            <a:r>
              <a:rPr lang="en-CA" sz="800">
                <a:solidFill>
                  <a:srgbClr val="333F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800">
              <a:solidFill>
                <a:srgbClr val="333F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46A0E3-E02B-4F77-A7CB-AE4E8F2C79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7584" y="5151732"/>
            <a:ext cx="7366905" cy="892159"/>
          </a:xfrm>
          <a:prstGeom prst="roundRect">
            <a:avLst/>
          </a:prstGeom>
          <a:solidFill>
            <a:srgbClr val="E46C00"/>
          </a:solidFill>
          <a:ln>
            <a:solidFill>
              <a:srgbClr val="E46C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SzPct val="65000"/>
              <a:defRPr/>
            </a:pPr>
            <a:r>
              <a:rPr lang="fr-FR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  <a:buSzPct val="65000"/>
              <a:defRPr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  O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fr-FR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</a:p>
          <a:p>
            <a:pPr lvl="0" algn="ctr">
              <a:spcBef>
                <a:spcPct val="20000"/>
              </a:spcBef>
              <a:buSzPct val="65000"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>
            <p:custDataLst>
              <p:tags r:id="rId1"/>
            </p:custDataLst>
          </p:nvPr>
        </p:nvCxnSpPr>
        <p:spPr>
          <a:xfrm>
            <a:off x="0" y="5445222"/>
            <a:ext cx="9144000" cy="0"/>
          </a:xfrm>
          <a:prstGeom prst="line">
            <a:avLst/>
          </a:prstGeom>
          <a:ln w="28575">
            <a:solidFill>
              <a:srgbClr val="E4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84698" y="1124744"/>
            <a:ext cx="677460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CA" sz="6000"/>
              <a:t>4. Social Worker</a:t>
            </a:r>
          </a:p>
        </p:txBody>
      </p:sp>
      <p:cxnSp>
        <p:nvCxnSpPr>
          <p:cNvPr id="21" name="Connecteur droit 20"/>
          <p:cNvCxnSpPr/>
          <p:nvPr>
            <p:custDataLst>
              <p:tags r:id="rId3"/>
            </p:custDataLst>
          </p:nvPr>
        </p:nvCxnSpPr>
        <p:spPr>
          <a:xfrm>
            <a:off x="8715" y="4797152"/>
            <a:ext cx="9144000" cy="0"/>
          </a:xfrm>
          <a:prstGeom prst="line">
            <a:avLst/>
          </a:prstGeom>
          <a:ln w="28575">
            <a:solidFill>
              <a:srgbClr val="E4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>
            <p:custDataLst>
              <p:tags r:id="rId4"/>
            </p:custDataLst>
          </p:nvPr>
        </p:nvGrpSpPr>
        <p:grpSpPr>
          <a:xfrm>
            <a:off x="1359330" y="4901967"/>
            <a:ext cx="6298770" cy="412804"/>
            <a:chOff x="1665186" y="4850443"/>
            <a:chExt cx="5347155" cy="3219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90FA3-4D42-402D-BF0A-19AEF21B7613}"/>
                </a:ext>
              </a:extLst>
            </p:cNvPr>
            <p:cNvSpPr/>
            <p:nvPr/>
          </p:nvSpPr>
          <p:spPr>
            <a:xfrm>
              <a:off x="6023986" y="4850443"/>
              <a:ext cx="988355" cy="312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endParaRPr lang="fr-CA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B66C42-319F-45D5-B031-B48D6ADDC06C}"/>
                </a:ext>
              </a:extLst>
            </p:cNvPr>
            <p:cNvSpPr/>
            <p:nvPr/>
          </p:nvSpPr>
          <p:spPr>
            <a:xfrm>
              <a:off x="1665186" y="4860344"/>
              <a:ext cx="1392335" cy="312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 Understand</a:t>
              </a:r>
              <a:endParaRPr lang="en-CA" sz="20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3C0B5F3-47F7-49E9-90FB-3DCB65893519}"/>
                </a:ext>
              </a:extLst>
            </p:cNvPr>
            <p:cNvSpPr txBox="1"/>
            <p:nvPr/>
          </p:nvSpPr>
          <p:spPr>
            <a:xfrm>
              <a:off x="3908432" y="4860344"/>
              <a:ext cx="1304736" cy="312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   Advise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48CD2F6-71C0-4B35-97FC-FBA00981A8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87713" y="2909593"/>
            <a:ext cx="1408086" cy="1671535"/>
          </a:xfrm>
          <a:prstGeom prst="rect">
            <a:avLst/>
          </a:prstGeom>
        </p:spPr>
      </p:pic>
      <p:pic>
        <p:nvPicPr>
          <p:cNvPr id="12" name="Graphique 11" descr="Utilisateurs">
            <a:extLst>
              <a:ext uri="{FF2B5EF4-FFF2-40B4-BE49-F238E27FC236}">
                <a16:creationId xmlns:a16="http://schemas.microsoft.com/office/drawing/2014/main" id="{A57E86F6-8D05-473F-838A-7BC20F53D5C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4168" y="3068960"/>
            <a:ext cx="1800200" cy="1800200"/>
          </a:xfrm>
          <a:prstGeom prst="rect">
            <a:avLst/>
          </a:prstGeom>
        </p:spPr>
      </p:pic>
      <p:pic>
        <p:nvPicPr>
          <p:cNvPr id="6" name="Graphique 5" descr="Cerveau dans une tête">
            <a:extLst>
              <a:ext uri="{FF2B5EF4-FFF2-40B4-BE49-F238E27FC236}">
                <a16:creationId xmlns:a16="http://schemas.microsoft.com/office/drawing/2014/main" id="{04E5A88E-252A-417F-B3A5-AF44A26EE7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5656" y="3043298"/>
            <a:ext cx="1623688" cy="16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5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0DC91-C671-4FFF-883B-D91980DB991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87824" y="627341"/>
            <a:ext cx="3168352" cy="70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3600" b="0">
                <a:solidFill>
                  <a:srgbClr val="F6891F"/>
                </a:solidFill>
              </a:rPr>
              <a:t>Nadine </a:t>
            </a:r>
            <a:r>
              <a:rPr lang="fr-FR" sz="3600" b="0" err="1">
                <a:solidFill>
                  <a:srgbClr val="F6891F"/>
                </a:solidFill>
              </a:rPr>
              <a:t>Vollant</a:t>
            </a:r>
            <a:endParaRPr lang="fr-CA" sz="3600" b="0">
              <a:solidFill>
                <a:srgbClr val="F6891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AB500C-6D76-4647-B00C-9CF350E994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90660" y="2445094"/>
            <a:ext cx="3384376" cy="23852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CA" sz="2000" b="1" dirty="0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worker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2000" b="1" dirty="0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 can be an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agent of change for our communities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Working in youth protection lets me be a guardian to our First Nations children.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8D1D91-B425-4AC3-9B30-3F19F76567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5055" b="13336"/>
          <a:stretch/>
        </p:blipFill>
        <p:spPr>
          <a:xfrm>
            <a:off x="1191112" y="1965405"/>
            <a:ext cx="3380888" cy="4251676"/>
          </a:xfrm>
          <a:prstGeom prst="round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A434E8F-B099-4763-A516-1E32BBB6141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85646" y="1271144"/>
            <a:ext cx="6372708" cy="42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8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CA" sz="2200" dirty="0">
                <a:solidFill>
                  <a:schemeClr val="tx1"/>
                </a:solidFill>
              </a:rPr>
              <a:t>Innu community of </a:t>
            </a:r>
            <a:r>
              <a:rPr lang="en-CA" sz="2200" dirty="0" err="1">
                <a:solidFill>
                  <a:schemeClr val="tx1"/>
                </a:solidFill>
              </a:rPr>
              <a:t>Uashat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mak</a:t>
            </a:r>
            <a:r>
              <a:rPr lang="en-CA" sz="2200" dirty="0">
                <a:solidFill>
                  <a:schemeClr val="tx1"/>
                </a:solidFill>
              </a:rPr>
              <a:t> Mani-</a:t>
            </a:r>
            <a:r>
              <a:rPr lang="en-CA" sz="2200" dirty="0" err="1">
                <a:solidFill>
                  <a:schemeClr val="tx1"/>
                </a:solidFill>
              </a:rPr>
              <a:t>Utenam</a:t>
            </a:r>
            <a:endParaRPr lang="en-C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1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719D50-7698-4E06-8A06-FC73B4317A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8381" y="3890764"/>
            <a:ext cx="3447275" cy="1980387"/>
          </a:xfrm>
          <a:prstGeom prst="rect">
            <a:avLst/>
          </a:prstGeom>
          <a:noFill/>
          <a:ln w="38100">
            <a:solidFill>
              <a:srgbClr val="E46C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CA" sz="2400" dirty="0">
                <a:ln>
                  <a:solidFill>
                    <a:srgbClr val="F6891F"/>
                  </a:solidFill>
                </a:ln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Know any careers that involve the law?</a:t>
            </a:r>
            <a:endParaRPr lang="en-CA" sz="2400" dirty="0">
              <a:ln>
                <a:solidFill>
                  <a:srgbClr val="F6891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89DD4AE-6803-40A7-B0E8-35D235BD681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32942" y="708888"/>
            <a:ext cx="7668585" cy="5626720"/>
            <a:chOff x="1010471" y="599370"/>
            <a:chExt cx="7668585" cy="5626720"/>
          </a:xfrm>
        </p:grpSpPr>
        <p:pic>
          <p:nvPicPr>
            <p:cNvPr id="12" name="Graphique 11" descr="Tête avec engrenages">
              <a:extLst>
                <a:ext uri="{FF2B5EF4-FFF2-40B4-BE49-F238E27FC236}">
                  <a16:creationId xmlns:a16="http://schemas.microsoft.com/office/drawing/2014/main" id="{740BFE91-AB63-4660-89E8-82257B98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065922" y="3561794"/>
              <a:ext cx="2613134" cy="2664296"/>
            </a:xfrm>
            <a:prstGeom prst="rect">
              <a:avLst/>
            </a:prstGeom>
          </p:spPr>
        </p:pic>
        <p:pic>
          <p:nvPicPr>
            <p:cNvPr id="10" name="Graphique 9" descr="Bulle de pensée">
              <a:extLst>
                <a:ext uri="{FF2B5EF4-FFF2-40B4-BE49-F238E27FC236}">
                  <a16:creationId xmlns:a16="http://schemas.microsoft.com/office/drawing/2014/main" id="{355331F4-D51C-4A43-8D6C-33F489AC9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7679" t="10788" r="5881" b="8861"/>
            <a:stretch/>
          </p:blipFill>
          <p:spPr>
            <a:xfrm flipH="1">
              <a:off x="1010471" y="599370"/>
              <a:ext cx="6119007" cy="3337655"/>
            </a:xfrm>
            <a:prstGeom prst="rect">
              <a:avLst/>
            </a:prstGeom>
          </p:spPr>
        </p:pic>
        <p:pic>
          <p:nvPicPr>
            <p:cNvPr id="8" name="Graphique 7" descr="Balance de Thémis">
              <a:extLst>
                <a:ext uri="{FF2B5EF4-FFF2-40B4-BE49-F238E27FC236}">
                  <a16:creationId xmlns:a16="http://schemas.microsoft.com/office/drawing/2014/main" id="{5BEC4F9C-2BE6-4288-8935-4E77FAE2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3740591" y="1222606"/>
              <a:ext cx="1026545" cy="1015570"/>
            </a:xfrm>
            <a:prstGeom prst="rect">
              <a:avLst/>
            </a:prstGeom>
          </p:spPr>
        </p:pic>
        <p:pic>
          <p:nvPicPr>
            <p:cNvPr id="18" name="Graphique 17" descr="Boussole">
              <a:extLst>
                <a:ext uri="{FF2B5EF4-FFF2-40B4-BE49-F238E27FC236}">
                  <a16:creationId xmlns:a16="http://schemas.microsoft.com/office/drawing/2014/main" id="{5B45D011-4466-42B1-9566-6ACE5FA5B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00143" y="1316522"/>
              <a:ext cx="914400" cy="914400"/>
            </a:xfrm>
            <a:prstGeom prst="rect">
              <a:avLst/>
            </a:prstGeom>
          </p:spPr>
        </p:pic>
        <p:pic>
          <p:nvPicPr>
            <p:cNvPr id="20" name="Graphique 19" descr="Valise">
              <a:extLst>
                <a:ext uri="{FF2B5EF4-FFF2-40B4-BE49-F238E27FC236}">
                  <a16:creationId xmlns:a16="http://schemas.microsoft.com/office/drawing/2014/main" id="{0769A7C0-389F-42E3-BAA3-2C8A67428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93185" y="1279247"/>
              <a:ext cx="988950" cy="98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06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357232-8ED1-4EB0-BAF2-2E723C7DBC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6775" y="2133600"/>
            <a:ext cx="7546228" cy="3965749"/>
          </a:xfrm>
          <a:prstGeom prst="rect">
            <a:avLst/>
          </a:prstGeom>
          <a:noFill/>
          <a:ln>
            <a:solidFill>
              <a:srgbClr val="C1C6C8"/>
            </a:solidFill>
          </a:ln>
        </p:spPr>
        <p:txBody>
          <a:bodyPr wrap="square" lIns="360000" tIns="72000" rIns="360000" bIns="72000" rtlCol="0" anchor="ctr" anchorCtr="1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You, too, can be an agent of change in your community,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without being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worker!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800" b="1" dirty="0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relations officer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you work to maintain good relations with the community. You also support offenders return to the community.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B0490-ACEA-435E-BA61-B3C325E8F6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9154" y="665262"/>
            <a:ext cx="7718413" cy="1752615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</a:ln>
        </p:spPr>
        <p:txBody>
          <a:bodyPr wrap="square" anchor="ctr" anchorCtr="1">
            <a:noAutofit/>
          </a:bodyPr>
          <a:lstStyle/>
          <a:p>
            <a:pPr lvl="0" algn="ctr">
              <a:spcBef>
                <a:spcPts val="600"/>
              </a:spcBef>
              <a:buSzPct val="65000"/>
            </a:pPr>
            <a:r>
              <a:rPr lang="en-CA" sz="6600" b="1" dirty="0">
                <a:solidFill>
                  <a:srgbClr val="F689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353283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7359" y="483985"/>
            <a:ext cx="5660516" cy="12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3600" b="0" dirty="0"/>
              <a:t>Julian Dumont, Human relations officer – Youth protection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4BDEE6C-CDB6-4F63-A94C-B0F115CF111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04974" y="5762646"/>
            <a:ext cx="6162419" cy="846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6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dirty="0">
                <a:solidFill>
                  <a:schemeClr val="tx1"/>
                </a:solidFill>
              </a:rPr>
              <a:t>Julian is from </a:t>
            </a:r>
            <a:r>
              <a:rPr lang="en-CA" sz="2000" dirty="0" err="1">
                <a:solidFill>
                  <a:schemeClr val="tx1"/>
                </a:solidFill>
              </a:rPr>
              <a:t>Kitigan</a:t>
            </a:r>
            <a:r>
              <a:rPr lang="en-CA" sz="2000" dirty="0">
                <a:solidFill>
                  <a:schemeClr val="tx1"/>
                </a:solidFill>
              </a:rPr>
              <a:t> </a:t>
            </a:r>
            <a:r>
              <a:rPr lang="en-CA" sz="2000" dirty="0" err="1">
                <a:solidFill>
                  <a:schemeClr val="tx1"/>
                </a:solidFill>
              </a:rPr>
              <a:t>Zibi</a:t>
            </a:r>
            <a:r>
              <a:rPr lang="en-CA" sz="2000" dirty="0">
                <a:solidFill>
                  <a:schemeClr val="tx1"/>
                </a:solidFill>
              </a:rPr>
              <a:t> First nations</a:t>
            </a:r>
          </a:p>
        </p:txBody>
      </p:sp>
      <p:pic>
        <p:nvPicPr>
          <p:cNvPr id="2" name="Média en ligne 1">
            <a:hlinkClick r:id="" action="ppaction://media"/>
            <a:extLst>
              <a:ext uri="{FF2B5EF4-FFF2-40B4-BE49-F238E27FC236}">
                <a16:creationId xmlns:a16="http://schemas.microsoft.com/office/drawing/2014/main" id="{C7406632-ACBB-4C99-9D1F-170C2613238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402326" y="1979228"/>
            <a:ext cx="4767714" cy="35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0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135BAAE-CC4F-402A-B873-DCEB6338ACC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72589" y="2330878"/>
            <a:ext cx="7398822" cy="2196244"/>
          </a:xfrm>
          <a:prstGeom prst="rect">
            <a:avLst/>
          </a:prstGeom>
          <a:ln w="28575">
            <a:solidFill>
              <a:srgbClr val="ACAFB8"/>
            </a:solidFill>
            <a:prstDash val="dash"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Add up your points!</a:t>
            </a:r>
            <a:endParaRPr kumimoji="0" lang="en-CA" sz="4800" b="1" i="0" u="none" strike="noStrike" kern="120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7254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135BAAE-CC4F-402A-B873-DCEB6338ACC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7584" y="879761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Online Career Fact Sheets</a:t>
            </a:r>
            <a:endParaRPr kumimoji="0" lang="en-CA" sz="4800" b="1" i="0" u="none" strike="noStrike" kern="120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059836-B8B1-4956-8960-8725390E26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08609" y="2186395"/>
            <a:ext cx="6525716" cy="2690098"/>
          </a:xfrm>
          <a:prstGeom prst="roundRect">
            <a:avLst/>
          </a:prstGeom>
          <a:noFill/>
          <a:ln>
            <a:solidFill>
              <a:srgbClr val="ACAFB8"/>
            </a:solidFill>
          </a:ln>
        </p:spPr>
        <p:txBody>
          <a:bodyPr wrap="square" rtlCol="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lang="en-CA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 more about </a:t>
            </a: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careers discussed in class.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tabLst/>
              <a:defRPr/>
            </a:pPr>
            <a:endParaRPr lang="en-CA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Discover </a:t>
            </a:r>
            <a:r>
              <a:rPr lang="en-CA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careers</a:t>
            </a:r>
            <a:endParaRPr lang="en-CA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Notary</a:t>
            </a:r>
          </a:p>
          <a:p>
            <a:pPr marL="5365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Probation officer</a:t>
            </a:r>
          </a:p>
          <a:p>
            <a:pPr marL="5365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Bailiff</a:t>
            </a:r>
          </a:p>
          <a:p>
            <a:pPr marL="5365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lang="en-CA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more!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F4E753-8F49-4947-83B1-C81D0970F33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3050" y="5129429"/>
            <a:ext cx="63912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2800">
                <a:solidFill>
                  <a:srgbClr val="00A9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Éducaloi at educaloi.qc.ca/careers</a:t>
            </a:r>
            <a:endParaRPr lang="en-CA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59373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ZoneText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5325" y="2453456"/>
            <a:ext cx="44370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720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2618003" y="4877896"/>
            <a:ext cx="397589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To learn more, visit Éducaloi’s website at</a:t>
            </a:r>
          </a:p>
          <a:p>
            <a:pPr algn="ctr"/>
            <a:r>
              <a:rPr lang="en-CA" sz="19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www.educaloi.qc.ca/</a:t>
            </a:r>
            <a:r>
              <a:rPr lang="en-CA" sz="1950" b="1">
                <a:solidFill>
                  <a:srgbClr val="E4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en/youth</a:t>
            </a:r>
          </a:p>
        </p:txBody>
      </p:sp>
    </p:spTree>
    <p:extLst>
      <p:ext uri="{BB962C8B-B14F-4D97-AF65-F5344CB8AC3E}">
        <p14:creationId xmlns:p14="http://schemas.microsoft.com/office/powerpoint/2010/main" val="3138204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233257" y="601972"/>
            <a:ext cx="4194703" cy="1224136"/>
          </a:xfrm>
        </p:spPr>
        <p:txBody>
          <a:bodyPr>
            <a:normAutofit fontScale="90000"/>
          </a:bodyPr>
          <a:lstStyle/>
          <a:p>
            <a:r>
              <a:rPr lang="fr-CA">
                <a:solidFill>
                  <a:srgbClr val="F6891F"/>
                </a:solidFill>
              </a:rPr>
              <a:t> </a:t>
            </a:r>
            <a:br>
              <a:rPr lang="fr-CA">
                <a:solidFill>
                  <a:srgbClr val="F6891F"/>
                </a:solidFill>
              </a:rPr>
            </a:br>
            <a:r>
              <a:rPr lang="fr-CA">
                <a:solidFill>
                  <a:srgbClr val="F6891F"/>
                </a:solidFill>
              </a:rPr>
              <a:t>Copyright Notice</a:t>
            </a: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681980" y="6313195"/>
            <a:ext cx="12961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>
                <a:latin typeface="Arial" panose="020B0604020202020204" pitchFamily="34" charset="0"/>
                <a:cs typeface="Arial" panose="020B0604020202020204" pitchFamily="34" charset="0"/>
              </a:rPr>
              <a:t>© Éducaloi, 2017</a:t>
            </a:r>
          </a:p>
          <a:p>
            <a:endParaRPr lang="fr-CA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3648116"/>
              </p:ext>
            </p:extLst>
          </p:nvPr>
        </p:nvGraphicFramePr>
        <p:xfrm>
          <a:off x="586730" y="2540937"/>
          <a:ext cx="7701154" cy="326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6">
                  <a:extLst>
                    <a:ext uri="{9D8B030D-6E8A-4147-A177-3AD203B41FA5}">
                      <a16:colId xmlns:a16="http://schemas.microsoft.com/office/drawing/2014/main" val="3016172081"/>
                    </a:ext>
                  </a:extLst>
                </a:gridCol>
                <a:gridCol w="6517458">
                  <a:extLst>
                    <a:ext uri="{9D8B030D-6E8A-4147-A177-3AD203B41FA5}">
                      <a16:colId xmlns:a16="http://schemas.microsoft.com/office/drawing/2014/main" val="3842758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Guide is intended for educators in Quebec</a:t>
                      </a:r>
                      <a:r>
                        <a:rPr lang="en-CA" sz="1600" b="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CA" sz="16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48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of the information in the Guide should be taken as legal advice.</a:t>
                      </a:r>
                    </a:p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66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may not be used or reproduced</a:t>
                      </a:r>
                      <a:r>
                        <a:rPr lang="en-CA" sz="1600" b="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commercial purposes. It is the property of </a:t>
                      </a:r>
                      <a:r>
                        <a:rPr lang="en-CA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Éducaloi. </a:t>
                      </a:r>
                    </a:p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35089"/>
                  </a:ext>
                </a:extLst>
              </a:tr>
              <a:tr h="915496">
                <a:tc>
                  <a:txBody>
                    <a:bodyPr/>
                    <a:lstStyle/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ensure the reliability of the information provided, educators must use this Guide</a:t>
                      </a:r>
                      <a:r>
                        <a:rPr lang="en-CA" sz="16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its original form, without modification.</a:t>
                      </a:r>
                      <a:endParaRPr lang="en-CA" sz="16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0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6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CA" sz="16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was </a:t>
                      </a:r>
                      <a:r>
                        <a:rPr lang="en-CA" sz="16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on June 15, 2017</a:t>
                      </a:r>
                      <a:r>
                        <a:rPr lang="en-C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709538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178" y="856748"/>
            <a:ext cx="1061748" cy="10485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6" y="3692923"/>
            <a:ext cx="478800" cy="5779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6" y="4554842"/>
            <a:ext cx="478800" cy="47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6" y="3011903"/>
            <a:ext cx="478800" cy="5027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6" y="2335415"/>
            <a:ext cx="478800" cy="4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B7B1EC7-761B-4109-B56A-D46BBA4F738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5616" y="1036583"/>
            <a:ext cx="6983909" cy="1128801"/>
          </a:xfrm>
          <a:prstGeom prst="rect">
            <a:avLst/>
          </a:prstGeom>
          <a:ln w="28575">
            <a:solidFill>
              <a:srgbClr val="C1C6C8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CA" sz="4800"/>
              <a:t>Puzzle Time!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2A610E0-BB64-4038-A517-BA189E44310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60992" y="3961137"/>
            <a:ext cx="6938533" cy="927411"/>
            <a:chOff x="1016976" y="2778564"/>
            <a:chExt cx="7242608" cy="92741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7E60ED9-E886-4615-8396-5FCF6174B56A}"/>
                </a:ext>
              </a:extLst>
            </p:cNvPr>
            <p:cNvSpPr txBox="1"/>
            <p:nvPr/>
          </p:nvSpPr>
          <p:spPr>
            <a:xfrm>
              <a:off x="2123728" y="2778564"/>
              <a:ext cx="6135856" cy="927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You have </a:t>
              </a:r>
              <a:r>
                <a:rPr lang="en-CA" sz="2400" b="1">
                  <a:latin typeface="Arial" panose="020B0604020202020204" pitchFamily="34" charset="0"/>
                  <a:cs typeface="Arial" panose="020B0604020202020204" pitchFamily="34" charset="0"/>
                </a:rPr>
                <a:t>10 minutes </a:t>
              </a: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to solve the puzzle. </a:t>
              </a:r>
            </a:p>
          </p:txBody>
        </p:sp>
        <p:pic>
          <p:nvPicPr>
            <p:cNvPr id="12" name="Graphique 11" descr="Sablier">
              <a:extLst>
                <a:ext uri="{FF2B5EF4-FFF2-40B4-BE49-F238E27FC236}">
                  <a16:creationId xmlns:a16="http://schemas.microsoft.com/office/drawing/2014/main" id="{397F4A8C-5E1C-492C-8776-EF5C9C89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6976" y="2778564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5D9D5BF-DD79-4192-AF52-A2164362D7F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76205" y="2708920"/>
            <a:ext cx="6923320" cy="914400"/>
            <a:chOff x="1016976" y="4094409"/>
            <a:chExt cx="7184720" cy="914400"/>
          </a:xfrm>
        </p:grpSpPr>
        <p:pic>
          <p:nvPicPr>
            <p:cNvPr id="8" name="Graphique 7" descr="Puzzle">
              <a:extLst>
                <a:ext uri="{FF2B5EF4-FFF2-40B4-BE49-F238E27FC236}">
                  <a16:creationId xmlns:a16="http://schemas.microsoft.com/office/drawing/2014/main" id="{46873789-E6A9-4D18-AD17-8EFC8F9E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6976" y="4094409"/>
              <a:ext cx="914400" cy="914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A8A6D2-EB55-4AE6-AA6B-0E7B34A270D7}"/>
                </a:ext>
              </a:extLst>
            </p:cNvPr>
            <p:cNvSpPr/>
            <p:nvPr/>
          </p:nvSpPr>
          <p:spPr>
            <a:xfrm>
              <a:off x="2114194" y="4197665"/>
              <a:ext cx="60875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b="1">
                  <a:latin typeface="Arial" panose="020B0604020202020204" pitchFamily="34" charset="0"/>
                  <a:cs typeface="Arial" panose="020B0604020202020204" pitchFamily="34" charset="0"/>
                </a:rPr>
                <a:t>Each puzzle piece </a:t>
              </a: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gives </a:t>
              </a:r>
              <a:r>
                <a:rPr lang="en-CA" sz="2000" b="1">
                  <a:latin typeface="Arial" panose="020B0604020202020204" pitchFamily="34" charset="0"/>
                  <a:cs typeface="Arial" panose="020B0604020202020204" pitchFamily="34" charset="0"/>
                </a:rPr>
                <a:t>information </a:t>
              </a: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about a career.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277D5C-032F-420D-BFD5-17D806F43D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59571" y="5213354"/>
            <a:ext cx="7349162" cy="914400"/>
            <a:chOff x="944298" y="5418361"/>
            <a:chExt cx="7349162" cy="914400"/>
          </a:xfrm>
        </p:grpSpPr>
        <p:pic>
          <p:nvPicPr>
            <p:cNvPr id="14" name="Graphique 13" descr="Cible">
              <a:extLst>
                <a:ext uri="{FF2B5EF4-FFF2-40B4-BE49-F238E27FC236}">
                  <a16:creationId xmlns:a16="http://schemas.microsoft.com/office/drawing/2014/main" id="{B0FC7DA6-4819-4353-9CC2-6486C36B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4298" y="5418361"/>
              <a:ext cx="914400" cy="914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0C5D07-98EC-4705-9DA9-C017EC058DB5}"/>
                </a:ext>
              </a:extLst>
            </p:cNvPr>
            <p:cNvSpPr/>
            <p:nvPr/>
          </p:nvSpPr>
          <p:spPr>
            <a:xfrm>
              <a:off x="2006005" y="5675506"/>
              <a:ext cx="62874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Earn one</a:t>
              </a:r>
              <a:r>
                <a:rPr lang="en-CA" sz="2000" b="1">
                  <a:latin typeface="Arial" panose="020B0604020202020204" pitchFamily="34" charset="0"/>
                  <a:cs typeface="Arial" panose="020B0604020202020204" pitchFamily="34" charset="0"/>
                </a:rPr>
                <a:t> point </a:t>
              </a: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CA" sz="2000" b="1">
                  <a:latin typeface="Arial" panose="020B0604020202020204" pitchFamily="34" charset="0"/>
                  <a:cs typeface="Arial" panose="020B0604020202020204" pitchFamily="34" charset="0"/>
                </a:rPr>
                <a:t>each correct answer.</a:t>
              </a:r>
              <a:endParaRPr lang="en-CA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87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931BA0B-EF15-44B8-8365-55AE10CBC09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2346" y="986214"/>
            <a:ext cx="8064896" cy="1357330"/>
            <a:chOff x="683568" y="836712"/>
            <a:chExt cx="7776864" cy="1357330"/>
          </a:xfrm>
        </p:grpSpPr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C104C11B-25EF-47CF-BB24-2146C7E5A533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836712"/>
              <a:ext cx="7776864" cy="10081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E46C00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000" i="0" u="none" strike="noStrike" kern="1200" cap="none" spc="0" normalizeH="0" baseline="0" noProof="0">
                  <a:ln>
                    <a:noFill/>
                  </a:ln>
                  <a:solidFill>
                    <a:srgbClr val="E46C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Judge</a:t>
              </a:r>
              <a:endParaRPr kumimoji="0" lang="fr-CA" sz="4800" i="0" u="none" strike="noStrike" kern="1200" cap="none" spc="0" normalizeH="0" baseline="0" noProof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63B284-0C9F-4F6F-8371-A2399A32AB60}"/>
                </a:ext>
              </a:extLst>
            </p:cNvPr>
            <p:cNvSpPr txBox="1"/>
            <p:nvPr/>
          </p:nvSpPr>
          <p:spPr>
            <a:xfrm>
              <a:off x="3148556" y="1824710"/>
              <a:ext cx="2846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>
                  <a:latin typeface="Arial" panose="020B0604020202020204" pitchFamily="34" charset="0"/>
                  <a:cs typeface="Arial" panose="020B0604020202020204" pitchFamily="34" charset="0"/>
                </a:rPr>
                <a:t>Listen – Decide – Manage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F37BB3E-AE92-4689-B99F-9B9ED0857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9" y="2763982"/>
            <a:ext cx="6993870" cy="34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13990" y="497663"/>
            <a:ext cx="3116019" cy="89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3600" b="0">
                <a:solidFill>
                  <a:srgbClr val="F6891F"/>
                </a:solidFill>
              </a:rPr>
              <a:t>Mark Philippe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894920-0237-4121-80A3-D3A41C1820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38546" y="2318577"/>
            <a:ext cx="4229721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Persevere! It’s not always easy, but you’ll </a:t>
            </a:r>
            <a:r>
              <a:rPr lang="en-CA" sz="2200" b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>
                <a:latin typeface="Arial" panose="020B0604020202020204" pitchFamily="34" charset="0"/>
                <a:cs typeface="Arial" panose="020B0604020202020204" pitchFamily="34" charset="0"/>
              </a:rPr>
              <a:t>how strong you are when things get tough.</a:t>
            </a:r>
            <a:endParaRPr lang="en-CA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I’m the </a:t>
            </a:r>
            <a:r>
              <a:rPr lang="en-CA" sz="2200" b="1">
                <a:latin typeface="Arial" panose="020B0604020202020204" pitchFamily="34" charset="0"/>
                <a:cs typeface="Arial" panose="020B0604020202020204" pitchFamily="34" charset="0"/>
              </a:rPr>
              <a:t>first Indigenous </a:t>
            </a:r>
            <a:r>
              <a:rPr lang="en-CA" sz="2200" b="1">
                <a:solidFill>
                  <a:srgbClr val="F68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</a:t>
            </a:r>
            <a:r>
              <a:rPr lang="en-CA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on the Court of Quebec. Yes, we </a:t>
            </a:r>
            <a:r>
              <a:rPr lang="en-CA" sz="2200" u="sng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 take our place in society. </a:t>
            </a:r>
          </a:p>
          <a:p>
            <a:pPr>
              <a:spcAft>
                <a:spcPts val="1800"/>
              </a:spcAft>
            </a:pPr>
            <a:r>
              <a:rPr lang="en-CA" sz="2200">
                <a:latin typeface="Arial" panose="020B0604020202020204" pitchFamily="34" charset="0"/>
                <a:cs typeface="Arial" panose="020B0604020202020204" pitchFamily="34" charset="0"/>
              </a:rPr>
              <a:t>Our communities must be represented in the justice system.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DB74DF3-44C1-4F1A-95EC-871C4224D7F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56284" y="1268848"/>
            <a:ext cx="4831433" cy="45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5000"/>
              <a:buFontTx/>
              <a:buBlip>
                <a:blip r:embed="rId7"/>
              </a:buBlip>
              <a:defRPr sz="32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SzPct val="65000"/>
              <a:buFont typeface="Wingdings" pitchFamily="2" charset="2"/>
              <a:buChar char="Ø"/>
              <a:defRPr sz="28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  <a:defRPr sz="24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333F4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CA" sz="2200">
                <a:solidFill>
                  <a:schemeClr val="tx1"/>
                </a:solidFill>
              </a:rPr>
              <a:t>Innu Community of Mashteuiatsh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DE8FEB-52E0-45D7-B0F4-42B118A304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7661" r="15613" b="22280"/>
          <a:stretch/>
        </p:blipFill>
        <p:spPr>
          <a:xfrm>
            <a:off x="683568" y="2039676"/>
            <a:ext cx="3528392" cy="41587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3761" y="836712"/>
            <a:ext cx="777686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/>
              <a:t>Judge</a:t>
            </a:r>
            <a:endParaRPr kumimoji="0" lang="en-CA" sz="6000" i="0" u="none" strike="noStrike" kern="1200" cap="none" spc="0" normalizeH="0" baseline="0">
              <a:ln>
                <a:noFill/>
              </a:ln>
              <a:solidFill>
                <a:srgbClr val="E46C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09D025-D904-470B-8C4E-37BB78CD84B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341066"/>
              </p:ext>
            </p:extLst>
          </p:nvPr>
        </p:nvGraphicFramePr>
        <p:xfrm>
          <a:off x="832781" y="2708920"/>
          <a:ext cx="7587844" cy="315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3977042105"/>
                    </a:ext>
                  </a:extLst>
                </a:gridCol>
                <a:gridCol w="3843427">
                  <a:extLst>
                    <a:ext uri="{9D8B030D-6E8A-4147-A177-3AD203B41FA5}">
                      <a16:colId xmlns:a16="http://schemas.microsoft.com/office/drawing/2014/main" val="1410059904"/>
                    </a:ext>
                  </a:extLst>
                </a:gridCol>
              </a:tblGrid>
              <a:tr h="616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Duties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76286"/>
                  </a:ext>
                </a:extLst>
              </a:tr>
              <a:tr h="2542632">
                <a:tc>
                  <a:txBody>
                    <a:bodyPr/>
                    <a:lstStyle/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court cases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Decide cases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 to testimony</a:t>
                      </a:r>
                    </a:p>
                    <a:p>
                      <a:pPr marL="355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</a:t>
                      </a:r>
                      <a:r>
                        <a:rPr lang="en-CA" sz="18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evidence</a:t>
                      </a:r>
                      <a:endParaRPr lang="en-CA" sz="18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 or notary for at least 10 years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Chosen by the government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6960764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55874AEC-7D71-4452-AB03-E3B606DBDCD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27631" y="1772816"/>
            <a:ext cx="2984529" cy="432048"/>
          </a:xfrm>
          <a:prstGeom prst="rect">
            <a:avLst/>
          </a:prstGeom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>
                <a:solidFill>
                  <a:srgbClr val="C1C6C8"/>
                </a:solidFill>
              </a:rPr>
              <a:t>Puzzle Answers</a:t>
            </a:r>
            <a:endParaRPr kumimoji="0" lang="en-CA" sz="2000" i="0" u="none" strike="noStrike" kern="1200" cap="none" spc="0" normalizeH="0" baseline="0">
              <a:ln>
                <a:noFill/>
              </a:ln>
              <a:solidFill>
                <a:srgbClr val="C1C6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025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931BA0B-EF15-44B8-8365-55AE10CBC09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67544" y="871914"/>
            <a:ext cx="8064896" cy="1377444"/>
            <a:chOff x="683568" y="836712"/>
            <a:chExt cx="7776864" cy="1377444"/>
          </a:xfrm>
        </p:grpSpPr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C104C11B-25EF-47CF-BB24-2146C7E5A533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836712"/>
              <a:ext cx="7776864" cy="10081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E46C00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0" i="0" u="none" strike="noStrike" kern="1200" cap="none" spc="0" normalizeH="0" baseline="0">
                  <a:ln>
                    <a:noFill/>
                  </a:ln>
                  <a:solidFill>
                    <a:srgbClr val="E46C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Lawyer</a:t>
              </a:r>
              <a:endParaRPr kumimoji="0" lang="en-CA" sz="4800" i="0" u="none" strike="noStrike" kern="1200" cap="none" spc="0" normalizeH="0" baseline="0">
                <a:ln>
                  <a:noFill/>
                </a:ln>
                <a:solidFill>
                  <a:srgbClr val="E46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63B284-0C9F-4F6F-8371-A2399A32AB60}"/>
                </a:ext>
              </a:extLst>
            </p:cNvPr>
            <p:cNvSpPr txBox="1"/>
            <p:nvPr/>
          </p:nvSpPr>
          <p:spPr>
            <a:xfrm>
              <a:off x="2697220" y="1844824"/>
              <a:ext cx="374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>
                  <a:latin typeface="Arial" panose="020B0604020202020204" pitchFamily="34" charset="0"/>
                  <a:cs typeface="Arial" panose="020B0604020202020204" pitchFamily="34" charset="0"/>
                </a:rPr>
                <a:t>Represent – Advise – Negotiate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77C68BF-BCE1-43A7-8106-F565DD6A8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9" y="2763982"/>
            <a:ext cx="6993870" cy="34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B9B4353-83E7-4E89-BD92-5916044649E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7359" y="483985"/>
            <a:ext cx="5660516" cy="12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6C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3600" b="0" dirty="0"/>
              <a:t>Martha Montour, Lawyer &amp; Accredited Mediator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Média en ligne 2">
            <a:hlinkClick r:id="" action="ppaction://media"/>
            <a:extLst>
              <a:ext uri="{FF2B5EF4-FFF2-40B4-BE49-F238E27FC236}">
                <a16:creationId xmlns:a16="http://schemas.microsoft.com/office/drawing/2014/main" id="{00A82AAB-C408-4BF9-ACB4-2E968C473A9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16512" y="1771596"/>
            <a:ext cx="4423131" cy="33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97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PrésentationPWP_jeunesse_jeu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E2F7CC4-23CF-4CB7-9A0A-2D050FBB1220}" vid="{DD4F0131-0E10-4310-A904-43DDF7C122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5B9818581084FA07A511A975E73B0" ma:contentTypeVersion="17" ma:contentTypeDescription="Crée un document." ma:contentTypeScope="" ma:versionID="1f7ea3eb946b8bd924f1523f12c25c57">
  <xsd:schema xmlns:xsd="http://www.w3.org/2001/XMLSchema" xmlns:xs="http://www.w3.org/2001/XMLSchema" xmlns:p="http://schemas.microsoft.com/office/2006/metadata/properties" xmlns:ns2="26cc9b95-bf92-4103-b8de-0e6845ac7fa9" xmlns:ns3="580a2e17-f139-49de-a9ea-8883fe6eb758" targetNamespace="http://schemas.microsoft.com/office/2006/metadata/properties" ma:root="true" ma:fieldsID="34354321830c6c3f46cb4e7c59429611" ns2:_="" ns3:_="">
    <xsd:import namespace="26cc9b95-bf92-4103-b8de-0e6845ac7fa9"/>
    <xsd:import namespace="580a2e17-f139-49de-a9ea-8883fe6eb758"/>
    <xsd:element name="properties">
      <xsd:complexType>
        <xsd:sequence>
          <xsd:element name="documentManagement">
            <xsd:complexType>
              <xsd:all>
                <xsd:element ref="ns2:Titre_x0020_anglais" minOccurs="0"/>
                <xsd:element ref="ns2:MiseAJou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Notes1" minOccurs="0"/>
                <xsd:element ref="ns2:Type_x0020_d_x0027_activité"/>
                <xsd:element ref="ns2:EnLigneEN" minOccurs="0"/>
                <xsd:element ref="ns2:EnLigneF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c9b95-bf92-4103-b8de-0e6845ac7fa9" elementFormDefault="qualified">
    <xsd:import namespace="http://schemas.microsoft.com/office/2006/documentManagement/types"/>
    <xsd:import namespace="http://schemas.microsoft.com/office/infopath/2007/PartnerControls"/>
    <xsd:element name="Titre_x0020_anglais" ma:index="8" nillable="true" ma:displayName="Nom anglais" ma:internalName="Titre_x0020_anglais">
      <xsd:simpleType>
        <xsd:restriction base="dms:Text">
          <xsd:maxLength value="255"/>
        </xsd:restriction>
      </xsd:simpleType>
    </xsd:element>
    <xsd:element name="MiseAJour" ma:index="9" nillable="true" ma:displayName="Mise à jour" ma:format="DateOnly" ma:internalName="MiseAJour">
      <xsd:simpleType>
        <xsd:restriction base="dms:DateTime"/>
      </xsd:simpleType>
    </xsd:element>
    <xsd:element name="Notes1" ma:index="16" nillable="true" ma:displayName="Notes / Commentaires" ma:internalName="Notes1">
      <xsd:simpleType>
        <xsd:restriction base="dms:Note">
          <xsd:maxLength value="255"/>
        </xsd:restriction>
      </xsd:simpleType>
    </xsd:element>
    <xsd:element name="Type_x0020_d_x0027_activité" ma:index="17" ma:displayName="Type d'activité" ma:default="Faites un choix" ma:format="Dropdown" ma:indexed="true" ma:internalName="Type_x0020_d_x0027_activit_x00e9_">
      <xsd:simpleType>
        <xsd:restriction base="dms:Choice">
          <xsd:enumeration value="Faites un choix"/>
          <xsd:enumeration value="Atelier en classe"/>
          <xsd:enumeration value="Trousse pédagogique"/>
          <xsd:enumeration value="Contenu éducatif"/>
          <xsd:enumeration value="Quiz"/>
          <xsd:enumeration value="Video"/>
          <xsd:enumeration value="Autre"/>
        </xsd:restriction>
      </xsd:simpleType>
    </xsd:element>
    <xsd:element name="EnLigneEN" ma:index="18" nillable="true" ma:displayName="En ligne (ANG)" ma:default="0" ma:internalName="EnLigneEN">
      <xsd:simpleType>
        <xsd:restriction base="dms:Boolean"/>
      </xsd:simpleType>
    </xsd:element>
    <xsd:element name="EnLigneFR" ma:index="19" nillable="true" ma:displayName="En ligne (FR)" ma:default="0" ma:internalName="EnLigneFR">
      <xsd:simpleType>
        <xsd:restriction base="dms:Boolean"/>
      </xsd:simpleType>
    </xsd:element>
    <xsd:element name="TaxCatchAll" ma:index="25" nillable="true" ma:displayName="Taxonomy Catch All Column" ma:hidden="true" ma:list="{c6c74e4d-993a-416b-b18b-696c2c352dd1}" ma:internalName="TaxCatchAll" ma:showField="CatchAllData" ma:web="26cc9b95-bf92-4103-b8de-0e6845ac7f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a2e17-f139-49de-a9ea-8883fe6eb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299ed9a0-a2e4-4baf-bc0e-5da7c71c47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LigneEN xmlns="26cc9b95-bf92-4103-b8de-0e6845ac7fa9">true</EnLigneEN>
    <Type_x0020_d_x0027_activité xmlns="26cc9b95-bf92-4103-b8de-0e6845ac7fa9">Trousse pédagogique</Type_x0020_d_x0027_activité>
    <Titre_x0020_anglais xmlns="26cc9b95-bf92-4103-b8de-0e6845ac7fa9">Legal careers in the indigenous context</Titre_x0020_anglais>
    <MiseAJour xmlns="26cc9b95-bf92-4103-b8de-0e6845ac7fa9" xsi:nil="true"/>
    <Notes1 xmlns="26cc9b95-bf92-4103-b8de-0e6845ac7fa9" xsi:nil="true"/>
    <EnLigneFR xmlns="26cc9b95-bf92-4103-b8de-0e6845ac7fa9">true</EnLigneFR>
    <lcf76f155ced4ddcb4097134ff3c332f xmlns="580a2e17-f139-49de-a9ea-8883fe6eb758">
      <Terms xmlns="http://schemas.microsoft.com/office/infopath/2007/PartnerControls"/>
    </lcf76f155ced4ddcb4097134ff3c332f>
    <TaxCatchAll xmlns="26cc9b95-bf92-4103-b8de-0e6845ac7fa9" xsi:nil="true"/>
    <Date xmlns="580a2e17-f139-49de-a9ea-8883fe6eb7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A0DB3-02BD-4C24-840E-D550B8464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c9b95-bf92-4103-b8de-0e6845ac7fa9"/>
    <ds:schemaRef ds:uri="580a2e17-f139-49de-a9ea-8883fe6eb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8A013-2F48-4149-B0CA-4C4B84E97415}">
  <ds:schemaRefs>
    <ds:schemaRef ds:uri="http://schemas.microsoft.com/office/2006/metadata/properties"/>
    <ds:schemaRef ds:uri="http://purl.org/dc/elements/1.1/"/>
    <ds:schemaRef ds:uri="26cc9b95-bf92-4103-b8de-0e6845ac7fa9"/>
    <ds:schemaRef ds:uri="580a2e17-f139-49de-a9ea-8883fe6eb758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71F0BD-4124-4AD0-B8BF-8B7D3C685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4094</Words>
  <Application>Microsoft Office PowerPoint</Application>
  <PresentationFormat>Affichage à l'écran (4:3)</PresentationFormat>
  <Paragraphs>632</Paragraphs>
  <Slides>35</Slides>
  <Notes>35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PrésentationPWP_jeunesse_jeunes</vt:lpstr>
      <vt:lpstr>A Career in Law?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Career in Law? </dc:title>
  <cp:lastModifiedBy>Kim Bélanger-Baillargeon</cp:lastModifiedBy>
  <cp:revision>28</cp:revision>
  <cp:lastPrinted>2018-01-12T15:58:59Z</cp:lastPrinted>
  <dcterms:modified xsi:type="dcterms:W3CDTF">2023-03-21T20:33:28Z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0x010100F085B9818581084FA07A511A975E73B0</vt:lpwstr>
  </property>
  <property fmtid="{D5CDD505-2E9C-101B-9397-08002B2CF9AE}" pid="3" name="EnVeille">
    <vt:bool>false</vt:bool>
  </property>
  <property fmtid="{D5CDD505-2E9C-101B-9397-08002B2CF9AE}" pid="4" name="MediaServiceImageTags">
    <vt:lpwstr/>
  </property>
</Properties>
</file>