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7.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3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5.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36.xml" ContentType="application/vnd.openxmlformats-officedocument.presentationml.notesSlide+xml"/>
  <Override PartName="/ppt/tags/tag132.xml" ContentType="application/vnd.openxmlformats-officedocument.presentationml.tags+xml"/>
  <Override PartName="/ppt/notesSlides/notesSlide3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8" r:id="rId5"/>
    <p:sldMasterId id="2147483687" r:id="rId6"/>
  </p:sldMasterIdLst>
  <p:notesMasterIdLst>
    <p:notesMasterId r:id="rId47"/>
  </p:notesMasterIdLst>
  <p:handoutMasterIdLst>
    <p:handoutMasterId r:id="rId48"/>
  </p:handoutMasterIdLst>
  <p:sldIdLst>
    <p:sldId id="346" r:id="rId7"/>
    <p:sldId id="390" r:id="rId8"/>
    <p:sldId id="355" r:id="rId9"/>
    <p:sldId id="356" r:id="rId10"/>
    <p:sldId id="357" r:id="rId11"/>
    <p:sldId id="358" r:id="rId12"/>
    <p:sldId id="359" r:id="rId13"/>
    <p:sldId id="360" r:id="rId14"/>
    <p:sldId id="362" r:id="rId15"/>
    <p:sldId id="361" r:id="rId16"/>
    <p:sldId id="363" r:id="rId17"/>
    <p:sldId id="364" r:id="rId18"/>
    <p:sldId id="365" r:id="rId19"/>
    <p:sldId id="366" r:id="rId20"/>
    <p:sldId id="367" r:id="rId21"/>
    <p:sldId id="368" r:id="rId22"/>
    <p:sldId id="370" r:id="rId23"/>
    <p:sldId id="369" r:id="rId24"/>
    <p:sldId id="372" r:id="rId25"/>
    <p:sldId id="373" r:id="rId26"/>
    <p:sldId id="374" r:id="rId27"/>
    <p:sldId id="375" r:id="rId28"/>
    <p:sldId id="376" r:id="rId29"/>
    <p:sldId id="389"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270" r:id="rId43"/>
    <p:sldId id="318" r:id="rId44"/>
    <p:sldId id="391" r:id="rId45"/>
    <p:sldId id="392"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ranslator's Note" initials="kc" lastIdx="46" clrIdx="6">
    <p:extLst>
      <p:ext uri="{19B8F6BF-5375-455C-9EA6-DF929625EA0E}">
        <p15:presenceInfo xmlns:p15="http://schemas.microsoft.com/office/powerpoint/2012/main" userId="Translator's Note" providerId="None"/>
      </p:ext>
    </p:extLst>
  </p:cmAuthor>
  <p:cmAuthor id="1" name="Isabelle Bourgeois" initials="IB" lastIdx="21" clrIdx="0">
    <p:extLst>
      <p:ext uri="{19B8F6BF-5375-455C-9EA6-DF929625EA0E}">
        <p15:presenceInfo xmlns:p15="http://schemas.microsoft.com/office/powerpoint/2012/main" userId="S::isabelle.bourgeois@educaloi.qc.ca::62da3eca-ed7d-481c-ba2a-c4938ec016c9" providerId="AD"/>
      </p:ext>
    </p:extLst>
  </p:cmAuthor>
  <p:cmAuthor id="8" name="Alain Deschamps" initials="AD" lastIdx="8" clrIdx="7">
    <p:extLst>
      <p:ext uri="{19B8F6BF-5375-455C-9EA6-DF929625EA0E}">
        <p15:presenceInfo xmlns:p15="http://schemas.microsoft.com/office/powerpoint/2012/main" userId="Alain Deschamps" providerId="None"/>
      </p:ext>
    </p:extLst>
  </p:cmAuthor>
  <p:cmAuthor id="2" name="Yasmine Mesri" initials="YM" lastIdx="1" clrIdx="1">
    <p:extLst>
      <p:ext uri="{19B8F6BF-5375-455C-9EA6-DF929625EA0E}">
        <p15:presenceInfo xmlns:p15="http://schemas.microsoft.com/office/powerpoint/2012/main" userId="S::yasmine.mesri@educaloi.qc.ca::ca0cb559-770b-44cf-a159-e8a088807268" providerId="AD"/>
      </p:ext>
    </p:extLst>
  </p:cmAuthor>
  <p:cmAuthor id="9" name="Alexandra Fabre" initials="AF" lastIdx="3" clrIdx="8">
    <p:extLst>
      <p:ext uri="{19B8F6BF-5375-455C-9EA6-DF929625EA0E}">
        <p15:presenceInfo xmlns:p15="http://schemas.microsoft.com/office/powerpoint/2012/main" userId="Alexandra Fabre" providerId="None"/>
      </p:ext>
    </p:extLst>
  </p:cmAuthor>
  <p:cmAuthor id="3" name="Kim Bélanger-Baillargeon" initials="KB" lastIdx="4" clrIdx="2">
    <p:extLst>
      <p:ext uri="{19B8F6BF-5375-455C-9EA6-DF929625EA0E}">
        <p15:presenceInfo xmlns:p15="http://schemas.microsoft.com/office/powerpoint/2012/main" userId="S::kim.belanger-baillargeon@educaloi.qc.ca::61e8c17a-4f44-4a20-848f-58a57c92f1ad" providerId="AD"/>
      </p:ext>
    </p:extLst>
  </p:cmAuthor>
  <p:cmAuthor id="4" name="Cybèle Soucy" initials="CS" lastIdx="5" clrIdx="3">
    <p:extLst>
      <p:ext uri="{19B8F6BF-5375-455C-9EA6-DF929625EA0E}">
        <p15:presenceInfo xmlns:p15="http://schemas.microsoft.com/office/powerpoint/2012/main" userId="Cybèle Soucy" providerId="None"/>
      </p:ext>
    </p:extLst>
  </p:cmAuthor>
  <p:cmAuthor id="5" name="Gregory Lancop" initials="GL" lastIdx="10" clrIdx="4">
    <p:extLst>
      <p:ext uri="{19B8F6BF-5375-455C-9EA6-DF929625EA0E}">
        <p15:presenceInfo xmlns:p15="http://schemas.microsoft.com/office/powerpoint/2012/main" userId="S::gregory.lancop@educaloi.qc.ca::a5eb95ab-b5ab-42c2-afe6-7ed55ee393cd" providerId="AD"/>
      </p:ext>
    </p:extLst>
  </p:cmAuthor>
  <p:cmAuthor id="6" name="Geneviève Benoit" initials="GB" lastIdx="5" clrIdx="5">
    <p:extLst>
      <p:ext uri="{19B8F6BF-5375-455C-9EA6-DF929625EA0E}">
        <p15:presenceInfo xmlns:p15="http://schemas.microsoft.com/office/powerpoint/2012/main" userId="S::genevieveb@educaloi.qc.ca::897b1fc1-dd3f-44ed-96a5-8e37eb76e8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16AF3-4B89-42B4-8726-CFB75D2CE681}" v="1" dt="2023-08-17T17:52:01.0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634" autoAdjust="0"/>
    <p:restoredTop sz="36846" autoAdjust="0"/>
  </p:normalViewPr>
  <p:slideViewPr>
    <p:cSldViewPr snapToGrid="0">
      <p:cViewPr varScale="1">
        <p:scale>
          <a:sx n="42" d="100"/>
          <a:sy n="42" d="100"/>
        </p:scale>
        <p:origin x="1236" y="42"/>
      </p:cViewPr>
      <p:guideLst/>
    </p:cSldViewPr>
  </p:slideViewPr>
  <p:outlineViewPr>
    <p:cViewPr>
      <p:scale>
        <a:sx n="33" d="100"/>
        <a:sy n="33" d="100"/>
      </p:scale>
      <p:origin x="0" y="-14856"/>
    </p:cViewPr>
  </p:outlineViewPr>
  <p:notesTextViewPr>
    <p:cViewPr>
      <p:scale>
        <a:sx n="1" d="1"/>
        <a:sy n="1" d="1"/>
      </p:scale>
      <p:origin x="0" y="0"/>
    </p:cViewPr>
  </p:notesTextViewPr>
  <p:notesViewPr>
    <p:cSldViewPr snapToGrid="0">
      <p:cViewPr>
        <p:scale>
          <a:sx n="90" d="100"/>
          <a:sy n="90" d="100"/>
        </p:scale>
        <p:origin x="377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Fabre" userId="f9a37b01-d98c-4b0f-be36-2264f389db7d" providerId="ADAL" clId="{ED56C659-4DD9-44FD-B0AD-E001BA944376}"/>
    <pc:docChg chg="custSel modSld">
      <pc:chgData name="Alexandra Fabre" userId="f9a37b01-d98c-4b0f-be36-2264f389db7d" providerId="ADAL" clId="{ED56C659-4DD9-44FD-B0AD-E001BA944376}" dt="2022-02-22T02:51:17.406" v="15"/>
      <pc:docMkLst>
        <pc:docMk/>
      </pc:docMkLst>
      <pc:sldChg chg="modAnim addCm modCm">
        <pc:chgData name="Alexandra Fabre" userId="f9a37b01-d98c-4b0f-be36-2264f389db7d" providerId="ADAL" clId="{ED56C659-4DD9-44FD-B0AD-E001BA944376}" dt="2022-02-22T00:48:44.588" v="9"/>
        <pc:sldMkLst>
          <pc:docMk/>
          <pc:sldMk cId="767736197" sldId="355"/>
        </pc:sldMkLst>
      </pc:sldChg>
      <pc:sldChg chg="addCm">
        <pc:chgData name="Alexandra Fabre" userId="f9a37b01-d98c-4b0f-be36-2264f389db7d" providerId="ADAL" clId="{ED56C659-4DD9-44FD-B0AD-E001BA944376}" dt="2022-02-22T02:37:13.741" v="10" actId="1589"/>
        <pc:sldMkLst>
          <pc:docMk/>
          <pc:sldMk cId="2783551302" sldId="360"/>
        </pc:sldMkLst>
      </pc:sldChg>
      <pc:sldChg chg="addCm modCm">
        <pc:chgData name="Alexandra Fabre" userId="f9a37b01-d98c-4b0f-be36-2264f389db7d" providerId="ADAL" clId="{ED56C659-4DD9-44FD-B0AD-E001BA944376}" dt="2022-02-22T02:51:17.406" v="15"/>
        <pc:sldMkLst>
          <pc:docMk/>
          <pc:sldMk cId="567770974" sldId="390"/>
        </pc:sldMkLst>
      </pc:sldChg>
    </pc:docChg>
  </pc:docChgLst>
  <pc:docChgLst>
    <pc:chgData name="Alain Deschamps" userId="b7cbc2c8-172d-47f4-a9ea-2e82a03b487d" providerId="ADAL" clId="{EB3BC7CA-F40A-402B-9E8B-6FA4E7700789}"/>
    <pc:docChg chg="undo redo custSel modSld">
      <pc:chgData name="Alain Deschamps" userId="b7cbc2c8-172d-47f4-a9ea-2e82a03b487d" providerId="ADAL" clId="{EB3BC7CA-F40A-402B-9E8B-6FA4E7700789}" dt="2022-02-04T20:59:04.106" v="137" actId="1592"/>
      <pc:docMkLst>
        <pc:docMk/>
      </pc:docMkLst>
      <pc:sldChg chg="delCm">
        <pc:chgData name="Alain Deschamps" userId="b7cbc2c8-172d-47f4-a9ea-2e82a03b487d" providerId="ADAL" clId="{EB3BC7CA-F40A-402B-9E8B-6FA4E7700789}" dt="2022-02-04T20:40:58.647" v="1" actId="1592"/>
        <pc:sldMkLst>
          <pc:docMk/>
          <pc:sldMk cId="270289038" sldId="346"/>
        </pc:sldMkLst>
      </pc:sldChg>
      <pc:sldChg chg="addCm">
        <pc:chgData name="Alain Deschamps" userId="b7cbc2c8-172d-47f4-a9ea-2e82a03b487d" providerId="ADAL" clId="{EB3BC7CA-F40A-402B-9E8B-6FA4E7700789}" dt="2022-02-04T20:45:21.507" v="15" actId="1589"/>
        <pc:sldMkLst>
          <pc:docMk/>
          <pc:sldMk cId="767736197" sldId="355"/>
        </pc:sldMkLst>
      </pc:sldChg>
      <pc:sldChg chg="delCm modNotesTx">
        <pc:chgData name="Alain Deschamps" userId="b7cbc2c8-172d-47f4-a9ea-2e82a03b487d" providerId="ADAL" clId="{EB3BC7CA-F40A-402B-9E8B-6FA4E7700789}" dt="2022-02-04T20:46:27.333" v="38" actId="1592"/>
        <pc:sldMkLst>
          <pc:docMk/>
          <pc:sldMk cId="311018060" sldId="356"/>
        </pc:sldMkLst>
      </pc:sldChg>
      <pc:sldChg chg="delCm modCm">
        <pc:chgData name="Alain Deschamps" userId="b7cbc2c8-172d-47f4-a9ea-2e82a03b487d" providerId="ADAL" clId="{EB3BC7CA-F40A-402B-9E8B-6FA4E7700789}" dt="2022-02-04T20:47:03.799" v="41" actId="1592"/>
        <pc:sldMkLst>
          <pc:docMk/>
          <pc:sldMk cId="341075591" sldId="357"/>
        </pc:sldMkLst>
      </pc:sldChg>
      <pc:sldChg chg="addCm modCm">
        <pc:chgData name="Alain Deschamps" userId="b7cbc2c8-172d-47f4-a9ea-2e82a03b487d" providerId="ADAL" clId="{EB3BC7CA-F40A-402B-9E8B-6FA4E7700789}" dt="2022-02-04T20:47:53.855" v="43"/>
        <pc:sldMkLst>
          <pc:docMk/>
          <pc:sldMk cId="1495546087" sldId="358"/>
        </pc:sldMkLst>
      </pc:sldChg>
      <pc:sldChg chg="delCm modNotesTx">
        <pc:chgData name="Alain Deschamps" userId="b7cbc2c8-172d-47f4-a9ea-2e82a03b487d" providerId="ADAL" clId="{EB3BC7CA-F40A-402B-9E8B-6FA4E7700789}" dt="2022-02-04T20:48:47.939" v="45" actId="1592"/>
        <pc:sldMkLst>
          <pc:docMk/>
          <pc:sldMk cId="1395978508" sldId="359"/>
        </pc:sldMkLst>
      </pc:sldChg>
      <pc:sldChg chg="delCm modNotesTx">
        <pc:chgData name="Alain Deschamps" userId="b7cbc2c8-172d-47f4-a9ea-2e82a03b487d" providerId="ADAL" clId="{EB3BC7CA-F40A-402B-9E8B-6FA4E7700789}" dt="2022-02-04T20:49:39.729" v="65" actId="1592"/>
        <pc:sldMkLst>
          <pc:docMk/>
          <pc:sldMk cId="2783551302" sldId="360"/>
        </pc:sldMkLst>
      </pc:sldChg>
      <pc:sldChg chg="delCm modNotesTx">
        <pc:chgData name="Alain Deschamps" userId="b7cbc2c8-172d-47f4-a9ea-2e82a03b487d" providerId="ADAL" clId="{EB3BC7CA-F40A-402B-9E8B-6FA4E7700789}" dt="2022-02-04T20:51:01.318" v="94" actId="1592"/>
        <pc:sldMkLst>
          <pc:docMk/>
          <pc:sldMk cId="2914936128" sldId="361"/>
        </pc:sldMkLst>
      </pc:sldChg>
      <pc:sldChg chg="delCm">
        <pc:chgData name="Alain Deschamps" userId="b7cbc2c8-172d-47f4-a9ea-2e82a03b487d" providerId="ADAL" clId="{EB3BC7CA-F40A-402B-9E8B-6FA4E7700789}" dt="2022-02-04T20:51:34.120" v="97" actId="1592"/>
        <pc:sldMkLst>
          <pc:docMk/>
          <pc:sldMk cId="200302962" sldId="363"/>
        </pc:sldMkLst>
      </pc:sldChg>
      <pc:sldChg chg="delCm">
        <pc:chgData name="Alain Deschamps" userId="b7cbc2c8-172d-47f4-a9ea-2e82a03b487d" providerId="ADAL" clId="{EB3BC7CA-F40A-402B-9E8B-6FA4E7700789}" dt="2022-02-04T20:51:52.772" v="98" actId="1592"/>
        <pc:sldMkLst>
          <pc:docMk/>
          <pc:sldMk cId="3784000788" sldId="364"/>
        </pc:sldMkLst>
      </pc:sldChg>
      <pc:sldChg chg="addCm delCm modCm">
        <pc:chgData name="Alain Deschamps" userId="b7cbc2c8-172d-47f4-a9ea-2e82a03b487d" providerId="ADAL" clId="{EB3BC7CA-F40A-402B-9E8B-6FA4E7700789}" dt="2022-02-04T20:54:18.163" v="111"/>
        <pc:sldMkLst>
          <pc:docMk/>
          <pc:sldMk cId="3306836587" sldId="365"/>
        </pc:sldMkLst>
      </pc:sldChg>
      <pc:sldChg chg="modSp mod delCm">
        <pc:chgData name="Alain Deschamps" userId="b7cbc2c8-172d-47f4-a9ea-2e82a03b487d" providerId="ADAL" clId="{EB3BC7CA-F40A-402B-9E8B-6FA4E7700789}" dt="2022-02-04T20:52:34.573" v="102" actId="1592"/>
        <pc:sldMkLst>
          <pc:docMk/>
          <pc:sldMk cId="1462651531" sldId="366"/>
        </pc:sldMkLst>
        <pc:spChg chg="mod">
          <ac:chgData name="Alain Deschamps" userId="b7cbc2c8-172d-47f4-a9ea-2e82a03b487d" providerId="ADAL" clId="{EB3BC7CA-F40A-402B-9E8B-6FA4E7700789}" dt="2022-02-04T20:52:25.340" v="100" actId="20577"/>
          <ac:spMkLst>
            <pc:docMk/>
            <pc:sldMk cId="1462651531" sldId="366"/>
            <ac:spMk id="4" creationId="{4CDE5A79-1792-46F4-875E-8F61E41A4C2A}"/>
          </ac:spMkLst>
        </pc:spChg>
      </pc:sldChg>
      <pc:sldChg chg="delCm">
        <pc:chgData name="Alain Deschamps" userId="b7cbc2c8-172d-47f4-a9ea-2e82a03b487d" providerId="ADAL" clId="{EB3BC7CA-F40A-402B-9E8B-6FA4E7700789}" dt="2022-02-04T20:53:15.762" v="106" actId="1592"/>
        <pc:sldMkLst>
          <pc:docMk/>
          <pc:sldMk cId="2349838006" sldId="367"/>
        </pc:sldMkLst>
      </pc:sldChg>
      <pc:sldChg chg="modSp mod delCm">
        <pc:chgData name="Alain Deschamps" userId="b7cbc2c8-172d-47f4-a9ea-2e82a03b487d" providerId="ADAL" clId="{EB3BC7CA-F40A-402B-9E8B-6FA4E7700789}" dt="2022-02-04T20:53:12.016" v="105" actId="1592"/>
        <pc:sldMkLst>
          <pc:docMk/>
          <pc:sldMk cId="3818431200" sldId="368"/>
        </pc:sldMkLst>
        <pc:spChg chg="mod">
          <ac:chgData name="Alain Deschamps" userId="b7cbc2c8-172d-47f4-a9ea-2e82a03b487d" providerId="ADAL" clId="{EB3BC7CA-F40A-402B-9E8B-6FA4E7700789}" dt="2022-02-04T20:53:04.183" v="103" actId="20577"/>
          <ac:spMkLst>
            <pc:docMk/>
            <pc:sldMk cId="3818431200" sldId="368"/>
            <ac:spMk id="4" creationId="{4CDE5A79-1792-46F4-875E-8F61E41A4C2A}"/>
          </ac:spMkLst>
        </pc:spChg>
      </pc:sldChg>
      <pc:sldChg chg="modSp mod delCm">
        <pc:chgData name="Alain Deschamps" userId="b7cbc2c8-172d-47f4-a9ea-2e82a03b487d" providerId="ADAL" clId="{EB3BC7CA-F40A-402B-9E8B-6FA4E7700789}" dt="2022-02-04T20:54:43.258" v="114" actId="1592"/>
        <pc:sldMkLst>
          <pc:docMk/>
          <pc:sldMk cId="957852690" sldId="369"/>
        </pc:sldMkLst>
        <pc:spChg chg="mod">
          <ac:chgData name="Alain Deschamps" userId="b7cbc2c8-172d-47f4-a9ea-2e82a03b487d" providerId="ADAL" clId="{EB3BC7CA-F40A-402B-9E8B-6FA4E7700789}" dt="2022-02-04T20:54:40.192" v="113" actId="20577"/>
          <ac:spMkLst>
            <pc:docMk/>
            <pc:sldMk cId="957852690" sldId="369"/>
            <ac:spMk id="4" creationId="{4CDE5A79-1792-46F4-875E-8F61E41A4C2A}"/>
          </ac:spMkLst>
        </pc:spChg>
      </pc:sldChg>
      <pc:sldChg chg="addCm modCm">
        <pc:chgData name="Alain Deschamps" userId="b7cbc2c8-172d-47f4-a9ea-2e82a03b487d" providerId="ADAL" clId="{EB3BC7CA-F40A-402B-9E8B-6FA4E7700789}" dt="2022-02-04T20:54:27.952" v="112"/>
        <pc:sldMkLst>
          <pc:docMk/>
          <pc:sldMk cId="1200638489" sldId="370"/>
        </pc:sldMkLst>
      </pc:sldChg>
      <pc:sldChg chg="delCm">
        <pc:chgData name="Alain Deschamps" userId="b7cbc2c8-172d-47f4-a9ea-2e82a03b487d" providerId="ADAL" clId="{EB3BC7CA-F40A-402B-9E8B-6FA4E7700789}" dt="2022-02-04T20:55:09.116" v="115" actId="1592"/>
        <pc:sldMkLst>
          <pc:docMk/>
          <pc:sldMk cId="835111344" sldId="372"/>
        </pc:sldMkLst>
      </pc:sldChg>
      <pc:sldChg chg="delCm">
        <pc:chgData name="Alain Deschamps" userId="b7cbc2c8-172d-47f4-a9ea-2e82a03b487d" providerId="ADAL" clId="{EB3BC7CA-F40A-402B-9E8B-6FA4E7700789}" dt="2022-02-04T20:56:17.296" v="117" actId="1592"/>
        <pc:sldMkLst>
          <pc:docMk/>
          <pc:sldMk cId="1299297265" sldId="374"/>
        </pc:sldMkLst>
      </pc:sldChg>
      <pc:sldChg chg="delCm">
        <pc:chgData name="Alain Deschamps" userId="b7cbc2c8-172d-47f4-a9ea-2e82a03b487d" providerId="ADAL" clId="{EB3BC7CA-F40A-402B-9E8B-6FA4E7700789}" dt="2022-02-04T20:56:30.286" v="118" actId="1592"/>
        <pc:sldMkLst>
          <pc:docMk/>
          <pc:sldMk cId="3752257783" sldId="375"/>
        </pc:sldMkLst>
      </pc:sldChg>
      <pc:sldChg chg="delCm modNotesTx">
        <pc:chgData name="Alain Deschamps" userId="b7cbc2c8-172d-47f4-a9ea-2e82a03b487d" providerId="ADAL" clId="{EB3BC7CA-F40A-402B-9E8B-6FA4E7700789}" dt="2022-02-04T20:56:53.107" v="121" actId="1592"/>
        <pc:sldMkLst>
          <pc:docMk/>
          <pc:sldMk cId="3287505198" sldId="376"/>
        </pc:sldMkLst>
      </pc:sldChg>
      <pc:sldChg chg="delCm modNotesTx">
        <pc:chgData name="Alain Deschamps" userId="b7cbc2c8-172d-47f4-a9ea-2e82a03b487d" providerId="ADAL" clId="{EB3BC7CA-F40A-402B-9E8B-6FA4E7700789}" dt="2022-02-04T20:57:31.796" v="128" actId="1592"/>
        <pc:sldMkLst>
          <pc:docMk/>
          <pc:sldMk cId="2885623296" sldId="377"/>
        </pc:sldMkLst>
      </pc:sldChg>
      <pc:sldChg chg="delCm">
        <pc:chgData name="Alain Deschamps" userId="b7cbc2c8-172d-47f4-a9ea-2e82a03b487d" providerId="ADAL" clId="{EB3BC7CA-F40A-402B-9E8B-6FA4E7700789}" dt="2022-02-04T20:57:47.645" v="130" actId="1592"/>
        <pc:sldMkLst>
          <pc:docMk/>
          <pc:sldMk cId="3419030917" sldId="378"/>
        </pc:sldMkLst>
      </pc:sldChg>
      <pc:sldChg chg="delCm">
        <pc:chgData name="Alain Deschamps" userId="b7cbc2c8-172d-47f4-a9ea-2e82a03b487d" providerId="ADAL" clId="{EB3BC7CA-F40A-402B-9E8B-6FA4E7700789}" dt="2022-02-04T20:57:59.880" v="131" actId="1592"/>
        <pc:sldMkLst>
          <pc:docMk/>
          <pc:sldMk cId="1468684831" sldId="379"/>
        </pc:sldMkLst>
      </pc:sldChg>
      <pc:sldChg chg="delCm">
        <pc:chgData name="Alain Deschamps" userId="b7cbc2c8-172d-47f4-a9ea-2e82a03b487d" providerId="ADAL" clId="{EB3BC7CA-F40A-402B-9E8B-6FA4E7700789}" dt="2022-02-04T20:58:12.525" v="132" actId="1592"/>
        <pc:sldMkLst>
          <pc:docMk/>
          <pc:sldMk cId="408592886" sldId="380"/>
        </pc:sldMkLst>
      </pc:sldChg>
      <pc:sldChg chg="delCm">
        <pc:chgData name="Alain Deschamps" userId="b7cbc2c8-172d-47f4-a9ea-2e82a03b487d" providerId="ADAL" clId="{EB3BC7CA-F40A-402B-9E8B-6FA4E7700789}" dt="2022-02-04T20:58:29.026" v="133" actId="1592"/>
        <pc:sldMkLst>
          <pc:docMk/>
          <pc:sldMk cId="3342394147" sldId="382"/>
        </pc:sldMkLst>
      </pc:sldChg>
      <pc:sldChg chg="delCm">
        <pc:chgData name="Alain Deschamps" userId="b7cbc2c8-172d-47f4-a9ea-2e82a03b487d" providerId="ADAL" clId="{EB3BC7CA-F40A-402B-9E8B-6FA4E7700789}" dt="2022-02-04T20:58:37.586" v="134" actId="1592"/>
        <pc:sldMkLst>
          <pc:docMk/>
          <pc:sldMk cId="4046970931" sldId="384"/>
        </pc:sldMkLst>
      </pc:sldChg>
      <pc:sldChg chg="delCm">
        <pc:chgData name="Alain Deschamps" userId="b7cbc2c8-172d-47f4-a9ea-2e82a03b487d" providerId="ADAL" clId="{EB3BC7CA-F40A-402B-9E8B-6FA4E7700789}" dt="2022-02-04T20:58:57.196" v="136" actId="1592"/>
        <pc:sldMkLst>
          <pc:docMk/>
          <pc:sldMk cId="1405907531" sldId="385"/>
        </pc:sldMkLst>
      </pc:sldChg>
      <pc:sldChg chg="delCm">
        <pc:chgData name="Alain Deschamps" userId="b7cbc2c8-172d-47f4-a9ea-2e82a03b487d" providerId="ADAL" clId="{EB3BC7CA-F40A-402B-9E8B-6FA4E7700789}" dt="2022-02-04T20:59:04.106" v="137" actId="1592"/>
        <pc:sldMkLst>
          <pc:docMk/>
          <pc:sldMk cId="2575083991" sldId="387"/>
        </pc:sldMkLst>
      </pc:sldChg>
      <pc:sldChg chg="delCm">
        <pc:chgData name="Alain Deschamps" userId="b7cbc2c8-172d-47f4-a9ea-2e82a03b487d" providerId="ADAL" clId="{EB3BC7CA-F40A-402B-9E8B-6FA4E7700789}" dt="2022-02-04T20:57:12.826" v="123" actId="1592"/>
        <pc:sldMkLst>
          <pc:docMk/>
          <pc:sldMk cId="3225770811" sldId="389"/>
        </pc:sldMkLst>
      </pc:sldChg>
      <pc:sldChg chg="addCm delCm modCm">
        <pc:chgData name="Alain Deschamps" userId="b7cbc2c8-172d-47f4-a9ea-2e82a03b487d" providerId="ADAL" clId="{EB3BC7CA-F40A-402B-9E8B-6FA4E7700789}" dt="2022-02-04T20:44:39.718" v="14" actId="1592"/>
        <pc:sldMkLst>
          <pc:docMk/>
          <pc:sldMk cId="567770974" sldId="390"/>
        </pc:sldMkLst>
      </pc:sldChg>
    </pc:docChg>
  </pc:docChgLst>
  <pc:docChgLst>
    <pc:chgData name="Geneviève Benoit" userId="897b1fc1-dd3f-44ed-96a5-8e37eb76e843" providerId="ADAL" clId="{34B11164-FAEE-425C-8A01-44FBF3758304}"/>
    <pc:docChg chg="undo custSel modSld">
      <pc:chgData name="Geneviève Benoit" userId="897b1fc1-dd3f-44ed-96a5-8e37eb76e843" providerId="ADAL" clId="{34B11164-FAEE-425C-8A01-44FBF3758304}" dt="2022-02-24T17:33:58.216" v="116" actId="1076"/>
      <pc:docMkLst>
        <pc:docMk/>
      </pc:docMkLst>
      <pc:sldChg chg="addSp delSp modSp mod">
        <pc:chgData name="Geneviève Benoit" userId="897b1fc1-dd3f-44ed-96a5-8e37eb76e843" providerId="ADAL" clId="{34B11164-FAEE-425C-8A01-44FBF3758304}" dt="2022-02-24T17:24:14.436" v="11" actId="1076"/>
        <pc:sldMkLst>
          <pc:docMk/>
          <pc:sldMk cId="311018060" sldId="356"/>
        </pc:sldMkLst>
        <pc:spChg chg="add del mod">
          <ac:chgData name="Geneviève Benoit" userId="897b1fc1-dd3f-44ed-96a5-8e37eb76e843" providerId="ADAL" clId="{34B11164-FAEE-425C-8A01-44FBF3758304}" dt="2022-02-24T17:23:26.103" v="3" actId="478"/>
          <ac:spMkLst>
            <pc:docMk/>
            <pc:sldMk cId="311018060" sldId="356"/>
            <ac:spMk id="3" creationId="{64B263DF-98D5-4013-BF11-41AAB5827E2C}"/>
          </ac:spMkLst>
        </pc:spChg>
        <pc:spChg chg="add del mod">
          <ac:chgData name="Geneviève Benoit" userId="897b1fc1-dd3f-44ed-96a5-8e37eb76e843" providerId="ADAL" clId="{34B11164-FAEE-425C-8A01-44FBF3758304}" dt="2022-02-24T17:23:38.404" v="7"/>
          <ac:spMkLst>
            <pc:docMk/>
            <pc:sldMk cId="311018060" sldId="356"/>
            <ac:spMk id="6" creationId="{8D7A80D0-BCB9-40C7-9EF7-86920FE20D61}"/>
          </ac:spMkLst>
        </pc:spChg>
        <pc:picChg chg="del mod">
          <ac:chgData name="Geneviève Benoit" userId="897b1fc1-dd3f-44ed-96a5-8e37eb76e843" providerId="ADAL" clId="{34B11164-FAEE-425C-8A01-44FBF3758304}" dt="2022-02-24T17:23:26.103" v="3" actId="478"/>
          <ac:picMkLst>
            <pc:docMk/>
            <pc:sldMk cId="311018060" sldId="356"/>
            <ac:picMk id="7" creationId="{6BABF17F-351C-4B28-B887-4AFD4BD3046C}"/>
          </ac:picMkLst>
        </pc:picChg>
        <pc:picChg chg="add mod">
          <ac:chgData name="Geneviève Benoit" userId="897b1fc1-dd3f-44ed-96a5-8e37eb76e843" providerId="ADAL" clId="{34B11164-FAEE-425C-8A01-44FBF3758304}" dt="2022-02-24T17:24:14.436" v="11" actId="1076"/>
          <ac:picMkLst>
            <pc:docMk/>
            <pc:sldMk cId="311018060" sldId="356"/>
            <ac:picMk id="10" creationId="{D9449F99-BE20-4109-A145-56C33382F1AF}"/>
          </ac:picMkLst>
        </pc:picChg>
      </pc:sldChg>
      <pc:sldChg chg="addSp delSp modSp mod">
        <pc:chgData name="Geneviève Benoit" userId="897b1fc1-dd3f-44ed-96a5-8e37eb76e843" providerId="ADAL" clId="{34B11164-FAEE-425C-8A01-44FBF3758304}" dt="2022-02-24T17:24:49.231" v="16" actId="1076"/>
        <pc:sldMkLst>
          <pc:docMk/>
          <pc:sldMk cId="341075591" sldId="357"/>
        </pc:sldMkLst>
        <pc:picChg chg="add mod">
          <ac:chgData name="Geneviève Benoit" userId="897b1fc1-dd3f-44ed-96a5-8e37eb76e843" providerId="ADAL" clId="{34B11164-FAEE-425C-8A01-44FBF3758304}" dt="2022-02-24T17:24:49.231" v="16" actId="1076"/>
          <ac:picMkLst>
            <pc:docMk/>
            <pc:sldMk cId="341075591" sldId="357"/>
            <ac:picMk id="6" creationId="{B19C9255-0DB6-4F7F-B521-A0BAD9DAE414}"/>
          </ac:picMkLst>
        </pc:picChg>
        <pc:picChg chg="del">
          <ac:chgData name="Geneviève Benoit" userId="897b1fc1-dd3f-44ed-96a5-8e37eb76e843" providerId="ADAL" clId="{34B11164-FAEE-425C-8A01-44FBF3758304}" dt="2022-02-24T17:24:39.260" v="12" actId="478"/>
          <ac:picMkLst>
            <pc:docMk/>
            <pc:sldMk cId="341075591" sldId="357"/>
            <ac:picMk id="7" creationId="{5EFA139C-FFF8-4883-BA82-4C3621EA48F6}"/>
          </ac:picMkLst>
        </pc:picChg>
      </pc:sldChg>
      <pc:sldChg chg="addSp delSp modSp mod delCm">
        <pc:chgData name="Geneviève Benoit" userId="897b1fc1-dd3f-44ed-96a5-8e37eb76e843" providerId="ADAL" clId="{34B11164-FAEE-425C-8A01-44FBF3758304}" dt="2022-02-24T17:32:24.831" v="88" actId="1076"/>
        <pc:sldMkLst>
          <pc:docMk/>
          <pc:sldMk cId="1495546087" sldId="358"/>
        </pc:sldMkLst>
        <pc:spChg chg="mod">
          <ac:chgData name="Geneviève Benoit" userId="897b1fc1-dd3f-44ed-96a5-8e37eb76e843" providerId="ADAL" clId="{34B11164-FAEE-425C-8A01-44FBF3758304}" dt="2022-02-24T17:32:22.647" v="87" actId="1076"/>
          <ac:spMkLst>
            <pc:docMk/>
            <pc:sldMk cId="1495546087" sldId="358"/>
            <ac:spMk id="4" creationId="{24178351-E081-4288-9DF2-99881EB126D0}"/>
          </ac:spMkLst>
        </pc:spChg>
        <pc:spChg chg="mod">
          <ac:chgData name="Geneviève Benoit" userId="897b1fc1-dd3f-44ed-96a5-8e37eb76e843" providerId="ADAL" clId="{34B11164-FAEE-425C-8A01-44FBF3758304}" dt="2022-02-24T17:32:15.147" v="84" actId="1076"/>
          <ac:spMkLst>
            <pc:docMk/>
            <pc:sldMk cId="1495546087" sldId="358"/>
            <ac:spMk id="5" creationId="{49952DAB-CF32-49BA-9609-32A3CC58DC6A}"/>
          </ac:spMkLst>
        </pc:spChg>
        <pc:spChg chg="mod">
          <ac:chgData name="Geneviève Benoit" userId="897b1fc1-dd3f-44ed-96a5-8e37eb76e843" providerId="ADAL" clId="{34B11164-FAEE-425C-8A01-44FBF3758304}" dt="2022-02-24T17:32:08.599" v="82" actId="1076"/>
          <ac:spMkLst>
            <pc:docMk/>
            <pc:sldMk cId="1495546087" sldId="358"/>
            <ac:spMk id="6" creationId="{A5A1227B-82DA-45AA-8BDC-7859BC6E39C6}"/>
          </ac:spMkLst>
        </pc:spChg>
        <pc:spChg chg="mod">
          <ac:chgData name="Geneviève Benoit" userId="897b1fc1-dd3f-44ed-96a5-8e37eb76e843" providerId="ADAL" clId="{34B11164-FAEE-425C-8A01-44FBF3758304}" dt="2022-02-24T17:32:16.963" v="85" actId="1076"/>
          <ac:spMkLst>
            <pc:docMk/>
            <pc:sldMk cId="1495546087" sldId="358"/>
            <ac:spMk id="7" creationId="{35C5A814-A316-4B2F-9D6A-9F29E404789B}"/>
          </ac:spMkLst>
        </pc:spChg>
        <pc:spChg chg="mod">
          <ac:chgData name="Geneviève Benoit" userId="897b1fc1-dd3f-44ed-96a5-8e37eb76e843" providerId="ADAL" clId="{34B11164-FAEE-425C-8A01-44FBF3758304}" dt="2022-02-24T17:32:11.310" v="83" actId="1076"/>
          <ac:spMkLst>
            <pc:docMk/>
            <pc:sldMk cId="1495546087" sldId="358"/>
            <ac:spMk id="8" creationId="{F1277A18-855C-43EA-9678-82A7E3D94922}"/>
          </ac:spMkLst>
        </pc:spChg>
        <pc:spChg chg="mod">
          <ac:chgData name="Geneviève Benoit" userId="897b1fc1-dd3f-44ed-96a5-8e37eb76e843" providerId="ADAL" clId="{34B11164-FAEE-425C-8A01-44FBF3758304}" dt="2022-02-24T17:32:24.831" v="88" actId="1076"/>
          <ac:spMkLst>
            <pc:docMk/>
            <pc:sldMk cId="1495546087" sldId="358"/>
            <ac:spMk id="9" creationId="{C2F6934F-A299-47A0-9BAE-FB47DAD14C2E}"/>
          </ac:spMkLst>
        </pc:spChg>
        <pc:picChg chg="del">
          <ac:chgData name="Geneviève Benoit" userId="897b1fc1-dd3f-44ed-96a5-8e37eb76e843" providerId="ADAL" clId="{34B11164-FAEE-425C-8A01-44FBF3758304}" dt="2022-02-24T17:31:59.595" v="80" actId="478"/>
          <ac:picMkLst>
            <pc:docMk/>
            <pc:sldMk cId="1495546087" sldId="358"/>
            <ac:picMk id="3" creationId="{56300D46-C67A-480F-A6B4-D4A9E5356C95}"/>
          </ac:picMkLst>
        </pc:picChg>
        <pc:picChg chg="add mod ord">
          <ac:chgData name="Geneviève Benoit" userId="897b1fc1-dd3f-44ed-96a5-8e37eb76e843" providerId="ADAL" clId="{34B11164-FAEE-425C-8A01-44FBF3758304}" dt="2022-02-24T17:32:04.179" v="81" actId="1076"/>
          <ac:picMkLst>
            <pc:docMk/>
            <pc:sldMk cId="1495546087" sldId="358"/>
            <ac:picMk id="12" creationId="{B89AF14F-47BD-4834-9250-3B3BB6C91590}"/>
          </ac:picMkLst>
        </pc:picChg>
      </pc:sldChg>
      <pc:sldChg chg="addSp delSp modSp mod delCm">
        <pc:chgData name="Geneviève Benoit" userId="897b1fc1-dd3f-44ed-96a5-8e37eb76e843" providerId="ADAL" clId="{34B11164-FAEE-425C-8A01-44FBF3758304}" dt="2022-02-24T17:29:38.022" v="58" actId="1076"/>
        <pc:sldMkLst>
          <pc:docMk/>
          <pc:sldMk cId="3306836587" sldId="365"/>
        </pc:sldMkLst>
        <pc:spChg chg="mod">
          <ac:chgData name="Geneviève Benoit" userId="897b1fc1-dd3f-44ed-96a5-8e37eb76e843" providerId="ADAL" clId="{34B11164-FAEE-425C-8A01-44FBF3758304}" dt="2022-02-24T17:28:48.607" v="55" actId="207"/>
          <ac:spMkLst>
            <pc:docMk/>
            <pc:sldMk cId="3306836587" sldId="365"/>
            <ac:spMk id="2" creationId="{CAFC8ECA-6061-47D2-85F9-CAC67D42DD3C}"/>
          </ac:spMkLst>
        </pc:spChg>
        <pc:spChg chg="mod">
          <ac:chgData name="Geneviève Benoit" userId="897b1fc1-dd3f-44ed-96a5-8e37eb76e843" providerId="ADAL" clId="{34B11164-FAEE-425C-8A01-44FBF3758304}" dt="2022-02-24T17:28:26.162" v="51" actId="1076"/>
          <ac:spMkLst>
            <pc:docMk/>
            <pc:sldMk cId="3306836587" sldId="365"/>
            <ac:spMk id="3" creationId="{1D27AC44-9D9B-4F45-9167-17FF31AE66A4}"/>
          </ac:spMkLst>
        </pc:spChg>
        <pc:spChg chg="mod">
          <ac:chgData name="Geneviève Benoit" userId="897b1fc1-dd3f-44ed-96a5-8e37eb76e843" providerId="ADAL" clId="{34B11164-FAEE-425C-8A01-44FBF3758304}" dt="2022-02-24T17:29:34.445" v="57" actId="1076"/>
          <ac:spMkLst>
            <pc:docMk/>
            <pc:sldMk cId="3306836587" sldId="365"/>
            <ac:spMk id="4" creationId="{50D65DE0-98C8-4D33-A54F-85D0B835C2FC}"/>
          </ac:spMkLst>
        </pc:spChg>
        <pc:spChg chg="mod">
          <ac:chgData name="Geneviève Benoit" userId="897b1fc1-dd3f-44ed-96a5-8e37eb76e843" providerId="ADAL" clId="{34B11164-FAEE-425C-8A01-44FBF3758304}" dt="2022-02-24T17:29:38.022" v="58" actId="1076"/>
          <ac:spMkLst>
            <pc:docMk/>
            <pc:sldMk cId="3306836587" sldId="365"/>
            <ac:spMk id="7" creationId="{9BA5CDFF-D58E-4BBC-B11D-F34ADCABD3A3}"/>
          </ac:spMkLst>
        </pc:spChg>
        <pc:picChg chg="add del">
          <ac:chgData name="Geneviève Benoit" userId="897b1fc1-dd3f-44ed-96a5-8e37eb76e843" providerId="ADAL" clId="{34B11164-FAEE-425C-8A01-44FBF3758304}" dt="2022-02-24T17:27:49.709" v="42" actId="478"/>
          <ac:picMkLst>
            <pc:docMk/>
            <pc:sldMk cId="3306836587" sldId="365"/>
            <ac:picMk id="5" creationId="{C5FA082A-727D-4EE4-B2FB-E9D7B7C5E0A7}"/>
          </ac:picMkLst>
        </pc:picChg>
        <pc:picChg chg="add del mod ord">
          <ac:chgData name="Geneviève Benoit" userId="897b1fc1-dd3f-44ed-96a5-8e37eb76e843" providerId="ADAL" clId="{34B11164-FAEE-425C-8A01-44FBF3758304}" dt="2022-02-24T17:27:45.884" v="41"/>
          <ac:picMkLst>
            <pc:docMk/>
            <pc:sldMk cId="3306836587" sldId="365"/>
            <ac:picMk id="8" creationId="{D83AA27F-5831-45D8-ADC8-C388FB3E9292}"/>
          </ac:picMkLst>
        </pc:picChg>
        <pc:picChg chg="add mod ord">
          <ac:chgData name="Geneviève Benoit" userId="897b1fc1-dd3f-44ed-96a5-8e37eb76e843" providerId="ADAL" clId="{34B11164-FAEE-425C-8A01-44FBF3758304}" dt="2022-02-24T17:28:19.300" v="48" actId="1076"/>
          <ac:picMkLst>
            <pc:docMk/>
            <pc:sldMk cId="3306836587" sldId="365"/>
            <ac:picMk id="11" creationId="{650297CC-4C5B-4182-AC79-20EE8FAA30F6}"/>
          </ac:picMkLst>
        </pc:picChg>
      </pc:sldChg>
      <pc:sldChg chg="addSp delSp modSp mod delCm">
        <pc:chgData name="Geneviève Benoit" userId="897b1fc1-dd3f-44ed-96a5-8e37eb76e843" providerId="ADAL" clId="{34B11164-FAEE-425C-8A01-44FBF3758304}" dt="2022-02-24T17:31:04.396" v="75" actId="1076"/>
        <pc:sldMkLst>
          <pc:docMk/>
          <pc:sldMk cId="1200638489" sldId="370"/>
        </pc:sldMkLst>
        <pc:spChg chg="mod">
          <ac:chgData name="Geneviève Benoit" userId="897b1fc1-dd3f-44ed-96a5-8e37eb76e843" providerId="ADAL" clId="{34B11164-FAEE-425C-8A01-44FBF3758304}" dt="2022-02-24T17:31:04.396" v="75" actId="1076"/>
          <ac:spMkLst>
            <pc:docMk/>
            <pc:sldMk cId="1200638489" sldId="370"/>
            <ac:spMk id="2" creationId="{6CC49713-6BDD-4E26-9A58-876880476699}"/>
          </ac:spMkLst>
        </pc:spChg>
        <pc:spChg chg="mod">
          <ac:chgData name="Geneviève Benoit" userId="897b1fc1-dd3f-44ed-96a5-8e37eb76e843" providerId="ADAL" clId="{34B11164-FAEE-425C-8A01-44FBF3758304}" dt="2022-02-24T17:30:29.394" v="65" actId="1076"/>
          <ac:spMkLst>
            <pc:docMk/>
            <pc:sldMk cId="1200638489" sldId="370"/>
            <ac:spMk id="3" creationId="{DB2FF243-E171-4B62-A06B-6733B23B2B2A}"/>
          </ac:spMkLst>
        </pc:spChg>
        <pc:spChg chg="mod">
          <ac:chgData name="Geneviève Benoit" userId="897b1fc1-dd3f-44ed-96a5-8e37eb76e843" providerId="ADAL" clId="{34B11164-FAEE-425C-8A01-44FBF3758304}" dt="2022-02-24T17:30:35.070" v="67" actId="1076"/>
          <ac:spMkLst>
            <pc:docMk/>
            <pc:sldMk cId="1200638489" sldId="370"/>
            <ac:spMk id="4" creationId="{2C395E50-A02F-484D-89A1-DD3CC041B4C2}"/>
          </ac:spMkLst>
        </pc:spChg>
        <pc:spChg chg="mod">
          <ac:chgData name="Geneviève Benoit" userId="897b1fc1-dd3f-44ed-96a5-8e37eb76e843" providerId="ADAL" clId="{34B11164-FAEE-425C-8A01-44FBF3758304}" dt="2022-02-24T17:30:46.269" v="71" actId="1076"/>
          <ac:spMkLst>
            <pc:docMk/>
            <pc:sldMk cId="1200638489" sldId="370"/>
            <ac:spMk id="5" creationId="{112D36EB-DBFD-47BF-95EF-0F86530F5A2E}"/>
          </ac:spMkLst>
        </pc:spChg>
        <pc:spChg chg="mod">
          <ac:chgData name="Geneviève Benoit" userId="897b1fc1-dd3f-44ed-96a5-8e37eb76e843" providerId="ADAL" clId="{34B11164-FAEE-425C-8A01-44FBF3758304}" dt="2022-02-24T17:30:37.269" v="68" actId="1076"/>
          <ac:spMkLst>
            <pc:docMk/>
            <pc:sldMk cId="1200638489" sldId="370"/>
            <ac:spMk id="6" creationId="{698D31F7-DABB-4FEC-9DFB-8BF6B12AC892}"/>
          </ac:spMkLst>
        </pc:spChg>
        <pc:spChg chg="mod">
          <ac:chgData name="Geneviève Benoit" userId="897b1fc1-dd3f-44ed-96a5-8e37eb76e843" providerId="ADAL" clId="{34B11164-FAEE-425C-8A01-44FBF3758304}" dt="2022-02-24T17:30:43.582" v="70" actId="1076"/>
          <ac:spMkLst>
            <pc:docMk/>
            <pc:sldMk cId="1200638489" sldId="370"/>
            <ac:spMk id="7" creationId="{7ADD23A0-1950-416E-BECC-B7879864ECFE}"/>
          </ac:spMkLst>
        </pc:spChg>
        <pc:spChg chg="mod">
          <ac:chgData name="Geneviève Benoit" userId="897b1fc1-dd3f-44ed-96a5-8e37eb76e843" providerId="ADAL" clId="{34B11164-FAEE-425C-8A01-44FBF3758304}" dt="2022-02-24T17:30:41.866" v="69" actId="1076"/>
          <ac:spMkLst>
            <pc:docMk/>
            <pc:sldMk cId="1200638489" sldId="370"/>
            <ac:spMk id="14" creationId="{BA495A21-5C72-4668-B08D-7666F72F9114}"/>
          </ac:spMkLst>
        </pc:spChg>
        <pc:spChg chg="mod">
          <ac:chgData name="Geneviève Benoit" userId="897b1fc1-dd3f-44ed-96a5-8e37eb76e843" providerId="ADAL" clId="{34B11164-FAEE-425C-8A01-44FBF3758304}" dt="2022-02-24T17:30:32.738" v="66" actId="1076"/>
          <ac:spMkLst>
            <pc:docMk/>
            <pc:sldMk cId="1200638489" sldId="370"/>
            <ac:spMk id="15" creationId="{ADE91C2F-B350-4670-AE14-58CE58D6B70B}"/>
          </ac:spMkLst>
        </pc:spChg>
        <pc:picChg chg="add mod ord">
          <ac:chgData name="Geneviève Benoit" userId="897b1fc1-dd3f-44ed-96a5-8e37eb76e843" providerId="ADAL" clId="{34B11164-FAEE-425C-8A01-44FBF3758304}" dt="2022-02-24T17:30:23.802" v="63" actId="1076"/>
          <ac:picMkLst>
            <pc:docMk/>
            <pc:sldMk cId="1200638489" sldId="370"/>
            <ac:picMk id="9" creationId="{65C2002E-F600-408A-A493-407AD568EF6B}"/>
          </ac:picMkLst>
        </pc:picChg>
        <pc:picChg chg="del">
          <ac:chgData name="Geneviève Benoit" userId="897b1fc1-dd3f-44ed-96a5-8e37eb76e843" providerId="ADAL" clId="{34B11164-FAEE-425C-8A01-44FBF3758304}" dt="2022-02-24T17:30:04.290" v="61" actId="478"/>
          <ac:picMkLst>
            <pc:docMk/>
            <pc:sldMk cId="1200638489" sldId="370"/>
            <ac:picMk id="10" creationId="{A67E7F70-2662-4F3E-AC69-76896CC52704}"/>
          </ac:picMkLst>
        </pc:picChg>
      </pc:sldChg>
      <pc:sldChg chg="addSp delSp modSp mod delCm modCm">
        <pc:chgData name="Geneviève Benoit" userId="897b1fc1-dd3f-44ed-96a5-8e37eb76e843" providerId="ADAL" clId="{34B11164-FAEE-425C-8A01-44FBF3758304}" dt="2022-02-24T17:33:58.216" v="116" actId="1076"/>
        <pc:sldMkLst>
          <pc:docMk/>
          <pc:sldMk cId="567770974" sldId="390"/>
        </pc:sldMkLst>
        <pc:picChg chg="del">
          <ac:chgData name="Geneviève Benoit" userId="897b1fc1-dd3f-44ed-96a5-8e37eb76e843" providerId="ADAL" clId="{34B11164-FAEE-425C-8A01-44FBF3758304}" dt="2022-02-24T17:32:58.364" v="92" actId="478"/>
          <ac:picMkLst>
            <pc:docMk/>
            <pc:sldMk cId="567770974" sldId="390"/>
            <ac:picMk id="4" creationId="{38C08A40-AD32-435F-999F-42D5CD815391}"/>
          </ac:picMkLst>
        </pc:picChg>
        <pc:picChg chg="add mod">
          <ac:chgData name="Geneviève Benoit" userId="897b1fc1-dd3f-44ed-96a5-8e37eb76e843" providerId="ADAL" clId="{34B11164-FAEE-425C-8A01-44FBF3758304}" dt="2022-02-24T17:33:36.793" v="109" actId="1076"/>
          <ac:picMkLst>
            <pc:docMk/>
            <pc:sldMk cId="567770974" sldId="390"/>
            <ac:picMk id="5" creationId="{9ACAA3FB-4D3E-4766-ABF6-61321115C40B}"/>
          </ac:picMkLst>
        </pc:picChg>
        <pc:picChg chg="add mod">
          <ac:chgData name="Geneviève Benoit" userId="897b1fc1-dd3f-44ed-96a5-8e37eb76e843" providerId="ADAL" clId="{34B11164-FAEE-425C-8A01-44FBF3758304}" dt="2022-02-24T17:33:52.861" v="115" actId="1076"/>
          <ac:picMkLst>
            <pc:docMk/>
            <pc:sldMk cId="567770974" sldId="390"/>
            <ac:picMk id="8" creationId="{FDC3F56C-59AF-4117-9A89-9D5A68715E6F}"/>
          </ac:picMkLst>
        </pc:picChg>
        <pc:picChg chg="add mod">
          <ac:chgData name="Geneviève Benoit" userId="897b1fc1-dd3f-44ed-96a5-8e37eb76e843" providerId="ADAL" clId="{34B11164-FAEE-425C-8A01-44FBF3758304}" dt="2022-02-24T17:33:58.216" v="116" actId="1076"/>
          <ac:picMkLst>
            <pc:docMk/>
            <pc:sldMk cId="567770974" sldId="390"/>
            <ac:picMk id="10" creationId="{01796219-B484-4668-A69A-8D8E3DA2E65C}"/>
          </ac:picMkLst>
        </pc:picChg>
        <pc:picChg chg="del">
          <ac:chgData name="Geneviève Benoit" userId="897b1fc1-dd3f-44ed-96a5-8e37eb76e843" providerId="ADAL" clId="{34B11164-FAEE-425C-8A01-44FBF3758304}" dt="2022-02-24T17:32:59.378" v="94" actId="478"/>
          <ac:picMkLst>
            <pc:docMk/>
            <pc:sldMk cId="567770974" sldId="390"/>
            <ac:picMk id="11" creationId="{82970640-85BE-47BF-97C0-7D1D9785252B}"/>
          </ac:picMkLst>
        </pc:picChg>
        <pc:picChg chg="del">
          <ac:chgData name="Geneviève Benoit" userId="897b1fc1-dd3f-44ed-96a5-8e37eb76e843" providerId="ADAL" clId="{34B11164-FAEE-425C-8A01-44FBF3758304}" dt="2022-02-24T17:32:58.874" v="93" actId="478"/>
          <ac:picMkLst>
            <pc:docMk/>
            <pc:sldMk cId="567770974" sldId="390"/>
            <ac:picMk id="13" creationId="{F2B42370-1B98-4B6E-97F8-5CF2184C8353}"/>
          </ac:picMkLst>
        </pc:picChg>
      </pc:sldChg>
    </pc:docChg>
  </pc:docChgLst>
  <pc:docChgLst>
    <pc:chgData name="Alain Deschamps" userId="b7cbc2c8-172d-47f4-a9ea-2e82a03b487d" providerId="ADAL" clId="{1E10144A-F235-4071-99A7-1477A4C07D1F}"/>
    <pc:docChg chg="custSel modSld">
      <pc:chgData name="Alain Deschamps" userId="b7cbc2c8-172d-47f4-a9ea-2e82a03b487d" providerId="ADAL" clId="{1E10144A-F235-4071-99A7-1477A4C07D1F}" dt="2022-02-23T20:53:54.161" v="5" actId="1592"/>
      <pc:docMkLst>
        <pc:docMk/>
      </pc:docMkLst>
      <pc:sldChg chg="delCm">
        <pc:chgData name="Alain Deschamps" userId="b7cbc2c8-172d-47f4-a9ea-2e82a03b487d" providerId="ADAL" clId="{1E10144A-F235-4071-99A7-1477A4C07D1F}" dt="2022-02-23T20:53:36.367" v="4" actId="1592"/>
        <pc:sldMkLst>
          <pc:docMk/>
          <pc:sldMk cId="767736197" sldId="355"/>
        </pc:sldMkLst>
      </pc:sldChg>
      <pc:sldChg chg="delCm">
        <pc:chgData name="Alain Deschamps" userId="b7cbc2c8-172d-47f4-a9ea-2e82a03b487d" providerId="ADAL" clId="{1E10144A-F235-4071-99A7-1477A4C07D1F}" dt="2022-02-23T20:53:54.161" v="5" actId="1592"/>
        <pc:sldMkLst>
          <pc:docMk/>
          <pc:sldMk cId="2783551302" sldId="360"/>
        </pc:sldMkLst>
      </pc:sldChg>
      <pc:sldChg chg="delCm modCm">
        <pc:chgData name="Alain Deschamps" userId="b7cbc2c8-172d-47f4-a9ea-2e82a03b487d" providerId="ADAL" clId="{1E10144A-F235-4071-99A7-1477A4C07D1F}" dt="2022-02-23T20:53:30.075" v="3" actId="1592"/>
        <pc:sldMkLst>
          <pc:docMk/>
          <pc:sldMk cId="567770974" sldId="390"/>
        </pc:sldMkLst>
      </pc:sldChg>
    </pc:docChg>
  </pc:docChgLst>
  <pc:docChgLst>
    <pc:chgData name="Thais Cattani Perroni" userId="cfd5eeab-e9e1-4b2a-b5a4-3d687f911c86" providerId="ADAL" clId="{BAF16AF3-4B89-42B4-8726-CFB75D2CE681}"/>
    <pc:docChg chg="addSld modSld addMainMaster modMainMaster">
      <pc:chgData name="Thais Cattani Perroni" userId="cfd5eeab-e9e1-4b2a-b5a4-3d687f911c86" providerId="ADAL" clId="{BAF16AF3-4B89-42B4-8726-CFB75D2CE681}" dt="2023-08-17T17:52:01.031" v="4"/>
      <pc:docMkLst>
        <pc:docMk/>
      </pc:docMkLst>
      <pc:sldChg chg="add modTransition">
        <pc:chgData name="Thais Cattani Perroni" userId="cfd5eeab-e9e1-4b2a-b5a4-3d687f911c86" providerId="ADAL" clId="{BAF16AF3-4B89-42B4-8726-CFB75D2CE681}" dt="2023-08-17T17:52:01.031" v="4"/>
        <pc:sldMkLst>
          <pc:docMk/>
          <pc:sldMk cId="1497452260" sldId="391"/>
        </pc:sldMkLst>
      </pc:sldChg>
      <pc:sldChg chg="add">
        <pc:chgData name="Thais Cattani Perroni" userId="cfd5eeab-e9e1-4b2a-b5a4-3d687f911c86" providerId="ADAL" clId="{BAF16AF3-4B89-42B4-8726-CFB75D2CE681}" dt="2023-08-17T17:51:56.469" v="3"/>
        <pc:sldMkLst>
          <pc:docMk/>
          <pc:sldMk cId="336480826" sldId="392"/>
        </pc:sldMkLst>
      </pc:sldChg>
      <pc:sldMasterChg chg="modSldLayout">
        <pc:chgData name="Thais Cattani Perroni" userId="cfd5eeab-e9e1-4b2a-b5a4-3d687f911c86" providerId="ADAL" clId="{BAF16AF3-4B89-42B4-8726-CFB75D2CE681}" dt="2023-08-17T17:51:56.469" v="2" actId="27028"/>
        <pc:sldMasterMkLst>
          <pc:docMk/>
          <pc:sldMasterMk cId="3025158510" sldId="2147483648"/>
        </pc:sldMasterMkLst>
        <pc:sldLayoutChg chg="replId">
          <pc:chgData name="Thais Cattani Perroni" userId="cfd5eeab-e9e1-4b2a-b5a4-3d687f911c86" providerId="ADAL" clId="{BAF16AF3-4B89-42B4-8726-CFB75D2CE681}" dt="2023-08-17T17:51:56.469" v="2" actId="27028"/>
          <pc:sldLayoutMkLst>
            <pc:docMk/>
            <pc:sldMasterMk cId="3025158510" sldId="2147483648"/>
            <pc:sldLayoutMk cId="1039515200" sldId="2147483749"/>
          </pc:sldLayoutMkLst>
        </pc:sldLayoutChg>
      </pc:sldMasterChg>
      <pc:sldMasterChg chg="add addSldLayout">
        <pc:chgData name="Thais Cattani Perroni" userId="cfd5eeab-e9e1-4b2a-b5a4-3d687f911c86" providerId="ADAL" clId="{BAF16AF3-4B89-42B4-8726-CFB75D2CE681}" dt="2023-08-17T17:51:56.469" v="2" actId="27028"/>
        <pc:sldMasterMkLst>
          <pc:docMk/>
          <pc:sldMasterMk cId="3025158510" sldId="2147483687"/>
        </pc:sldMasterMkLst>
        <pc:sldLayoutChg chg="add">
          <pc:chgData name="Thais Cattani Perroni" userId="cfd5eeab-e9e1-4b2a-b5a4-3d687f911c86" providerId="ADAL" clId="{BAF16AF3-4B89-42B4-8726-CFB75D2CE681}" dt="2023-08-17T17:51:56.469" v="2" actId="27028"/>
          <pc:sldLayoutMkLst>
            <pc:docMk/>
            <pc:sldMasterMk cId="3025158510" sldId="2147483687"/>
            <pc:sldLayoutMk cId="3705162789" sldId="2147483713"/>
          </pc:sldLayoutMkLst>
        </pc:sldLayoutChg>
      </pc:sldMasterChg>
      <pc:sldMasterChg chg="add addSldLayout">
        <pc:chgData name="Thais Cattani Perroni" userId="cfd5eeab-e9e1-4b2a-b5a4-3d687f911c86" providerId="ADAL" clId="{BAF16AF3-4B89-42B4-8726-CFB75D2CE681}" dt="2023-08-17T17:51:55.144" v="0" actId="27028"/>
        <pc:sldMasterMkLst>
          <pc:docMk/>
          <pc:sldMasterMk cId="2268999798" sldId="2147483748"/>
        </pc:sldMasterMkLst>
        <pc:sldLayoutChg chg="add">
          <pc:chgData name="Thais Cattani Perroni" userId="cfd5eeab-e9e1-4b2a-b5a4-3d687f911c86" providerId="ADAL" clId="{BAF16AF3-4B89-42B4-8726-CFB75D2CE681}" dt="2023-08-17T17:51:55.144" v="0" actId="27028"/>
          <pc:sldLayoutMkLst>
            <pc:docMk/>
            <pc:sldMasterMk cId="2268999798" sldId="2147483748"/>
            <pc:sldLayoutMk cId="1383557213" sldId="2147483747"/>
          </pc:sldLayoutMkLst>
        </pc:sldLayoutChg>
      </pc:sldMasterChg>
    </pc:docChg>
  </pc:docChgLst>
  <pc:docChgLst>
    <pc:chgData name="Nihal Selim" userId="5ebe341c-5dd7-4c31-8797-5d5454b6c11a" providerId="ADAL" clId="{0177B712-BB5A-5842-9639-88A8414A62E7}"/>
    <pc:docChg chg="custSel modSld">
      <pc:chgData name="Nihal Selim" userId="5ebe341c-5dd7-4c31-8797-5d5454b6c11a" providerId="ADAL" clId="{0177B712-BB5A-5842-9639-88A8414A62E7}" dt="2023-03-17T20:37:21.165" v="375" actId="20577"/>
      <pc:docMkLst>
        <pc:docMk/>
      </pc:docMkLst>
      <pc:sldChg chg="modNotesTx">
        <pc:chgData name="Nihal Selim" userId="5ebe341c-5dd7-4c31-8797-5d5454b6c11a" providerId="ADAL" clId="{0177B712-BB5A-5842-9639-88A8414A62E7}" dt="2023-03-17T20:37:21.165" v="375" actId="20577"/>
        <pc:sldMkLst>
          <pc:docMk/>
          <pc:sldMk cId="1395978508" sldId="3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94962A8-AB16-0548-9308-5B14FF13D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a:extLst>
              <a:ext uri="{FF2B5EF4-FFF2-40B4-BE49-F238E27FC236}">
                <a16:creationId xmlns:a16="http://schemas.microsoft.com/office/drawing/2014/main" id="{D2536926-FFD8-9846-9BD6-A5CD028AB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4BFB-3A7E-794B-A563-F40BFC9A3E53}" type="datetimeFigureOut">
              <a:rPr lang="fr-CA" smtClean="0"/>
              <a:t>2023-08-17</a:t>
            </a:fld>
            <a:endParaRPr lang="fr-CA" dirty="0"/>
          </a:p>
        </p:txBody>
      </p:sp>
      <p:sp>
        <p:nvSpPr>
          <p:cNvPr id="4" name="Espace réservé du pied de page 3">
            <a:extLst>
              <a:ext uri="{FF2B5EF4-FFF2-40B4-BE49-F238E27FC236}">
                <a16:creationId xmlns:a16="http://schemas.microsoft.com/office/drawing/2014/main" id="{73657343-073C-7E4F-B6F5-CE01CA4342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Espace réservé du numéro de diapositive 4">
            <a:extLst>
              <a:ext uri="{FF2B5EF4-FFF2-40B4-BE49-F238E27FC236}">
                <a16:creationId xmlns:a16="http://schemas.microsoft.com/office/drawing/2014/main" id="{F362B5C3-E8DB-A142-886B-2D72DCACE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AA471-BAE5-1445-A09A-EAAA37DD3523}" type="slidenum">
              <a:rPr lang="fr-CA" smtClean="0"/>
              <a:t>‹#›</a:t>
            </a:fld>
            <a:endParaRPr lang="fr-CA" dirty="0"/>
          </a:p>
        </p:txBody>
      </p:sp>
    </p:spTree>
    <p:extLst>
      <p:ext uri="{BB962C8B-B14F-4D97-AF65-F5344CB8AC3E}">
        <p14:creationId xmlns:p14="http://schemas.microsoft.com/office/powerpoint/2010/main" val="275585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2E3FE-9DAA-485C-A646-25F09FF47114}" type="datetimeFigureOut">
              <a:rPr lang="fr-CA" smtClean="0"/>
              <a:t>2023-08-17</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FAD30-59B8-47C2-8153-F630DC79D9EE}" type="slidenum">
              <a:rPr lang="fr-CA" smtClean="0"/>
              <a:t>‹#›</a:t>
            </a:fld>
            <a:endParaRPr lang="fr-CA" dirty="0"/>
          </a:p>
        </p:txBody>
      </p:sp>
    </p:spTree>
    <p:extLst>
      <p:ext uri="{BB962C8B-B14F-4D97-AF65-F5344CB8AC3E}">
        <p14:creationId xmlns:p14="http://schemas.microsoft.com/office/powerpoint/2010/main" val="119758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tstcfq.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a:t>
            </a:fld>
            <a:endParaRPr lang="en-ca" dirty="0"/>
          </a:p>
        </p:txBody>
      </p:sp>
    </p:spTree>
    <p:extLst>
      <p:ext uri="{BB962C8B-B14F-4D97-AF65-F5344CB8AC3E}">
        <p14:creationId xmlns:p14="http://schemas.microsoft.com/office/powerpoint/2010/main" val="200189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59000" y="530225"/>
            <a:ext cx="2573338" cy="1447800"/>
          </a:xfrm>
        </p:spPr>
      </p:sp>
      <p:sp>
        <p:nvSpPr>
          <p:cNvPr id="3" name="Espace réservé des notes 2"/>
          <p:cNvSpPr>
            <a:spLocks noGrp="1"/>
          </p:cNvSpPr>
          <p:nvPr>
            <p:ph type="body" idx="1"/>
          </p:nvPr>
        </p:nvSpPr>
        <p:spPr>
          <a:xfrm>
            <a:off x="496711" y="2176639"/>
            <a:ext cx="6016978" cy="6674284"/>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b="1" dirty="0">
              <a:latin typeface="Calibri"/>
              <a:cs typeface="Calibri"/>
            </a:endParaRPr>
          </a:p>
          <a:p>
            <a:pPr algn="l" rtl="0"/>
            <a:r>
              <a:rPr lang="en-ca" sz="1200" b="0" i="0" u="none" baseline="0" dirty="0">
                <a:latin typeface="Arial" panose="020B0604020202020204" pitchFamily="34" charset="0"/>
                <a:cs typeface="Arial" panose="020B0604020202020204" pitchFamily="34" charset="0"/>
              </a:rPr>
              <a:t>Lawyers </a:t>
            </a:r>
            <a:r>
              <a:rPr lang="en-ca" sz="1200" b="1" i="0" u="none" baseline="0" dirty="0">
                <a:latin typeface="Arial" panose="020B0604020202020204" pitchFamily="34" charset="0"/>
                <a:cs typeface="Arial" panose="020B0604020202020204" pitchFamily="34" charset="0"/>
              </a:rPr>
              <a:t>do many things</a:t>
            </a:r>
            <a:r>
              <a:rPr lang="en-ca" sz="1200" b="0" i="0" u="none" baseline="0" dirty="0">
                <a:latin typeface="Arial" panose="020B0604020202020204" pitchFamily="34" charset="0"/>
                <a:cs typeface="Arial" panose="020B0604020202020204" pitchFamily="34" charset="0"/>
              </a:rPr>
              <a:t>, depending on where they work (private, public or semi-public practice/in-house for a company or a non-profit) and what areas of law they work in (criminal law, intellectual property, labour law, commercial law, etc.). </a:t>
            </a:r>
          </a:p>
          <a:p>
            <a:endParaRPr lang="en-ca" sz="1200" b="0" baseline="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Many lawyers </a:t>
            </a:r>
            <a:r>
              <a:rPr lang="en-ca" sz="1200" b="1" i="0" u="none" baseline="0" dirty="0">
                <a:latin typeface="Arial" panose="020B0604020202020204" pitchFamily="34" charset="0"/>
                <a:cs typeface="Arial" panose="020B0604020202020204" pitchFamily="34" charset="0"/>
              </a:rPr>
              <a:t>represent clients</a:t>
            </a:r>
            <a:r>
              <a:rPr lang="en-ca" sz="1200" b="0" i="0" u="none" baseline="0" dirty="0">
                <a:latin typeface="Arial" panose="020B0604020202020204" pitchFamily="34" charset="0"/>
                <a:cs typeface="Arial" panose="020B0604020202020204" pitchFamily="34" charset="0"/>
              </a:rPr>
              <a:t>,</a:t>
            </a:r>
            <a:r>
              <a:rPr lang="en-ca" sz="1200" b="1" i="0" u="none" baseline="0" dirty="0">
                <a:latin typeface="Arial" panose="020B0604020202020204" pitchFamily="34" charset="0"/>
                <a:cs typeface="Arial" panose="020B0604020202020204" pitchFamily="34" charset="0"/>
              </a:rPr>
              <a:t> provide legal advice</a:t>
            </a:r>
            <a:r>
              <a:rPr lang="en-ca" sz="1200" b="0" i="0" u="none" baseline="0" dirty="0">
                <a:latin typeface="Arial" panose="020B0604020202020204" pitchFamily="34" charset="0"/>
                <a:cs typeface="Arial" panose="020B0604020202020204" pitchFamily="34" charset="0"/>
              </a:rPr>
              <a:t>, and </a:t>
            </a:r>
            <a:r>
              <a:rPr lang="en-ca" sz="1200" b="1" i="0" u="none" baseline="0" dirty="0">
                <a:latin typeface="Arial" panose="020B0604020202020204" pitchFamily="34" charset="0"/>
                <a:cs typeface="Arial" panose="020B0604020202020204" pitchFamily="34" charset="0"/>
              </a:rPr>
              <a:t>help settle disagreements</a:t>
            </a:r>
            <a:r>
              <a:rPr lang="en-ca" sz="1200" b="0" i="0" u="none" baseline="0" dirty="0">
                <a:latin typeface="Arial" panose="020B0604020202020204" pitchFamily="34" charset="0"/>
                <a:cs typeface="Arial" panose="020B0604020202020204" pitchFamily="34" charset="0"/>
              </a:rPr>
              <a:t>.</a:t>
            </a:r>
          </a:p>
          <a:p>
            <a:endParaRPr lang="en-ca" sz="1200" b="0" baseline="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Lawyers are </a:t>
            </a:r>
            <a:r>
              <a:rPr lang="en-ca" sz="1200" b="1" i="0" u="none" baseline="0" dirty="0">
                <a:latin typeface="Arial" panose="020B0604020202020204" pitchFamily="34" charset="0"/>
                <a:cs typeface="Arial" panose="020B0604020202020204" pitchFamily="34" charset="0"/>
              </a:rPr>
              <a:t>officers of the court</a:t>
            </a:r>
            <a:r>
              <a:rPr lang="en-ca" sz="1200" b="0" i="0" u="none" baseline="0" dirty="0">
                <a:latin typeface="Arial" panose="020B0604020202020204" pitchFamily="34" charset="0"/>
                <a:cs typeface="Arial" panose="020B0604020202020204" pitchFamily="34" charset="0"/>
              </a:rPr>
              <a:t>. This means they must have respect for the law and act with honour, dignity and integrity.</a:t>
            </a:r>
            <a:endParaRPr lang="en-ca" sz="1200" b="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Training</a:t>
            </a:r>
            <a:endParaRPr lang="en-ca" sz="1200" b="0" i="0" kern="1200" dirty="0">
              <a:solidFill>
                <a:srgbClr val="E46C00"/>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To become a lawyer in Quebec you must have a </a:t>
            </a:r>
            <a:r>
              <a:rPr lang="en-ca" sz="1200" b="1" i="0" u="none" kern="1200" baseline="0" dirty="0">
                <a:solidFill>
                  <a:schemeClr val="tx1"/>
                </a:solidFill>
                <a:effectLst/>
                <a:latin typeface="Arial" panose="020B0604020202020204" pitchFamily="34" charset="0"/>
                <a:cs typeface="Arial" panose="020B0604020202020204" pitchFamily="34" charset="0"/>
              </a:rPr>
              <a:t>bachelor’s degree from a law school</a:t>
            </a:r>
            <a:r>
              <a:rPr lang="en-ca" sz="1200" b="0" i="0" u="none" kern="1200" baseline="0" dirty="0">
                <a:solidFill>
                  <a:schemeClr val="tx1"/>
                </a:solidFill>
                <a:effectLst/>
                <a:latin typeface="Arial" panose="020B0604020202020204" pitchFamily="34" charset="0"/>
                <a:cs typeface="Arial" panose="020B0604020202020204" pitchFamily="34" charset="0"/>
              </a:rPr>
              <a:t>.</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You then have to pass the </a:t>
            </a:r>
            <a:r>
              <a:rPr lang="en-ca" sz="1200" b="1" i="0" u="none" kern="1200" baseline="0" dirty="0">
                <a:solidFill>
                  <a:schemeClr val="tx1"/>
                </a:solidFill>
                <a:effectLst/>
                <a:latin typeface="Arial" panose="020B0604020202020204" pitchFamily="34" charset="0"/>
                <a:cs typeface="Arial" panose="020B0604020202020204" pitchFamily="34" charset="0"/>
              </a:rPr>
              <a:t>exams given by the École du </a:t>
            </a:r>
            <a:r>
              <a:rPr lang="en-ca" sz="1200" b="1" i="0" u="none" kern="1200" baseline="0" dirty="0" err="1">
                <a:solidFill>
                  <a:schemeClr val="tx1"/>
                </a:solidFill>
                <a:effectLst/>
                <a:latin typeface="Arial" panose="020B0604020202020204" pitchFamily="34" charset="0"/>
                <a:cs typeface="Arial" panose="020B0604020202020204" pitchFamily="34" charset="0"/>
              </a:rPr>
              <a:t>Barreau</a:t>
            </a:r>
            <a:r>
              <a:rPr lang="en-ca" sz="1200" b="1" i="0" u="none" kern="1200" baseline="0" dirty="0">
                <a:solidFill>
                  <a:schemeClr val="tx1"/>
                </a:solidFill>
                <a:effectLst/>
                <a:latin typeface="Arial" panose="020B0604020202020204" pitchFamily="34" charset="0"/>
                <a:cs typeface="Arial" panose="020B0604020202020204" pitchFamily="34" charset="0"/>
              </a:rPr>
              <a:t> (</a:t>
            </a:r>
            <a:r>
              <a:rPr lang="en-ca" sz="1200" b="0" i="0" u="none" kern="1200" baseline="0" dirty="0">
                <a:solidFill>
                  <a:schemeClr val="tx1"/>
                </a:solidFill>
                <a:effectLst/>
                <a:latin typeface="Arial" panose="020B0604020202020204" pitchFamily="34" charset="0"/>
                <a:cs typeface="Arial" panose="020B0604020202020204" pitchFamily="34" charset="0"/>
              </a:rPr>
              <a:t>Quebec bar school). The purpose of these bar exams is to ensure you have the skills and knowledge to practise law in Quebec.</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Finally, you have to do </a:t>
            </a:r>
            <a:r>
              <a:rPr lang="en-ca" sz="1200" b="1" i="0" u="none" kern="1200" baseline="0" dirty="0">
                <a:solidFill>
                  <a:schemeClr val="tx1"/>
                </a:solidFill>
                <a:effectLst/>
                <a:latin typeface="Arial" panose="020B0604020202020204" pitchFamily="34" charset="0"/>
                <a:cs typeface="Arial" panose="020B0604020202020204" pitchFamily="34" charset="0"/>
              </a:rPr>
              <a:t>six months of practical training</a:t>
            </a:r>
            <a:r>
              <a:rPr lang="en-ca" sz="1200" b="0" i="0" u="none" kern="1200" baseline="0" dirty="0">
                <a:solidFill>
                  <a:schemeClr val="tx1"/>
                </a:solidFill>
                <a:effectLst/>
                <a:latin typeface="Arial" panose="020B0604020202020204" pitchFamily="34" charset="0"/>
                <a:cs typeface="Arial" panose="020B0604020202020204" pitchFamily="34" charset="0"/>
              </a:rPr>
              <a:t> (“articling”) before you can officially become a lawyer. Then you are allowed to practise law by representing clients and giving legal advice.</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Lawyers must keep their knowledge up to date throughout their career by attending 30 hours of </a:t>
            </a:r>
            <a:r>
              <a:rPr lang="en-ca" sz="1200" b="1" i="0" u="none" kern="1200" baseline="0" dirty="0">
                <a:solidFill>
                  <a:schemeClr val="tx1"/>
                </a:solidFill>
                <a:effectLst/>
                <a:latin typeface="Arial" panose="020B0604020202020204" pitchFamily="34" charset="0"/>
                <a:cs typeface="Arial" panose="020B0604020202020204" pitchFamily="34" charset="0"/>
              </a:rPr>
              <a:t>continuing education classes</a:t>
            </a:r>
            <a:r>
              <a:rPr lang="en-ca" sz="1200" b="0" i="0" u="none" kern="1200" baseline="0" dirty="0">
                <a:solidFill>
                  <a:schemeClr val="tx1"/>
                </a:solidFill>
                <a:effectLst/>
                <a:latin typeface="Arial" panose="020B0604020202020204" pitchFamily="34" charset="0"/>
                <a:cs typeface="Arial" panose="020B0604020202020204" pitchFamily="34" charset="0"/>
              </a:rPr>
              <a:t> every two years.</a:t>
            </a:r>
            <a:endParaRPr lang="en-ca" sz="1200" b="0" i="0" kern="1200" dirty="0">
              <a:solidFill>
                <a:schemeClr val="tx1"/>
              </a:solidFill>
              <a:effectLst/>
              <a:latin typeface="Arial" panose="020B0604020202020204" pitchFamily="34" charset="0"/>
              <a:cs typeface="Arial" panose="020B0604020202020204" pitchFamily="34" charset="0"/>
            </a:endParaRPr>
          </a:p>
          <a:p>
            <a:endParaRPr lang="en-ca" sz="1200" b="1" baseline="0" dirty="0">
              <a:latin typeface="Arial" panose="020B0604020202020204" pitchFamily="34" charset="0"/>
              <a:cs typeface="Arial" panose="020B0604020202020204" pitchFamily="34" charset="0"/>
            </a:endParaRPr>
          </a:p>
          <a:p>
            <a:pPr algn="l" rtl="0" fontAlgn="base"/>
            <a:r>
              <a:rPr lang="en-ca" sz="1200" b="1" i="0" u="none" kern="1200" baseline="0" dirty="0">
                <a:solidFill>
                  <a:srgbClr val="E46C00"/>
                </a:solidFill>
                <a:effectLst/>
                <a:latin typeface="Arial" panose="020B0604020202020204" pitchFamily="34" charset="0"/>
                <a:cs typeface="Arial" panose="020B0604020202020204" pitchFamily="34" charset="0"/>
              </a:rPr>
              <a:t>Work Environment and Conditions of Employment</a:t>
            </a:r>
            <a:endParaRPr lang="en-ca" sz="1200" b="1"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“The law puts us into everything. It's the ultimate backstage pass.” Lawyers can work almost anywhere: in corporations, for the government, in small firms, in large international firms, and in non-profits. Some of them work on their own.</a:t>
            </a:r>
          </a:p>
          <a:p>
            <a:pPr algn="l" rtl="0" fontAlgn="base"/>
            <a:endParaRPr lang="en-ca" sz="1200" b="0" i="0" kern="1200" baseline="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baseline="0" dirty="0">
                <a:latin typeface="Arial" panose="020B0604020202020204" pitchFamily="34" charset="0"/>
                <a:cs typeface="Arial" panose="020B0604020202020204" pitchFamily="34" charset="0"/>
              </a:rPr>
              <a:t>Lawyers’ income varies a lot. Almost 80% of lawyers earn between $30,000 and $200,000 a year, depending on their experience, the type of practice and clients they have, and how many hours they work. </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10</a:t>
            </a:fld>
            <a:endParaRPr lang="en-ca" dirty="0"/>
          </a:p>
        </p:txBody>
      </p:sp>
    </p:spTree>
    <p:extLst>
      <p:ext uri="{BB962C8B-B14F-4D97-AF65-F5344CB8AC3E}">
        <p14:creationId xmlns:p14="http://schemas.microsoft.com/office/powerpoint/2010/main" val="42708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49475" y="628650"/>
            <a:ext cx="2559050" cy="1439863"/>
          </a:xfrm>
        </p:spPr>
      </p:sp>
      <p:sp>
        <p:nvSpPr>
          <p:cNvPr id="3" name="Espace réservé des notes 2"/>
          <p:cNvSpPr>
            <a:spLocks noGrp="1"/>
          </p:cNvSpPr>
          <p:nvPr>
            <p:ph type="body" idx="1"/>
          </p:nvPr>
        </p:nvSpPr>
        <p:spPr>
          <a:xfrm>
            <a:off x="685800" y="2221794"/>
            <a:ext cx="5486400" cy="5280976"/>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Special Constables’ job is to maintain </a:t>
            </a:r>
            <a:r>
              <a:rPr lang="en-ca" b="1"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peace, order and security </a:t>
            </a: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in courthouses and other government buildings. </a:t>
            </a:r>
          </a:p>
          <a:p>
            <a:endParaRPr lang="en-ca" dirty="0">
              <a:solidFill>
                <a:srgbClr val="333F48"/>
              </a:solidFill>
              <a:effectLst/>
              <a:latin typeface="Arial" panose="020B0604020202020204" pitchFamily="34" charset="0"/>
              <a:ea typeface="Calibri" panose="020F0502020204030204" pitchFamily="34" charset="0"/>
              <a:cs typeface="Arial" panose="020B0604020202020204" pitchFamily="34" charset="0"/>
            </a:endParaRPr>
          </a:p>
          <a:p>
            <a:pPr algn="l" rtl="0"/>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This can mean that they:</a:t>
            </a:r>
          </a:p>
          <a:p>
            <a:pPr marL="285750" indent="-285750" algn="l" rtl="0">
              <a:buFont typeface="Arial" panose="020B0604020202020204" pitchFamily="34" charset="0"/>
              <a:buChar char="•"/>
            </a:pP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confiscate dangerous items </a:t>
            </a:r>
          </a:p>
          <a:p>
            <a:pPr marL="285750" indent="-285750" algn="l" rtl="0">
              <a:buFont typeface="Arial" panose="020B0604020202020204" pitchFamily="34" charset="0"/>
              <a:buChar char="•"/>
            </a:pP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arrest people or remove them from the premises </a:t>
            </a:r>
          </a:p>
          <a:p>
            <a:pPr marL="285750" indent="-285750" algn="l" rtl="0">
              <a:buFont typeface="Arial" panose="020B0604020202020204" pitchFamily="34" charset="0"/>
              <a:buChar char="•"/>
            </a:pP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participate in prevention, surveillance, custody and investigations </a:t>
            </a:r>
          </a:p>
          <a:p>
            <a:endParaRPr lang="en-ca" baseline="0"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Training</a:t>
            </a:r>
            <a:endParaRPr lang="en-ca" b="0" baseline="0" dirty="0">
              <a:solidFill>
                <a:srgbClr val="E46C00"/>
              </a:solidFill>
              <a:latin typeface="Arial" panose="020B0604020202020204" pitchFamily="34" charset="0"/>
              <a:cs typeface="Arial" panose="020B0604020202020204" pitchFamily="34" charset="0"/>
            </a:endParaRPr>
          </a:p>
          <a:p>
            <a:pPr algn="l" rtl="0">
              <a:lnSpc>
                <a:spcPct val="115000"/>
              </a:lnSpc>
              <a:spcBef>
                <a:spcPts val="600"/>
              </a:spcBef>
              <a:spcAft>
                <a:spcPts val="1200"/>
              </a:spcAft>
            </a:pP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To become a special constable, you need a </a:t>
            </a:r>
            <a:r>
              <a:rPr lang="en-ca" b="1"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Diploma of College Studies (DEC) in police technology</a:t>
            </a: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a:t>
            </a:r>
            <a:endParaRPr lang="en-ca" dirty="0">
              <a:solidFill>
                <a:srgbClr val="333F48"/>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600"/>
              </a:spcBef>
              <a:spcAft>
                <a:spcPts val="1200"/>
              </a:spcAft>
              <a:buClrTx/>
              <a:buSzTx/>
              <a:buFontTx/>
              <a:buNone/>
              <a:tabLst/>
              <a:defRPr/>
            </a:pPr>
            <a:r>
              <a:rPr lang="en-ca" b="0" i="0" u="none" baseline="0" dirty="0">
                <a:solidFill>
                  <a:srgbClr val="333F48"/>
                </a:solidFill>
                <a:effectLst/>
                <a:latin typeface="Arial" panose="020B0604020202020204" pitchFamily="34" charset="0"/>
                <a:ea typeface="Calibri" panose="020F0502020204030204" pitchFamily="34" charset="0"/>
                <a:cs typeface="Arial" panose="020B0604020202020204" pitchFamily="34" charset="0"/>
              </a:rPr>
              <a:t>You must then take</a:t>
            </a:r>
            <a:r>
              <a:rPr lang="en-ca" b="0" i="0" u="none" baseline="0" dirty="0">
                <a:solidFill>
                  <a:srgbClr val="333333"/>
                </a:solidFill>
                <a:effectLst/>
                <a:latin typeface="Arial" panose="020B0604020202020204" pitchFamily="34" charset="0"/>
                <a:cs typeface="Arial" panose="020B0604020202020204" pitchFamily="34" charset="0"/>
              </a:rPr>
              <a:t> a twelve-week training program at </a:t>
            </a:r>
            <a:r>
              <a:rPr lang="en-ca" b="1" i="0" u="none" baseline="0" dirty="0">
                <a:solidFill>
                  <a:srgbClr val="333333"/>
                </a:solidFill>
                <a:effectLst/>
                <a:latin typeface="Arial" panose="020B0604020202020204" pitchFamily="34" charset="0"/>
                <a:cs typeface="Arial" panose="020B0604020202020204" pitchFamily="34" charset="0"/>
              </a:rPr>
              <a:t>the </a:t>
            </a:r>
            <a:r>
              <a:rPr lang="en-ca" b="0" i="0" u="none" baseline="0" dirty="0">
                <a:effectLst/>
                <a:latin typeface="Arial" panose="020B0604020202020204" pitchFamily="34" charset="0"/>
                <a:ea typeface="Calibri" panose="020F0502020204030204" pitchFamily="34" charset="0"/>
                <a:cs typeface="Arial" panose="020B0604020202020204" pitchFamily="34" charset="0"/>
              </a:rPr>
              <a:t>École nationale de police </a:t>
            </a:r>
            <a:r>
              <a:rPr lang="en-ca" b="0" i="0" u="none" baseline="0" dirty="0">
                <a:solidFill>
                  <a:srgbClr val="333333"/>
                </a:solidFill>
                <a:effectLst/>
                <a:latin typeface="Arial" panose="020B0604020202020204" pitchFamily="34" charset="0"/>
                <a:cs typeface="Arial" panose="020B0604020202020204" pitchFamily="34" charset="0"/>
              </a:rPr>
              <a:t>(</a:t>
            </a:r>
            <a:r>
              <a:rPr lang="en-ca" b="1" i="0" u="none" baseline="0" dirty="0">
                <a:solidFill>
                  <a:srgbClr val="333333"/>
                </a:solidFill>
                <a:effectLst/>
                <a:latin typeface="Arial" panose="020B0604020202020204" pitchFamily="34" charset="0"/>
                <a:cs typeface="Arial" panose="020B0604020202020204" pitchFamily="34" charset="0"/>
              </a:rPr>
              <a:t>Quebec police academy</a:t>
            </a:r>
            <a:r>
              <a:rPr lang="en-ca" b="0" i="0" u="none" baseline="0" dirty="0">
                <a:solidFill>
                  <a:srgbClr val="333333"/>
                </a:solidFill>
                <a:effectLst/>
                <a:latin typeface="Arial" panose="020B0604020202020204" pitchFamily="34" charset="0"/>
                <a:cs typeface="Arial" panose="020B0604020202020204" pitchFamily="34" charset="0"/>
              </a:rPr>
              <a:t>).</a:t>
            </a:r>
            <a:endParaRPr lang="en-ca" b="1" i="0" kern="1200" dirty="0">
              <a:solidFill>
                <a:schemeClr val="tx1"/>
              </a:solidFill>
              <a:effectLst/>
              <a:latin typeface="Arial" panose="020B0604020202020204" pitchFamily="34" charset="0"/>
              <a:cs typeface="Arial" panose="020B0604020202020204" pitchFamily="34" charset="0"/>
            </a:endParaRPr>
          </a:p>
          <a:p>
            <a:pPr algn="l" rtl="0" fontAlgn="base"/>
            <a:r>
              <a:rPr lang="en-ca" b="1" i="0" u="none" kern="1200" baseline="0" dirty="0">
                <a:solidFill>
                  <a:srgbClr val="E46C00"/>
                </a:solidFill>
                <a:effectLst/>
                <a:latin typeface="Arial" panose="020B0604020202020204" pitchFamily="34" charset="0"/>
                <a:cs typeface="Arial" panose="020B0604020202020204" pitchFamily="34" charset="0"/>
              </a:rPr>
              <a:t>Salary</a:t>
            </a:r>
          </a:p>
          <a:p>
            <a:pPr algn="l" rtl="0">
              <a:lnSpc>
                <a:spcPct val="115000"/>
              </a:lnSpc>
              <a:spcBef>
                <a:spcPts val="600"/>
              </a:spcBef>
              <a:spcAft>
                <a:spcPts val="1200"/>
              </a:spcAft>
            </a:pPr>
            <a:r>
              <a:rPr lang="en-ca" b="0" i="0" u="none" baseline="0" dirty="0">
                <a:solidFill>
                  <a:srgbClr val="333F48"/>
                </a:solidFill>
                <a:effectLst/>
                <a:latin typeface="Arial"/>
                <a:ea typeface="Calibri" panose="020F0502020204030204" pitchFamily="34" charset="0"/>
                <a:cs typeface="Arial"/>
              </a:rPr>
              <a:t>Special constables earn about </a:t>
            </a:r>
            <a:r>
              <a:rPr lang="en-ca" b="1" i="0" u="none" baseline="0" dirty="0">
                <a:solidFill>
                  <a:srgbClr val="333F48"/>
                </a:solidFill>
                <a:effectLst/>
                <a:latin typeface="Arial"/>
                <a:ea typeface="Calibri" panose="020F0502020204030204" pitchFamily="34" charset="0"/>
                <a:cs typeface="Arial"/>
              </a:rPr>
              <a:t>$43,000 to $60,000 </a:t>
            </a:r>
            <a:r>
              <a:rPr lang="en-ca" b="0" i="0" u="none" baseline="0" dirty="0">
                <a:solidFill>
                  <a:srgbClr val="333F48"/>
                </a:solidFill>
                <a:effectLst/>
                <a:latin typeface="Arial"/>
                <a:ea typeface="Calibri" panose="020F0502020204030204" pitchFamily="34" charset="0"/>
                <a:cs typeface="Arial"/>
              </a:rPr>
              <a:t>a year.</a:t>
            </a:r>
            <a:endParaRPr lang="en-ca" dirty="0">
              <a:solidFill>
                <a:srgbClr val="333F48"/>
              </a:solidFill>
              <a:effectLst/>
              <a:latin typeface="Arial"/>
              <a:ea typeface="Calibri" panose="020F0502020204030204" pitchFamily="34" charset="0"/>
              <a:cs typeface="Arial"/>
            </a:endParaRPr>
          </a:p>
          <a:p>
            <a:pPr algn="l" rtl="0" fontAlgn="base"/>
            <a:endParaRPr lang="en-ca" sz="1100" b="0" i="0" kern="1200" dirty="0">
              <a:solidFill>
                <a:schemeClr val="tx1"/>
              </a:solidFill>
              <a:effectLst/>
              <a:highlight>
                <a:srgbClr val="FFFF00"/>
              </a:highligh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sz="1100" dirty="0">
              <a:highlight>
                <a:srgbClr val="FFFF00"/>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11</a:t>
            </a:fld>
            <a:endParaRPr lang="en-ca" dirty="0"/>
          </a:p>
        </p:txBody>
      </p:sp>
    </p:spTree>
    <p:extLst>
      <p:ext uri="{BB962C8B-B14F-4D97-AF65-F5344CB8AC3E}">
        <p14:creationId xmlns:p14="http://schemas.microsoft.com/office/powerpoint/2010/main" val="251527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41538" y="420688"/>
            <a:ext cx="2597150" cy="1462087"/>
          </a:xfrm>
        </p:spPr>
      </p:sp>
      <p:sp>
        <p:nvSpPr>
          <p:cNvPr id="3" name="Espace réservé des notes 2"/>
          <p:cNvSpPr>
            <a:spLocks noGrp="1"/>
          </p:cNvSpPr>
          <p:nvPr>
            <p:ph type="body" idx="1"/>
          </p:nvPr>
        </p:nvSpPr>
        <p:spPr>
          <a:xfrm>
            <a:off x="708660" y="2076450"/>
            <a:ext cx="562356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Legal interpreters work mostly in court. They might also accompany legal professionals like lawyers and notaries to meetings or negotiations.</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Interpreters have to concentrate at all times. Sometimes they must translate very technical or complicated terms and ideas.</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Legal interpreters listen to what is being said and then translate it out loud. They must remain </a:t>
            </a:r>
            <a:r>
              <a:rPr lang="en-ca" b="1" i="0" u="none" baseline="0" dirty="0">
                <a:latin typeface="Arial" panose="020B0604020202020204" pitchFamily="34" charset="0"/>
                <a:cs typeface="Arial" panose="020B0604020202020204" pitchFamily="34" charset="0"/>
              </a:rPr>
              <a:t>completely neutral </a:t>
            </a:r>
            <a:r>
              <a:rPr lang="en-ca" b="0" i="0" u="none" baseline="0" dirty="0">
                <a:latin typeface="Arial" panose="020B0604020202020204" pitchFamily="34" charset="0"/>
                <a:cs typeface="Arial" panose="020B0604020202020204" pitchFamily="34" charset="0"/>
              </a:rPr>
              <a:t>and </a:t>
            </a:r>
            <a:r>
              <a:rPr lang="en-ca" b="1" i="0" u="none" baseline="0" dirty="0">
                <a:latin typeface="Arial" panose="020B0604020202020204" pitchFamily="34" charset="0"/>
                <a:cs typeface="Arial" panose="020B0604020202020204" pitchFamily="34" charset="0"/>
              </a:rPr>
              <a:t>not take sides</a:t>
            </a:r>
            <a:r>
              <a:rPr lang="en-ca" b="0" i="0" u="none" baseline="0"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The words an interpreter chooses are important. Good interpreters </a:t>
            </a:r>
            <a:r>
              <a:rPr lang="en-ca" b="1" i="0" u="none" baseline="0" dirty="0">
                <a:latin typeface="Arial" panose="020B0604020202020204" pitchFamily="34" charset="0"/>
                <a:cs typeface="Arial" panose="020B0604020202020204" pitchFamily="34" charset="0"/>
              </a:rPr>
              <a:t>pay close attention</a:t>
            </a:r>
            <a:r>
              <a:rPr lang="en-ca" b="0" i="0" u="none" baseline="0" dirty="0">
                <a:latin typeface="Arial" panose="020B0604020202020204" pitchFamily="34" charset="0"/>
                <a:cs typeface="Arial" panose="020B0604020202020204" pitchFamily="34" charset="0"/>
              </a:rPr>
              <a:t> to what a person says and translate it as </a:t>
            </a:r>
            <a:r>
              <a:rPr lang="en-ca" b="1" i="0" u="none" baseline="0" dirty="0">
                <a:latin typeface="Arial" panose="020B0604020202020204" pitchFamily="34" charset="0"/>
                <a:cs typeface="Arial" panose="020B0604020202020204" pitchFamily="34" charset="0"/>
              </a:rPr>
              <a:t>accurately</a:t>
            </a:r>
            <a:r>
              <a:rPr lang="en-ca" b="0" i="0" u="none" baseline="0" dirty="0">
                <a:latin typeface="Arial" panose="020B0604020202020204" pitchFamily="34" charset="0"/>
                <a:cs typeface="Arial" panose="020B0604020202020204" pitchFamily="34" charset="0"/>
              </a:rPr>
              <a:t> as possible. They must </a:t>
            </a:r>
            <a:r>
              <a:rPr lang="en-ca" b="1" i="0" u="none" baseline="0" dirty="0">
                <a:latin typeface="Arial" panose="020B0604020202020204" pitchFamily="34" charset="0"/>
                <a:cs typeface="Arial" panose="020B0604020202020204" pitchFamily="34" charset="0"/>
              </a:rPr>
              <a:t>concentrate for hours at a time</a:t>
            </a:r>
            <a:r>
              <a:rPr lang="en-ca" b="0" i="0" u="none" baseline="0" dirty="0">
                <a:latin typeface="Arial" panose="020B0604020202020204" pitchFamily="34" charset="0"/>
                <a:cs typeface="Arial" panose="020B0604020202020204" pitchFamily="34" charset="0"/>
              </a:rPr>
              <a:t>, and they must be good communicators.</a:t>
            </a:r>
            <a:endParaRPr lang="en-ca" dirty="0">
              <a:latin typeface="Arial" panose="020B0604020202020204" pitchFamily="34" charset="0"/>
              <a:cs typeface="Arial" panose="020B0604020202020204" pitchFamily="34" charset="0"/>
            </a:endParaRPr>
          </a:p>
          <a:p>
            <a:endParaRPr lang="en-ca" b="1" dirty="0">
              <a:solidFill>
                <a:srgbClr val="E46C00"/>
              </a:solidFill>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Training</a:t>
            </a:r>
          </a:p>
          <a:p>
            <a:pPr algn="l" rtl="0"/>
            <a:r>
              <a:rPr lang="en-ca" b="0" i="0" u="none" baseline="0" dirty="0">
                <a:latin typeface="Arial" panose="020B0604020202020204" pitchFamily="34" charset="0"/>
                <a:cs typeface="Arial" panose="020B0604020202020204" pitchFamily="34" charset="0"/>
              </a:rPr>
              <a:t>There is </a:t>
            </a:r>
            <a:r>
              <a:rPr lang="en-ca" b="1" i="0" u="none" baseline="0" dirty="0">
                <a:latin typeface="Arial" panose="020B0604020202020204" pitchFamily="34" charset="0"/>
                <a:cs typeface="Arial" panose="020B0604020202020204" pitchFamily="34" charset="0"/>
              </a:rPr>
              <a:t>no specific training</a:t>
            </a:r>
            <a:r>
              <a:rPr lang="en-ca" b="0" i="0" u="none" baseline="0" dirty="0">
                <a:latin typeface="Arial" panose="020B0604020202020204" pitchFamily="34" charset="0"/>
                <a:cs typeface="Arial" panose="020B0604020202020204" pitchFamily="34" charset="0"/>
              </a:rPr>
              <a:t> for legal interpreters, but most have studied translation or languages. Legal training is not necessary but can be very useful.</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Several Quebec universities offer a </a:t>
            </a:r>
            <a:r>
              <a:rPr lang="en-ca" b="1" i="0" u="none" baseline="0" dirty="0">
                <a:latin typeface="Arial" panose="020B0604020202020204" pitchFamily="34" charset="0"/>
                <a:cs typeface="Arial" panose="020B0604020202020204" pitchFamily="34" charset="0"/>
              </a:rPr>
              <a:t>bachelor’s program in translation</a:t>
            </a:r>
            <a:r>
              <a:rPr lang="en-ca" b="0" i="0" u="none" baseline="0" dirty="0">
                <a:latin typeface="Arial" panose="020B0604020202020204" pitchFamily="34" charset="0"/>
                <a:cs typeface="Arial" panose="020B0604020202020204" pitchFamily="34" charset="0"/>
              </a:rPr>
              <a:t>. </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To be a </a:t>
            </a:r>
            <a:r>
              <a:rPr lang="en-ca" b="1" i="0" u="sng" baseline="0" dirty="0">
                <a:latin typeface="Arial" panose="020B0604020202020204" pitchFamily="34" charset="0"/>
                <a:cs typeface="Arial" panose="020B0604020202020204" pitchFamily="34" charset="0"/>
              </a:rPr>
              <a:t>certified</a:t>
            </a:r>
            <a:r>
              <a:rPr lang="en-ca" b="1" i="0" u="none" baseline="0" dirty="0">
                <a:latin typeface="Arial" panose="020B0604020202020204" pitchFamily="34" charset="0"/>
                <a:cs typeface="Arial" panose="020B0604020202020204" pitchFamily="34" charset="0"/>
              </a:rPr>
              <a:t> legal interpreter</a:t>
            </a:r>
            <a:r>
              <a:rPr lang="en-ca" b="0" i="0" u="none" baseline="0" dirty="0">
                <a:latin typeface="Arial" panose="020B0604020202020204" pitchFamily="34" charset="0"/>
                <a:cs typeface="Arial" panose="020B0604020202020204" pitchFamily="34" charset="0"/>
              </a:rPr>
              <a:t>, you must become a member of the Ordre des traducteurs, terminologues et interprètes agréés du Québec (association of certified translators, terminologists and interpreters). But you can work as a legal interpreter without being certified by the OTTIAQ. </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It’s a good idea for legal interpreters to register with the </a:t>
            </a:r>
            <a:r>
              <a:rPr lang="en-ca" b="1" i="0" u="none" baseline="0" dirty="0">
                <a:latin typeface="Arial" panose="020B0604020202020204" pitchFamily="34" charset="0"/>
                <a:cs typeface="Arial" panose="020B0604020202020204" pitchFamily="34" charset="0"/>
              </a:rPr>
              <a:t>legal interpretation and translation department</a:t>
            </a:r>
            <a:r>
              <a:rPr lang="en-ca" b="0" i="0" u="none" baseline="0" dirty="0">
                <a:latin typeface="Arial" panose="020B0604020202020204" pitchFamily="34" charset="0"/>
                <a:cs typeface="Arial" panose="020B0604020202020204" pitchFamily="34" charset="0"/>
              </a:rPr>
              <a:t> of their local courthouse.</a:t>
            </a:r>
            <a:r>
              <a:rPr lang="en-ca" b="1" i="0" u="none" baseline="0" dirty="0">
                <a:latin typeface="Arial" panose="020B0604020202020204" pitchFamily="34" charset="0"/>
                <a:cs typeface="Arial" panose="020B0604020202020204" pitchFamily="34" charset="0"/>
              </a:rPr>
              <a:t> </a:t>
            </a:r>
            <a:r>
              <a:rPr lang="en-ca" b="0" i="0" u="none" baseline="0" dirty="0">
                <a:latin typeface="Arial" panose="020B0604020202020204" pitchFamily="34" charset="0"/>
                <a:cs typeface="Arial" panose="020B0604020202020204" pitchFamily="34" charset="0"/>
              </a:rPr>
              <a:t>They must pass an exam to have their names included on the list of interpreters at the courthouse.</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12</a:t>
            </a:fld>
            <a:endParaRPr lang="en-ca" dirty="0"/>
          </a:p>
        </p:txBody>
      </p:sp>
    </p:spTree>
    <p:extLst>
      <p:ext uri="{BB962C8B-B14F-4D97-AF65-F5344CB8AC3E}">
        <p14:creationId xmlns:p14="http://schemas.microsoft.com/office/powerpoint/2010/main" val="375667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28725" y="914400"/>
            <a:ext cx="4510088" cy="2536825"/>
          </a:xfrm>
        </p:spPr>
      </p:sp>
      <p:sp>
        <p:nvSpPr>
          <p:cNvPr id="3" name="Espace réservé des notes 2"/>
          <p:cNvSpPr>
            <a:spLocks noGrp="1"/>
          </p:cNvSpPr>
          <p:nvPr>
            <p:ph type="body" idx="1"/>
          </p:nvPr>
        </p:nvSpPr>
        <p:spPr>
          <a:xfrm>
            <a:off x="685800" y="376047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dirty="0">
              <a:latin typeface="Arial" panose="020B0604020202020204" pitchFamily="34" charset="0"/>
              <a:cs typeface="Arial" panose="020B0604020202020204" pitchFamily="34" charset="0"/>
            </a:endParaRPr>
          </a:p>
          <a:p>
            <a:pPr algn="l" rtl="0"/>
            <a:r>
              <a:rPr lang="en-US" b="0" i="0" u="none" baseline="0" dirty="0">
                <a:latin typeface="Arial" panose="020B0604020202020204" pitchFamily="34" charset="0"/>
                <a:cs typeface="Arial" panose="020B0604020202020204" pitchFamily="34" charset="0"/>
              </a:rPr>
              <a:t>Click on a number to go directly to the slide for that profession. When you have looked at the slides for each profession, click “Next” to continue the presentation</a:t>
            </a:r>
            <a:r>
              <a:rPr lang="en-ca" b="0" i="0" u="none" baseline="0"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a:cs typeface="Arial"/>
              </a:rPr>
              <a:t>An accused person who is convicted of a serious crime will go to a </a:t>
            </a:r>
            <a:r>
              <a:rPr lang="en-ca" sz="1200" b="1" i="0" u="none" kern="1200" baseline="0" dirty="0">
                <a:solidFill>
                  <a:schemeClr val="tx1"/>
                </a:solidFill>
                <a:effectLst/>
                <a:latin typeface="Arial"/>
                <a:cs typeface="Arial"/>
              </a:rPr>
              <a:t>detention center</a:t>
            </a:r>
            <a:r>
              <a:rPr lang="en-ca" sz="1200" b="0" i="0" u="none" kern="1200" baseline="0" dirty="0">
                <a:solidFill>
                  <a:schemeClr val="tx1"/>
                </a:solidFill>
                <a:effectLst/>
                <a:latin typeface="Arial"/>
                <a:cs typeface="Arial"/>
              </a:rPr>
              <a:t>, which means either a penitentiary or a prison.</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1" i="0" u="none" kern="1200" baseline="0" dirty="0">
                <a:solidFill>
                  <a:schemeClr val="tx1"/>
                </a:solidFill>
                <a:effectLst/>
                <a:latin typeface="Arial"/>
                <a:cs typeface="Arial"/>
              </a:rPr>
              <a:t>Penitentiaries</a:t>
            </a:r>
            <a:r>
              <a:rPr lang="en-ca" sz="1200" b="0" i="0" u="none" kern="1200" baseline="0" dirty="0">
                <a:solidFill>
                  <a:schemeClr val="tx1"/>
                </a:solidFill>
                <a:effectLst/>
                <a:latin typeface="Arial"/>
                <a:cs typeface="Arial"/>
              </a:rPr>
              <a:t> are run by the federal government. They are for people with sentences (punishments) of two years or more.</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1" i="0" u="none" kern="1200" baseline="0" dirty="0">
                <a:solidFill>
                  <a:schemeClr val="tx1"/>
                </a:solidFill>
                <a:effectLst/>
                <a:latin typeface="Arial"/>
                <a:cs typeface="Arial"/>
              </a:rPr>
              <a:t>Prisons</a:t>
            </a:r>
            <a:r>
              <a:rPr lang="en-ca" sz="1200" b="0" i="0" u="none" kern="1200" baseline="0" dirty="0">
                <a:solidFill>
                  <a:schemeClr val="tx1"/>
                </a:solidFill>
                <a:effectLst/>
                <a:latin typeface="Arial"/>
                <a:cs typeface="Arial"/>
              </a:rPr>
              <a:t> are run by the provincial government. They are for people with sentences of less than two years, or who are awaiting trial.</a:t>
            </a:r>
          </a:p>
          <a:p>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D3BDD4DB-7545-45E1-9CF5-A661BB65F597}" type="slidenum">
              <a:rPr/>
              <a:t>13</a:t>
            </a:fld>
            <a:endParaRPr lang="en-ca" dirty="0"/>
          </a:p>
        </p:txBody>
      </p:sp>
    </p:spTree>
    <p:extLst>
      <p:ext uri="{BB962C8B-B14F-4D97-AF65-F5344CB8AC3E}">
        <p14:creationId xmlns:p14="http://schemas.microsoft.com/office/powerpoint/2010/main" val="268772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62175" y="636588"/>
            <a:ext cx="2533650" cy="1425575"/>
          </a:xfrm>
        </p:spPr>
      </p:sp>
      <p:sp>
        <p:nvSpPr>
          <p:cNvPr id="3" name="Espace réservé des notes 2"/>
          <p:cNvSpPr>
            <a:spLocks noGrp="1"/>
          </p:cNvSpPr>
          <p:nvPr>
            <p:ph type="body" idx="1"/>
          </p:nvPr>
        </p:nvSpPr>
        <p:spPr>
          <a:xfrm>
            <a:off x="550333" y="2247900"/>
            <a:ext cx="5892800" cy="3600450"/>
          </a:xfrm>
        </p:spPr>
        <p:txBody>
          <a:bodyPr/>
          <a:lstStyle/>
          <a:p>
            <a:pPr algn="l" rtl="0"/>
            <a:r>
              <a:rPr lang="en-ca" sz="1200" b="1" i="0" u="none" baseline="0" dirty="0">
                <a:latin typeface="Arial"/>
                <a:cs typeface="Arial"/>
              </a:rPr>
              <a:t>TEACHER’S NOTES</a:t>
            </a:r>
            <a:endParaRPr lang="en-ca" sz="1200" dirty="0">
              <a:latin typeface="Arial"/>
              <a:cs typeface="Arial"/>
            </a:endParaRPr>
          </a:p>
          <a:p>
            <a:endParaRPr lang="en-ca" sz="1200" dirty="0">
              <a:latin typeface="Arial"/>
              <a:cs typeface="Arial"/>
            </a:endParaRPr>
          </a:p>
          <a:p>
            <a:pPr algn="l" rtl="0"/>
            <a:r>
              <a:rPr lang="en-ca" sz="1200" b="0" i="0" u="none" baseline="0" dirty="0">
                <a:latin typeface="Arial"/>
                <a:cs typeface="Arial"/>
              </a:rPr>
              <a:t>Note: The name of this profession depends on whether the prison where the person works is provincial or federal: </a:t>
            </a:r>
            <a:r>
              <a:rPr lang="en-ca" b="0" i="0" u="none" baseline="0" dirty="0">
                <a:latin typeface="Arial" panose="020B0604020202020204" pitchFamily="34" charset="0"/>
                <a:cs typeface="Arial" panose="020B0604020202020204" pitchFamily="34" charset="0"/>
              </a:rPr>
              <a:t>federal = “correctional officers” and provincial = “correctional service officers”.</a:t>
            </a:r>
          </a:p>
          <a:p>
            <a:endParaRPr lang="en-ca" sz="1200" b="0" i="0" kern="1200" dirty="0">
              <a:solidFill>
                <a:schemeClr val="tx1"/>
              </a:solidFill>
              <a:effectLst/>
              <a:latin typeface="Arial"/>
              <a:cs typeface="Arial"/>
            </a:endParaRPr>
          </a:p>
          <a:p>
            <a:pPr algn="l" rtl="0"/>
            <a:r>
              <a:rPr lang="en-ca" sz="1200" b="0" i="0" u="none" kern="1200" baseline="0" dirty="0">
                <a:solidFill>
                  <a:schemeClr val="tx1"/>
                </a:solidFill>
                <a:effectLst/>
                <a:latin typeface="Arial"/>
                <a:cs typeface="Arial"/>
              </a:rPr>
              <a:t>Prison is a </a:t>
            </a:r>
            <a:r>
              <a:rPr lang="en-ca" sz="1200" b="1" i="0" u="none" kern="1200" baseline="0" dirty="0">
                <a:solidFill>
                  <a:schemeClr val="tx1"/>
                </a:solidFill>
                <a:effectLst/>
                <a:latin typeface="Arial"/>
                <a:cs typeface="Arial"/>
              </a:rPr>
              <a:t>tough environment</a:t>
            </a:r>
            <a:r>
              <a:rPr lang="en-ca" sz="1200" b="0" i="0" u="none" kern="1200" baseline="0" dirty="0">
                <a:solidFill>
                  <a:schemeClr val="tx1"/>
                </a:solidFill>
                <a:effectLst/>
                <a:latin typeface="Arial"/>
                <a:cs typeface="Arial"/>
              </a:rPr>
              <a:t>. Correctional officers have to </a:t>
            </a:r>
            <a:r>
              <a:rPr lang="en-ca" sz="1200" b="1" i="0" u="none" kern="1200" baseline="0" dirty="0">
                <a:solidFill>
                  <a:schemeClr val="tx1"/>
                </a:solidFill>
                <a:effectLst/>
                <a:latin typeface="Arial"/>
                <a:cs typeface="Arial"/>
              </a:rPr>
              <a:t>adapt well to changing conditions</a:t>
            </a:r>
            <a:r>
              <a:rPr lang="en-ca" sz="1200" b="0" i="0" u="none" kern="1200" baseline="0" dirty="0">
                <a:solidFill>
                  <a:schemeClr val="tx1"/>
                </a:solidFill>
                <a:effectLst/>
                <a:latin typeface="Arial"/>
                <a:cs typeface="Arial"/>
              </a:rPr>
              <a:t>.</a:t>
            </a:r>
            <a:endParaRPr lang="en-ca" dirty="0">
              <a:latin typeface="Arial"/>
              <a:cs typeface="Arial"/>
            </a:endParaRPr>
          </a:p>
          <a:p>
            <a:endParaRPr lang="en-ca" sz="1200" b="0" i="0" kern="1200" dirty="0">
              <a:solidFill>
                <a:schemeClr val="tx1"/>
              </a:solidFill>
              <a:effectLst/>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a:cs typeface="Arial"/>
              </a:rPr>
              <a:t>They deal with tense and difficult situations, much like psychologists, paramedics and fire fighters.</a:t>
            </a:r>
          </a:p>
          <a:p>
            <a:endParaRPr lang="en-ca" sz="1200" b="0" i="0" kern="1200" dirty="0">
              <a:solidFill>
                <a:schemeClr val="tx1"/>
              </a:solidFill>
              <a:effectLst/>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a:cs typeface="Arial"/>
              </a:rPr>
              <a:t>Correctional officers patrol areas where prisoners are kept. They conduct searches. At times they have to use physical force and arrest people. </a:t>
            </a:r>
            <a:r>
              <a:rPr lang="en-ca" sz="1200" b="1" i="0" u="none" kern="1200" baseline="0" dirty="0">
                <a:solidFill>
                  <a:schemeClr val="tx1"/>
                </a:solidFill>
                <a:effectLst/>
                <a:latin typeface="Arial"/>
                <a:cs typeface="Arial"/>
              </a:rPr>
              <a:t>Communication</a:t>
            </a:r>
            <a:r>
              <a:rPr lang="en-ca" sz="1200" b="0" i="0" u="none" kern="1200" baseline="0" dirty="0">
                <a:solidFill>
                  <a:schemeClr val="tx1"/>
                </a:solidFill>
                <a:effectLst/>
                <a:latin typeface="Arial"/>
                <a:cs typeface="Arial"/>
              </a:rPr>
              <a:t> is their most important tool.</a:t>
            </a:r>
            <a:endParaRPr lang="en-ca" sz="1200" dirty="0">
              <a:latin typeface="Arial"/>
              <a:cs typeface="Arial"/>
            </a:endParaRPr>
          </a:p>
          <a:p>
            <a:endParaRPr lang="en-ca" sz="120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a:cs typeface="Arial"/>
              </a:rPr>
              <a:t>Training</a:t>
            </a:r>
            <a:endParaRPr lang="en-ca" sz="1200" b="0" i="0" kern="1200" dirty="0">
              <a:solidFill>
                <a:srgbClr val="E46C00"/>
              </a:solidFill>
              <a:effectLst/>
              <a:latin typeface="Arial"/>
              <a:cs typeface="Arial"/>
            </a:endParaRPr>
          </a:p>
          <a:p>
            <a:pPr algn="l" rtl="0" fontAlgn="base"/>
            <a:r>
              <a:rPr lang="en-ca" sz="1200" b="0" i="0" u="none" kern="1200" baseline="0" dirty="0">
                <a:solidFill>
                  <a:schemeClr val="tx1"/>
                </a:solidFill>
                <a:effectLst/>
                <a:latin typeface="Arial"/>
                <a:cs typeface="Arial"/>
              </a:rPr>
              <a:t>To be a correctional officer, you need:</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a:cs typeface="Arial"/>
              </a:rPr>
              <a:t>a high school diploma</a:t>
            </a: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a:cs typeface="Arial"/>
              </a:rPr>
              <a:t>a certificate in standard first aid and CPR</a:t>
            </a: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a:cs typeface="Arial"/>
              </a:rPr>
              <a:t>a class 4A driver’s licence (emergency vehicles)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a:cs typeface="Arial"/>
              </a:rPr>
              <a:t>You must pass written tests, go for an interview and have your fingerprints taken. You must also complete a medical questionnaire and give the government your written consent to do a background check.</a:t>
            </a:r>
          </a:p>
          <a:p>
            <a:pPr algn="l" rtl="0" fontAlgn="base"/>
            <a:endParaRPr lang="en-ca" sz="1200" b="1"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1" i="0" u="none" kern="1200" baseline="0" dirty="0">
                <a:solidFill>
                  <a:srgbClr val="E46C00"/>
                </a:solidFill>
                <a:effectLst/>
                <a:latin typeface="Arial"/>
                <a:cs typeface="Arial"/>
              </a:rPr>
              <a:t>Work Environment and Conditions of Employment</a:t>
            </a:r>
          </a:p>
          <a:p>
            <a:pPr algn="l" rtl="0" fontAlgn="base"/>
            <a:r>
              <a:rPr lang="en-ca" sz="1200" b="0" i="0" u="none" kern="1200" baseline="0" dirty="0">
                <a:solidFill>
                  <a:schemeClr val="tx1"/>
                </a:solidFill>
                <a:effectLst/>
                <a:latin typeface="Arial"/>
                <a:cs typeface="Arial"/>
              </a:rPr>
              <a:t>Correctional officers work for the federal and provincial governments. They </a:t>
            </a:r>
            <a:r>
              <a:rPr lang="en-ca" sz="1200" b="1" i="0" u="none" kern="1200" baseline="0" dirty="0">
                <a:solidFill>
                  <a:schemeClr val="tx1"/>
                </a:solidFill>
                <a:effectLst/>
                <a:latin typeface="Arial"/>
                <a:cs typeface="Arial"/>
              </a:rPr>
              <a:t>usually work in penitentiaries and prisons</a:t>
            </a:r>
            <a:r>
              <a:rPr lang="en-ca" sz="1200" b="0" i="0" u="none" kern="1200" baseline="0" dirty="0">
                <a:solidFill>
                  <a:schemeClr val="tx1"/>
                </a:solidFill>
                <a:effectLst/>
                <a:latin typeface="Arial"/>
                <a:cs typeface="Arial"/>
              </a:rPr>
              <a:t>.</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a:cs typeface="Arial"/>
              </a:rPr>
              <a:t>Sometimes, correctional officers </a:t>
            </a:r>
            <a:r>
              <a:rPr lang="en-ca" sz="1200" b="1" i="0" u="none" kern="1200" baseline="0" dirty="0">
                <a:solidFill>
                  <a:schemeClr val="tx1"/>
                </a:solidFill>
                <a:effectLst/>
                <a:latin typeface="Arial"/>
                <a:cs typeface="Arial"/>
              </a:rPr>
              <a:t>work outside the prison</a:t>
            </a:r>
            <a:r>
              <a:rPr lang="en-ca" sz="1200" b="0" i="0" u="none" kern="1200" baseline="0" dirty="0">
                <a:solidFill>
                  <a:schemeClr val="tx1"/>
                </a:solidFill>
                <a:effectLst/>
                <a:latin typeface="Arial"/>
                <a:cs typeface="Arial"/>
              </a:rPr>
              <a:t> </a:t>
            </a:r>
            <a:r>
              <a:rPr lang="en-ca" sz="1200" b="1" i="0" u="none" kern="1200" baseline="0" dirty="0">
                <a:solidFill>
                  <a:schemeClr val="tx1"/>
                </a:solidFill>
                <a:effectLst/>
                <a:latin typeface="Arial"/>
                <a:cs typeface="Arial"/>
              </a:rPr>
              <a:t>or penitentiary</a:t>
            </a:r>
            <a:r>
              <a:rPr lang="en-ca" sz="1200" b="0" i="0" u="none" kern="1200" baseline="0" dirty="0">
                <a:solidFill>
                  <a:schemeClr val="tx1"/>
                </a:solidFill>
                <a:effectLst/>
                <a:latin typeface="Arial"/>
                <a:cs typeface="Arial"/>
              </a:rPr>
              <a:t>, for example, when accompanying prisoners to court or to the hospital.</a:t>
            </a:r>
          </a:p>
          <a:p>
            <a:pPr marL="171450" indent="-171450" algn="l" rtl="0">
              <a:buFont typeface="Arial" panose="020B0604020202020204" pitchFamily="34" charset="0"/>
              <a:buChar char="•"/>
            </a:pPr>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14</a:t>
            </a:fld>
            <a:endParaRPr lang="en-ca" dirty="0"/>
          </a:p>
        </p:txBody>
      </p:sp>
    </p:spTree>
    <p:extLst>
      <p:ext uri="{BB962C8B-B14F-4D97-AF65-F5344CB8AC3E}">
        <p14:creationId xmlns:p14="http://schemas.microsoft.com/office/powerpoint/2010/main" val="121596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54125" y="973138"/>
            <a:ext cx="4384675" cy="2466975"/>
          </a:xfrm>
        </p:spPr>
      </p:sp>
      <p:sp>
        <p:nvSpPr>
          <p:cNvPr id="3" name="Espace réservé des notes 2"/>
          <p:cNvSpPr>
            <a:spLocks noGrp="1"/>
          </p:cNvSpPr>
          <p:nvPr>
            <p:ph type="body" idx="1"/>
          </p:nvPr>
        </p:nvSpPr>
        <p:spPr>
          <a:xfrm>
            <a:off x="685800" y="361315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sz="1200" b="0" baseline="0"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In prison settings, </a:t>
            </a:r>
            <a:r>
              <a:rPr lang="en-ca" b="1" i="0" u="none" baseline="0" dirty="0">
                <a:latin typeface="Arial" panose="020B0604020202020204" pitchFamily="34" charset="0"/>
                <a:cs typeface="Arial" panose="020B0604020202020204" pitchFamily="34" charset="0"/>
              </a:rPr>
              <a:t>the same person often works as a social worker and a probation officer</a:t>
            </a:r>
            <a:r>
              <a:rPr lang="en-ca" b="0" i="0" u="none" baseline="0" dirty="0">
                <a:latin typeface="Arial" panose="020B0604020202020204" pitchFamily="34" charset="0"/>
                <a:cs typeface="Arial" panose="020B0604020202020204" pitchFamily="34" charset="0"/>
              </a:rPr>
              <a:t>,</a:t>
            </a:r>
            <a:r>
              <a:rPr lang="en-ca" b="1" i="0" u="none" baseline="0" dirty="0">
                <a:latin typeface="Arial" panose="020B0604020202020204" pitchFamily="34" charset="0"/>
                <a:cs typeface="Arial" panose="020B0604020202020204" pitchFamily="34" charset="0"/>
              </a:rPr>
              <a:t> </a:t>
            </a:r>
            <a:r>
              <a:rPr lang="en-ca" b="0" i="0" u="none" baseline="0" dirty="0">
                <a:latin typeface="Arial" panose="020B0604020202020204" pitchFamily="34" charset="0"/>
                <a:cs typeface="Arial" panose="020B0604020202020204" pitchFamily="34" charset="0"/>
              </a:rPr>
              <a:t>even though different training is required for these positions. </a:t>
            </a:r>
            <a:endParaRPr lang="en-ca" sz="1200" baseline="0" dirty="0">
              <a:latin typeface="Arial" panose="020B0604020202020204" pitchFamily="34" charset="0"/>
              <a:cs typeface="Arial" panose="020B0604020202020204" pitchFamily="34" charset="0"/>
            </a:endParaRPr>
          </a:p>
          <a:p>
            <a:endParaRPr lang="en-ca" dirty="0">
              <a:solidFill>
                <a:srgbClr val="000000"/>
              </a:solidFill>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Training</a:t>
            </a:r>
            <a:endParaRPr lang="en-ca" sz="1200" b="0" baseline="0" dirty="0">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Social workers need a </a:t>
            </a:r>
            <a:r>
              <a:rPr lang="en-ca" sz="1200" b="1" i="0" u="none" kern="1200" baseline="0" dirty="0">
                <a:solidFill>
                  <a:schemeClr val="tx1"/>
                </a:solidFill>
                <a:effectLst/>
                <a:latin typeface="Arial" panose="020B0604020202020204" pitchFamily="34" charset="0"/>
                <a:cs typeface="Arial" panose="020B0604020202020204" pitchFamily="34" charset="0"/>
              </a:rPr>
              <a:t>bachelor’s or master’s degree in social work or social services</a:t>
            </a:r>
            <a:r>
              <a:rPr lang="en-ca" sz="1200" b="0" i="0" u="none" kern="1200" baseline="0" dirty="0">
                <a:solidFill>
                  <a:schemeClr val="tx1"/>
                </a:solidFill>
                <a:effectLst/>
                <a:latin typeface="Arial" panose="020B0604020202020204" pitchFamily="34" charset="0"/>
                <a:cs typeface="Arial" panose="020B0604020202020204" pitchFamily="34" charset="0"/>
              </a:rPr>
              <a:t>. Several Quebec universities offer these programs.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1" i="0" u="none" kern="1200" baseline="0" dirty="0">
                <a:solidFill>
                  <a:schemeClr val="tx1"/>
                </a:solidFill>
                <a:effectLst/>
                <a:latin typeface="Arial" panose="020B0604020202020204" pitchFamily="34" charset="0"/>
                <a:cs typeface="Arial" panose="020B0604020202020204" pitchFamily="34" charset="0"/>
              </a:rPr>
              <a:t>“Social worker” is a title reserved only for members</a:t>
            </a:r>
            <a:r>
              <a:rPr lang="en-ca" sz="1200" b="0" i="0" u="none" kern="1200" baseline="0" dirty="0">
                <a:solidFill>
                  <a:schemeClr val="tx1"/>
                </a:solidFill>
                <a:effectLst/>
                <a:latin typeface="Arial" panose="020B0604020202020204" pitchFamily="34" charset="0"/>
                <a:cs typeface="Arial" panose="020B0604020202020204" pitchFamily="34" charset="0"/>
              </a:rPr>
              <a:t> of the </a:t>
            </a:r>
            <a:r>
              <a:rPr lang="en-ca" sz="1200" b="0" i="0" u="none" strike="noStrike" kern="1200" baseline="0" dirty="0">
                <a:solidFill>
                  <a:schemeClr val="tx1"/>
                </a:solidFill>
                <a:effectLst/>
                <a:latin typeface="Arial" panose="020B0604020202020204" pitchFamily="34" charset="0"/>
                <a:cs typeface="Arial" panose="020B0604020202020204" pitchFamily="34" charset="0"/>
                <a:hlinkClick r:id="rId3"/>
              </a:rPr>
              <a:t>Ordre des travailleurs sociaux et des thérapeutes conjugaux et familiaux du Québec (OTSTCFQ)</a:t>
            </a:r>
            <a:r>
              <a:rPr lang="en-ca" sz="1200" b="0" i="0" u="none" kern="1200" baseline="0" dirty="0">
                <a:solidFill>
                  <a:schemeClr val="tx1"/>
                </a:solidFill>
                <a:effectLst/>
                <a:latin typeface="Arial" panose="020B0604020202020204" pitchFamily="34" charset="0"/>
                <a:cs typeface="Arial" panose="020B0604020202020204" pitchFamily="34" charset="0"/>
              </a:rPr>
              <a:t>, which is the professional association for social workers. Only members of this association are allowed to work as social workers.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baseline="0" dirty="0">
                <a:solidFill>
                  <a:srgbClr val="E46C00"/>
                </a:solidFill>
                <a:latin typeface="Arial" panose="020B0604020202020204" pitchFamily="34" charset="0"/>
                <a:cs typeface="Arial" panose="020B0604020202020204" pitchFamily="34" charset="0"/>
              </a:rPr>
              <a:t>Work Environment and Conditions of Employment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u="none" kern="1200" baseline="0" dirty="0">
                <a:solidFill>
                  <a:schemeClr val="tx1"/>
                </a:solidFill>
                <a:effectLst/>
                <a:latin typeface="Arial" panose="020B0604020202020204" pitchFamily="34" charset="0"/>
                <a:cs typeface="Arial" panose="020B0604020202020204" pitchFamily="34" charset="0"/>
              </a:rPr>
              <a:t>Social workers work in community centres, health centres, shelters, youth centres, prisons, schools, and even on the streets. </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They often </a:t>
            </a:r>
            <a:r>
              <a:rPr lang="en-ca" sz="1200" b="1" i="0" u="none" kern="1200" baseline="0" dirty="0">
                <a:solidFill>
                  <a:schemeClr val="tx1"/>
                </a:solidFill>
                <a:effectLst/>
                <a:latin typeface="Arial" panose="020B0604020202020204" pitchFamily="34" charset="0"/>
                <a:cs typeface="Arial" panose="020B0604020202020204" pitchFamily="34" charset="0"/>
              </a:rPr>
              <a:t>work with other specialists</a:t>
            </a:r>
            <a:r>
              <a:rPr lang="en-ca" sz="1200" b="0" i="0" u="none" kern="1200" baseline="0" dirty="0">
                <a:solidFill>
                  <a:schemeClr val="tx1"/>
                </a:solidFill>
                <a:effectLst/>
                <a:latin typeface="Arial" panose="020B0604020202020204" pitchFamily="34" charset="0"/>
                <a:cs typeface="Arial" panose="020B0604020202020204" pitchFamily="34" charset="0"/>
              </a:rPr>
              <a:t>, including doctors, teachers, lawyers and psychologists.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15</a:t>
            </a:fld>
            <a:endParaRPr lang="en-ca" dirty="0"/>
          </a:p>
        </p:txBody>
      </p:sp>
    </p:spTree>
    <p:extLst>
      <p:ext uri="{BB962C8B-B14F-4D97-AF65-F5344CB8AC3E}">
        <p14:creationId xmlns:p14="http://schemas.microsoft.com/office/powerpoint/2010/main" val="90952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62175" y="688975"/>
            <a:ext cx="2533650" cy="1425575"/>
          </a:xfrm>
        </p:spPr>
      </p:sp>
      <p:sp>
        <p:nvSpPr>
          <p:cNvPr id="3" name="Espace réservé des notes 2"/>
          <p:cNvSpPr>
            <a:spLocks noGrp="1"/>
          </p:cNvSpPr>
          <p:nvPr>
            <p:ph type="body" idx="1"/>
          </p:nvPr>
        </p:nvSpPr>
        <p:spPr>
          <a:xfrm>
            <a:off x="685800" y="2306637"/>
            <a:ext cx="5486400" cy="3600450"/>
          </a:xfrm>
        </p:spPr>
        <p:txBody>
          <a:bodyPr/>
          <a:lstStyle/>
          <a:p>
            <a:pPr algn="l" rtl="0"/>
            <a:r>
              <a:rPr lang="en-ca" sz="1200" b="1" i="0" u="none" baseline="0" dirty="0">
                <a:latin typeface="Arial"/>
                <a:cs typeface="Arial"/>
              </a:rPr>
              <a:t>TEACHER’S NOTES</a:t>
            </a:r>
            <a:endParaRPr lang="en-ca" sz="1200" b="0" baseline="0" dirty="0">
              <a:latin typeface="Arial"/>
              <a:cs typeface="Arial"/>
            </a:endParaRPr>
          </a:p>
          <a:p>
            <a:endParaRPr lang="en-ca" sz="1200" dirty="0">
              <a:latin typeface="Arial" panose="020B0604020202020204" pitchFamily="34" charset="0"/>
              <a:cs typeface="Arial" panose="020B0604020202020204" pitchFamily="34" charset="0"/>
            </a:endParaRPr>
          </a:p>
          <a:p>
            <a:pPr algn="l" rtl="0"/>
            <a:r>
              <a:rPr lang="en-ca" sz="1200" b="0" i="0" u="none" baseline="0" dirty="0">
                <a:latin typeface="Arial"/>
                <a:cs typeface="Arial"/>
              </a:rPr>
              <a:t>Probation officers help offenders on parole and probation return to the community. </a:t>
            </a:r>
            <a:r>
              <a:rPr lang="en-ca" sz="1200" b="1" i="0" u="none" baseline="0" dirty="0">
                <a:latin typeface="Arial"/>
                <a:cs typeface="Arial"/>
              </a:rPr>
              <a:t>Note that at the federal level, this profession is called “parole officer”.</a:t>
            </a:r>
            <a:endParaRPr lang="en-ca" sz="1200" b="1" baseline="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pPr algn="l" rtl="0"/>
            <a:r>
              <a:rPr lang="en-ca" sz="1200" b="0" i="0" u="none" baseline="0" dirty="0">
                <a:latin typeface="Arial"/>
                <a:cs typeface="Arial"/>
              </a:rPr>
              <a:t>Probation officers and parole officers talk with offenders to understand and evaluate their situation and needs, and to give them advice. They help offenders take responsibility for themselves: finding a job and a place to live, recovering from addiction, etc.</a:t>
            </a:r>
          </a:p>
          <a:p>
            <a:endParaRPr lang="en-ca" sz="1200" baseline="0" dirty="0">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a:cs typeface="Arial"/>
              </a:rPr>
              <a:t>They also </a:t>
            </a:r>
            <a:r>
              <a:rPr lang="en-ca" sz="1200" b="1" i="0" u="none" kern="1200" baseline="0" dirty="0">
                <a:solidFill>
                  <a:schemeClr val="tx1"/>
                </a:solidFill>
                <a:effectLst/>
                <a:latin typeface="Arial"/>
                <a:cs typeface="Arial"/>
              </a:rPr>
              <a:t>keep track of offenders </a:t>
            </a:r>
            <a:r>
              <a:rPr lang="en-ca" sz="1200" b="0" i="0" u="none" kern="1200" baseline="0" dirty="0">
                <a:solidFill>
                  <a:schemeClr val="tx1"/>
                </a:solidFill>
                <a:effectLst/>
                <a:latin typeface="Arial"/>
                <a:cs typeface="Arial"/>
              </a:rPr>
              <a:t>who have been released. They meet with them on a regular basis and make sure they follow their probation or parole conditions. For example, they check whether offenders are home by a specific hour and attend their therapy appointments.</a:t>
            </a:r>
            <a:endParaRPr lang="en-ca" sz="1200" dirty="0">
              <a:latin typeface="Arial"/>
              <a:cs typeface="Arial"/>
            </a:endParaRPr>
          </a:p>
          <a:p>
            <a:endParaRPr lang="en-ca" sz="120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a:cs typeface="Arial"/>
              </a:rPr>
              <a:t>Training</a:t>
            </a:r>
            <a:endParaRPr lang="en-ca" sz="1200" b="0" i="0" kern="1200" dirty="0">
              <a:solidFill>
                <a:schemeClr val="tx1"/>
              </a:solidFill>
              <a:effectLst/>
              <a:latin typeface="Arial"/>
              <a:cs typeface="Arial"/>
            </a:endParaRPr>
          </a:p>
          <a:p>
            <a:pPr algn="l" rtl="0" fontAlgn="base"/>
            <a:r>
              <a:rPr lang="en-ca" sz="1200" b="0" i="0" u="none" kern="1200" baseline="0" dirty="0">
                <a:solidFill>
                  <a:schemeClr val="tx1"/>
                </a:solidFill>
                <a:effectLst/>
                <a:latin typeface="Arial"/>
                <a:cs typeface="Arial"/>
              </a:rPr>
              <a:t>To become a probation officer, you must have a </a:t>
            </a:r>
            <a:r>
              <a:rPr lang="en-ca" sz="1200" b="1" i="0" u="none" kern="1200" baseline="0" dirty="0">
                <a:solidFill>
                  <a:schemeClr val="tx1"/>
                </a:solidFill>
                <a:effectLst/>
                <a:latin typeface="Arial"/>
                <a:cs typeface="Arial"/>
              </a:rPr>
              <a:t>bachelor’s degree</a:t>
            </a:r>
            <a:r>
              <a:rPr lang="en-ca" sz="1200" b="0" i="0" u="none" kern="1200" baseline="0" dirty="0">
                <a:solidFill>
                  <a:schemeClr val="tx1"/>
                </a:solidFill>
                <a:effectLst/>
                <a:latin typeface="Arial"/>
                <a:cs typeface="Arial"/>
              </a:rPr>
              <a:t> in one of the following fields: criminology, psychology, psychoeducation, law, social work, social services, guidance, school and vocational counselling, sexuality, or another related field.</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a:cs typeface="Arial"/>
              </a:rPr>
              <a:t>When you apply for a job as a probation officer, you must go through a </a:t>
            </a:r>
            <a:r>
              <a:rPr lang="en-ca" sz="1200" b="1" i="0" u="none" kern="1200" baseline="0" dirty="0">
                <a:solidFill>
                  <a:schemeClr val="tx1"/>
                </a:solidFill>
                <a:effectLst/>
                <a:latin typeface="Arial"/>
                <a:cs typeface="Arial"/>
              </a:rPr>
              <a:t>selection process</a:t>
            </a:r>
            <a:r>
              <a:rPr lang="en-ca" sz="1200" b="0" i="0" u="none" kern="1200" baseline="0" dirty="0">
                <a:solidFill>
                  <a:schemeClr val="tx1"/>
                </a:solidFill>
                <a:effectLst/>
                <a:latin typeface="Arial"/>
                <a:cs typeface="Arial"/>
              </a:rPr>
              <a:t>. If you get the job, you must follow a </a:t>
            </a:r>
            <a:r>
              <a:rPr lang="en-ca" sz="1200" b="1" i="0" u="none" kern="1200" baseline="0" dirty="0">
                <a:solidFill>
                  <a:schemeClr val="tx1"/>
                </a:solidFill>
                <a:effectLst/>
                <a:latin typeface="Arial"/>
                <a:cs typeface="Arial"/>
              </a:rPr>
              <a:t>training program given by Quebec’s correctional services department</a:t>
            </a:r>
            <a:r>
              <a:rPr lang="en-ca" sz="1200" b="0" i="0" u="none" kern="1200" baseline="0" dirty="0">
                <a:solidFill>
                  <a:schemeClr val="tx1"/>
                </a:solidFill>
                <a:effectLst/>
                <a:latin typeface="Arial"/>
                <a:cs typeface="Arial"/>
              </a:rPr>
              <a:t>.</a:t>
            </a:r>
          </a:p>
          <a:p>
            <a:pPr algn="l" rtl="0" fontAlgn="base"/>
            <a:endParaRPr lang="en-ca" sz="1200" b="1"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1" i="0" u="none" kern="1200" baseline="0" dirty="0">
                <a:solidFill>
                  <a:srgbClr val="E46C00"/>
                </a:solidFill>
                <a:effectLst/>
                <a:latin typeface="Arial"/>
                <a:cs typeface="Arial"/>
              </a:rPr>
              <a:t>Work Environment and Conditions of Employment</a:t>
            </a:r>
            <a:endParaRPr lang="en-ca" sz="1200" b="1" i="0" kern="1200" baseline="0" dirty="0">
              <a:solidFill>
                <a:schemeClr val="tx1"/>
              </a:solidFill>
              <a:effectLst/>
              <a:latin typeface="Arial"/>
              <a:cs typeface="Arial"/>
            </a:endParaRPr>
          </a:p>
          <a:p>
            <a:pPr algn="l" rtl="0" fontAlgn="base"/>
            <a:r>
              <a:rPr lang="en-ca" sz="1200" b="1" i="0" u="none" kern="1200" baseline="0" dirty="0">
                <a:solidFill>
                  <a:schemeClr val="tx1"/>
                </a:solidFill>
                <a:effectLst/>
                <a:latin typeface="Arial"/>
                <a:cs typeface="Arial"/>
              </a:rPr>
              <a:t>Probation officers</a:t>
            </a:r>
            <a:r>
              <a:rPr lang="en-ca" sz="1200" b="0" i="0" u="none" kern="1200" baseline="0" dirty="0">
                <a:solidFill>
                  <a:schemeClr val="tx1"/>
                </a:solidFill>
                <a:effectLst/>
                <a:latin typeface="Arial"/>
                <a:cs typeface="Arial"/>
              </a:rPr>
              <a:t> work for the provincial government. </a:t>
            </a:r>
            <a:r>
              <a:rPr lang="en-ca" sz="1200" b="1" i="0" u="none" kern="1200" baseline="0" dirty="0">
                <a:solidFill>
                  <a:schemeClr val="tx1"/>
                </a:solidFill>
                <a:effectLst/>
                <a:latin typeface="Arial"/>
                <a:cs typeface="Arial"/>
              </a:rPr>
              <a:t>Parole officers </a:t>
            </a:r>
            <a:r>
              <a:rPr lang="en-ca" sz="1200" b="0" i="0" u="none" kern="1200" baseline="0" dirty="0">
                <a:solidFill>
                  <a:schemeClr val="tx1"/>
                </a:solidFill>
                <a:effectLst/>
                <a:latin typeface="Arial"/>
                <a:cs typeface="Arial"/>
              </a:rPr>
              <a:t>work for the federal government.</a:t>
            </a:r>
          </a:p>
          <a:p>
            <a:pPr algn="l" rtl="0" fontAlgn="base"/>
            <a:endParaRPr lang="en-ca" sz="1200" b="0" i="0" kern="1200" baseline="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a:cs typeface="Arial"/>
              </a:rPr>
              <a:t>Probation and parole officers work </a:t>
            </a:r>
            <a:r>
              <a:rPr lang="en-ca" sz="1200" b="1" i="0" u="none" kern="1200" baseline="0" dirty="0">
                <a:solidFill>
                  <a:schemeClr val="tx1"/>
                </a:solidFill>
                <a:effectLst/>
                <a:latin typeface="Arial"/>
                <a:cs typeface="Arial"/>
              </a:rPr>
              <a:t>in prisons or courthouses</a:t>
            </a:r>
            <a:r>
              <a:rPr lang="en-ca" sz="1200" b="0" i="0" u="none" kern="1200" baseline="0" dirty="0">
                <a:solidFill>
                  <a:schemeClr val="tx1"/>
                </a:solidFill>
                <a:effectLst/>
                <a:latin typeface="Arial"/>
                <a:cs typeface="Arial"/>
              </a:rPr>
              <a:t>. They work closely with correctional officers, social workers and other professionals.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16</a:t>
            </a:fld>
            <a:endParaRPr lang="en-ca" dirty="0"/>
          </a:p>
        </p:txBody>
      </p:sp>
    </p:spTree>
    <p:extLst>
      <p:ext uri="{BB962C8B-B14F-4D97-AF65-F5344CB8AC3E}">
        <p14:creationId xmlns:p14="http://schemas.microsoft.com/office/powerpoint/2010/main" val="318654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0" y="631825"/>
            <a:ext cx="4484688" cy="2522538"/>
          </a:xfrm>
        </p:spPr>
      </p:sp>
      <p:sp>
        <p:nvSpPr>
          <p:cNvPr id="3" name="Espace réservé des notes 2"/>
          <p:cNvSpPr>
            <a:spLocks noGrp="1"/>
          </p:cNvSpPr>
          <p:nvPr>
            <p:ph type="body" idx="1"/>
          </p:nvPr>
        </p:nvSpPr>
        <p:spPr>
          <a:xfrm>
            <a:off x="737394" y="334899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dirty="0">
              <a:latin typeface="Arial" panose="020B0604020202020204" pitchFamily="34" charset="0"/>
              <a:cs typeface="Arial" panose="020B0604020202020204" pitchFamily="34" charset="0"/>
            </a:endParaRPr>
          </a:p>
          <a:p>
            <a:pPr algn="l" rtl="0"/>
            <a:r>
              <a:rPr lang="en-US" b="0" i="0" u="none" baseline="0" dirty="0">
                <a:latin typeface="Arial" panose="020B0604020202020204" pitchFamily="34" charset="0"/>
                <a:cs typeface="Arial" panose="020B0604020202020204" pitchFamily="34" charset="0"/>
              </a:rPr>
              <a:t>Click on a number to go directly to the slide for that profession. When you have looked at the slides for each profession, click “Next” to continue the presentation</a:t>
            </a:r>
            <a:r>
              <a:rPr lang="en-ca" b="0" i="0" u="none" baseline="0" dirty="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D3BDD4DB-7545-45E1-9CF5-A661BB65F597}" type="slidenum">
              <a:rPr/>
              <a:t>17</a:t>
            </a:fld>
            <a:endParaRPr lang="en-ca" dirty="0"/>
          </a:p>
        </p:txBody>
      </p:sp>
    </p:spTree>
    <p:extLst>
      <p:ext uri="{BB962C8B-B14F-4D97-AF65-F5344CB8AC3E}">
        <p14:creationId xmlns:p14="http://schemas.microsoft.com/office/powerpoint/2010/main" val="1813204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41538" y="944563"/>
            <a:ext cx="2574925" cy="1447800"/>
          </a:xfrm>
        </p:spPr>
      </p:sp>
      <p:sp>
        <p:nvSpPr>
          <p:cNvPr id="3" name="Espace réservé des notes 2"/>
          <p:cNvSpPr>
            <a:spLocks noGrp="1"/>
          </p:cNvSpPr>
          <p:nvPr>
            <p:ph type="body" idx="1"/>
          </p:nvPr>
        </p:nvSpPr>
        <p:spPr>
          <a:xfrm>
            <a:off x="762000" y="254889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“Prevention is better than a cure” could be the motto for notaries. This is because notaries often act in advance to prevent a dispute or legal problem from arising later. </a:t>
            </a:r>
          </a:p>
          <a:p>
            <a:endParaRPr lang="en-ca" baseline="0"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They must foresee all the possible scenarios in situations like: </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marriage contracts</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cohabitation agreements</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wills</a:t>
            </a:r>
          </a:p>
          <a:p>
            <a:endParaRPr lang="en-ca"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Main Duties </a:t>
            </a:r>
          </a:p>
          <a:p>
            <a:pPr algn="l" rtl="0"/>
            <a:r>
              <a:rPr lang="en-ca" b="0" i="0" u="none" baseline="0" dirty="0">
                <a:latin typeface="Arial" panose="020B0604020202020204" pitchFamily="34" charset="0"/>
                <a:cs typeface="Arial" panose="020B0604020202020204" pitchFamily="34" charset="0"/>
              </a:rPr>
              <a:t>Notaries give </a:t>
            </a:r>
            <a:r>
              <a:rPr lang="en-ca" b="1" i="0" u="none" baseline="0" dirty="0">
                <a:latin typeface="Arial" panose="020B0604020202020204" pitchFamily="34" charset="0"/>
                <a:cs typeface="Arial" panose="020B0604020202020204" pitchFamily="34" charset="0"/>
              </a:rPr>
              <a:t>legal advice</a:t>
            </a:r>
            <a:r>
              <a:rPr lang="en-ca" b="0" i="0" u="none" baseline="0" dirty="0">
                <a:latin typeface="Arial" panose="020B0604020202020204" pitchFamily="34" charset="0"/>
                <a:cs typeface="Arial" panose="020B0604020202020204" pitchFamily="34" charset="0"/>
              </a:rPr>
              <a:t> to clients in order to prevent or solve problems. Notaries sometimes act as mediators in a dispute.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u="none" baseline="0" dirty="0">
                <a:latin typeface="Arial" panose="020B0604020202020204" pitchFamily="34" charset="0"/>
                <a:cs typeface="Arial" panose="020B0604020202020204" pitchFamily="34" charset="0"/>
              </a:rPr>
              <a:t>For example, a marriage contract can lay out what will happen if the marriage 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ca" b="0" i="0" u="none" baseline="0" dirty="0">
                <a:latin typeface="Arial" panose="020B0604020202020204" pitchFamily="34" charset="0"/>
                <a:cs typeface="Arial" panose="020B0604020202020204" pitchFamily="34" charset="0"/>
              </a:rPr>
              <a:t>Notaries </a:t>
            </a:r>
            <a:r>
              <a:rPr lang="en-ca" b="1" i="0" u="none" baseline="0" dirty="0">
                <a:latin typeface="Arial" panose="020B0604020202020204" pitchFamily="34" charset="0"/>
                <a:cs typeface="Arial" panose="020B0604020202020204" pitchFamily="34" charset="0"/>
              </a:rPr>
              <a:t>write documents that follow special legal rules</a:t>
            </a:r>
            <a:r>
              <a:rPr lang="en-ca" b="0" i="0" u="none" baseline="0" dirty="0">
                <a:latin typeface="Arial" panose="020B0604020202020204" pitchFamily="34" charset="0"/>
                <a:cs typeface="Arial" panose="020B0604020202020204" pitchFamily="34" charset="0"/>
              </a:rPr>
              <a:t>, after doing research and checking necessary information. Notarial documents are “authentic.” This means the documents have special legal status and are hard to challenge. </a:t>
            </a:r>
          </a:p>
          <a:p>
            <a:pPr marL="628650" lvl="1"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For example, if a notary writes a will, it will be very difficult in the future to claim that those instructions are not what the deceased person wanted.</a:t>
            </a:r>
          </a:p>
          <a:p>
            <a:pPr marL="457200" lvl="1" indent="0" algn="l" rtl="0">
              <a:buFont typeface="Arial" panose="020B0604020202020204" pitchFamily="34" charset="0"/>
              <a:buNone/>
            </a:pPr>
            <a:r>
              <a:rPr lang="en-ca" b="0" i="0" u="none" baseline="0" dirty="0">
                <a:latin typeface="Arial" panose="020B0604020202020204" pitchFamily="34" charset="0"/>
                <a:cs typeface="Arial" panose="020B0604020202020204" pitchFamily="34" charset="0"/>
              </a:rPr>
              <a:t> </a:t>
            </a:r>
          </a:p>
          <a:p>
            <a:pPr algn="l" rtl="0"/>
            <a:r>
              <a:rPr lang="en-ca" b="0" i="0" u="none" baseline="0" dirty="0">
                <a:latin typeface="Arial" panose="020B0604020202020204" pitchFamily="34" charset="0"/>
                <a:cs typeface="Arial" panose="020B0604020202020204" pitchFamily="34" charset="0"/>
              </a:rPr>
              <a:t>Notaries make sure their clients are </a:t>
            </a:r>
            <a:r>
              <a:rPr lang="en-ca" b="1" i="0" u="none" baseline="0" dirty="0">
                <a:latin typeface="Arial" panose="020B0604020202020204" pitchFamily="34" charset="0"/>
                <a:cs typeface="Arial" panose="020B0604020202020204" pitchFamily="34" charset="0"/>
              </a:rPr>
              <a:t>protected legally and financially</a:t>
            </a:r>
            <a:r>
              <a:rPr lang="en-ca" b="0" i="0" u="none" baseline="0" dirty="0">
                <a:latin typeface="Arial" panose="020B0604020202020204" pitchFamily="34" charset="0"/>
                <a:cs typeface="Arial" panose="020B0604020202020204" pitchFamily="34" charset="0"/>
              </a:rPr>
              <a:t>, for example, when selling a house or a business, or when paying off a mortgage.</a:t>
            </a:r>
            <a:endParaRPr lang="en-ca" b="1" baseline="0" dirty="0">
              <a:latin typeface="Arial" panose="020B0604020202020204" pitchFamily="34" charset="0"/>
              <a:cs typeface="Arial" panose="020B0604020202020204" pitchFamily="34" charset="0"/>
            </a:endParaRP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u="none" baseline="0" dirty="0">
                <a:latin typeface="Arial" panose="020B0604020202020204" pitchFamily="34" charset="0"/>
                <a:cs typeface="Arial" panose="020B0604020202020204" pitchFamily="34" charset="0"/>
              </a:rPr>
              <a:t>When you buy a house, for example, the notary makes sure that the house really belongs to the seller and does not already have a mortgage on it.</a:t>
            </a:r>
          </a:p>
          <a:p>
            <a:pPr marL="4572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latin typeface="Arial" panose="020B0604020202020204" pitchFamily="34" charset="0"/>
              <a:cs typeface="Arial" panose="020B0604020202020204" pitchFamily="34" charset="0"/>
            </a:endParaRPr>
          </a:p>
          <a:p>
            <a:pPr marR="0" algn="l" defTabSz="914400" rtl="0" eaLnBrk="1" fontAlgn="auto" latinLnBrk="0" hangingPunct="1">
              <a:lnSpc>
                <a:spcPct val="100000"/>
              </a:lnSpc>
              <a:spcBef>
                <a:spcPts val="0"/>
              </a:spcBef>
              <a:spcAft>
                <a:spcPts val="0"/>
              </a:spcAft>
              <a:buClrTx/>
              <a:buSzTx/>
              <a:tabLst/>
              <a:defRPr/>
            </a:pPr>
            <a:r>
              <a:rPr lang="en-ca" b="0" i="0" u="none" baseline="0" dirty="0">
                <a:latin typeface="Arial" panose="020B0604020202020204" pitchFamily="34" charset="0"/>
                <a:cs typeface="Arial" panose="020B0604020202020204" pitchFamily="34" charset="0"/>
              </a:rPr>
              <a:t>Sometimes</a:t>
            </a:r>
            <a:r>
              <a:rPr lang="en-ca" b="1" i="0" u="none" baseline="0" dirty="0">
                <a:latin typeface="Arial" panose="020B0604020202020204" pitchFamily="34" charset="0"/>
                <a:cs typeface="Arial" panose="020B0604020202020204" pitchFamily="34" charset="0"/>
              </a:rPr>
              <a:t> </a:t>
            </a:r>
            <a:r>
              <a:rPr lang="en-ca" b="0" i="0" u="none" baseline="0" dirty="0">
                <a:latin typeface="Arial" panose="020B0604020202020204" pitchFamily="34" charset="0"/>
                <a:cs typeface="Arial" panose="020B0604020202020204" pitchFamily="34" charset="0"/>
              </a:rPr>
              <a:t>notaries </a:t>
            </a:r>
            <a:r>
              <a:rPr lang="en-ca" b="1" i="0" u="none" baseline="0" dirty="0">
                <a:latin typeface="Arial" panose="020B0604020202020204" pitchFamily="34" charset="0"/>
                <a:cs typeface="Arial" panose="020B0604020202020204" pitchFamily="34" charset="0"/>
              </a:rPr>
              <a:t>represent clients in court</a:t>
            </a:r>
            <a:r>
              <a:rPr lang="en-ca" b="0" i="0" u="none" baseline="0" dirty="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628650" lvl="1"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For example, a</a:t>
            </a:r>
            <a:r>
              <a:rPr lang="en-ca" b="0" i="0" u="none" kern="1200" baseline="0" dirty="0">
                <a:solidFill>
                  <a:schemeClr val="tx1"/>
                </a:solidFill>
                <a:effectLst/>
                <a:latin typeface="Arial" panose="020B0604020202020204" pitchFamily="34" charset="0"/>
                <a:cs typeface="Arial" panose="020B0604020202020204" pitchFamily="34" charset="0"/>
              </a:rPr>
              <a:t> notary can ask a judge for emergency measures to protect a vulnerable person.</a:t>
            </a:r>
            <a:endParaRPr lang="en-ca"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18</a:t>
            </a:fld>
            <a:endParaRPr lang="en-ca" dirty="0"/>
          </a:p>
        </p:txBody>
      </p:sp>
    </p:spTree>
    <p:extLst>
      <p:ext uri="{BB962C8B-B14F-4D97-AF65-F5344CB8AC3E}">
        <p14:creationId xmlns:p14="http://schemas.microsoft.com/office/powerpoint/2010/main" val="3263973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941388"/>
            <a:ext cx="4365625" cy="2455862"/>
          </a:xfrm>
        </p:spPr>
      </p:sp>
      <p:sp>
        <p:nvSpPr>
          <p:cNvPr id="3" name="Espace réservé des notes 2"/>
          <p:cNvSpPr>
            <a:spLocks noGrp="1"/>
          </p:cNvSpPr>
          <p:nvPr>
            <p:ph type="body" idx="1"/>
          </p:nvPr>
        </p:nvSpPr>
        <p:spPr>
          <a:xfrm>
            <a:off x="685800" y="362331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Training</a:t>
            </a:r>
            <a:endParaRPr lang="en-ca" b="0" i="0" kern="1200" dirty="0">
              <a:solidFill>
                <a:schemeClr val="tx1"/>
              </a:solidFill>
              <a:effectLst/>
              <a:latin typeface="Arial" panose="020B0604020202020204" pitchFamily="34" charset="0"/>
              <a:cs typeface="Arial" panose="020B0604020202020204" pitchFamily="34" charset="0"/>
            </a:endParaRP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To become a paralegal, you usually need a </a:t>
            </a:r>
            <a:r>
              <a:rPr lang="en-ca" b="1" i="0" u="none" kern="1200" baseline="0" dirty="0">
                <a:solidFill>
                  <a:schemeClr val="tx1"/>
                </a:solidFill>
                <a:effectLst/>
                <a:latin typeface="Arial" panose="020B0604020202020204" pitchFamily="34" charset="0"/>
                <a:cs typeface="Arial" panose="020B0604020202020204" pitchFamily="34" charset="0"/>
              </a:rPr>
              <a:t>Diploma of College Studies (DEC) in paralegal technology</a:t>
            </a:r>
            <a:r>
              <a:rPr lang="en-ca" b="0" i="0" u="none" kern="1200" baseline="0" dirty="0">
                <a:solidFill>
                  <a:schemeClr val="tx1"/>
                </a:solidFill>
                <a:effectLst/>
                <a:latin typeface="Arial" panose="020B0604020202020204" pitchFamily="34" charset="0"/>
                <a:cs typeface="Arial" panose="020B0604020202020204" pitchFamily="34" charset="0"/>
              </a:rPr>
              <a:t>.</a:t>
            </a:r>
            <a:endParaRPr lang="en-ca" b="1" i="0" kern="1200" dirty="0">
              <a:solidFill>
                <a:schemeClr val="tx1"/>
              </a:solidFill>
              <a:effectLst/>
              <a:latin typeface="Arial" panose="020B0604020202020204" pitchFamily="34" charset="0"/>
              <a:cs typeface="Arial" panose="020B0604020202020204" pitchFamily="34" charset="0"/>
            </a:endParaRPr>
          </a:p>
          <a:p>
            <a:endParaRPr lang="en-ca" b="1" baseline="0" dirty="0">
              <a:latin typeface="Arial" panose="020B0604020202020204" pitchFamily="34" charset="0"/>
              <a:cs typeface="Arial" panose="020B0604020202020204" pitchFamily="34" charset="0"/>
            </a:endParaRPr>
          </a:p>
          <a:p>
            <a:pPr algn="l" rtl="0"/>
            <a:r>
              <a:rPr lang="en-ca" b="1" i="0" u="none" kern="1200" baseline="0" dirty="0">
                <a:solidFill>
                  <a:schemeClr val="tx1"/>
                </a:solidFill>
                <a:effectLst/>
                <a:latin typeface="Arial" panose="020B0604020202020204" pitchFamily="34" charset="0"/>
                <a:cs typeface="Arial" panose="020B0604020202020204" pitchFamily="34" charset="0"/>
              </a:rPr>
              <a:t>Some employers don’t require this DEC </a:t>
            </a:r>
            <a:r>
              <a:rPr lang="en-ca" b="0" i="0" u="none" kern="1200" baseline="0" dirty="0">
                <a:solidFill>
                  <a:schemeClr val="tx1"/>
                </a:solidFill>
                <a:effectLst/>
                <a:latin typeface="Arial" panose="020B0604020202020204" pitchFamily="34" charset="0"/>
                <a:cs typeface="Arial" panose="020B0604020202020204" pitchFamily="34" charset="0"/>
              </a:rPr>
              <a:t>and prefer to train their paralegals themselves. </a:t>
            </a:r>
          </a:p>
          <a:p>
            <a:endParaRPr lang="en-ca" b="0" i="0" kern="1200" baseline="0" dirty="0">
              <a:solidFill>
                <a:schemeClr val="tx1"/>
              </a:solidFill>
              <a:effectLst/>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Main</a:t>
            </a:r>
            <a:r>
              <a:rPr lang="en-ca" b="0" i="0" u="none" baseline="0" dirty="0">
                <a:latin typeface="Arial" panose="020B0604020202020204" pitchFamily="34" charset="0"/>
                <a:cs typeface="Arial" panose="020B0604020202020204" pitchFamily="34" charset="0"/>
              </a:rPr>
              <a:t> </a:t>
            </a:r>
            <a:r>
              <a:rPr lang="en-ca" b="1" i="0" u="none" baseline="0" dirty="0">
                <a:solidFill>
                  <a:srgbClr val="E46C00"/>
                </a:solidFill>
                <a:latin typeface="Arial" panose="020B0604020202020204" pitchFamily="34" charset="0"/>
                <a:cs typeface="Arial" panose="020B0604020202020204" pitchFamily="34" charset="0"/>
              </a:rPr>
              <a:t>Duties</a:t>
            </a:r>
          </a:p>
          <a:p>
            <a:pPr algn="l" rtl="0" fontAlgn="base"/>
            <a:r>
              <a:rPr lang="en-ca" b="0" i="0" u="none" baseline="0" dirty="0">
                <a:latin typeface="Arial" panose="020B0604020202020204" pitchFamily="34" charset="0"/>
                <a:cs typeface="Arial" panose="020B0604020202020204" pitchFamily="34" charset="0"/>
              </a:rPr>
              <a:t>What paralegals do depends on where they work. </a:t>
            </a:r>
            <a:r>
              <a:rPr lang="en-ca" b="0" i="0" u="none" baseline="0" dirty="0">
                <a:solidFill>
                  <a:srgbClr val="333F48"/>
                </a:solidFill>
                <a:latin typeface="Arial" panose="020B0604020202020204" pitchFamily="34" charset="0"/>
                <a:cs typeface="Arial" panose="020B0604020202020204" pitchFamily="34" charset="0"/>
              </a:rPr>
              <a:t>T</a:t>
            </a:r>
            <a:r>
              <a:rPr lang="en-ca" b="0" i="0" u="none" baseline="0" dirty="0">
                <a:solidFill>
                  <a:srgbClr val="333F48"/>
                </a:solidFill>
                <a:effectLst/>
                <a:latin typeface="Arial" panose="020B0604020202020204" pitchFamily="34" charset="0"/>
                <a:cs typeface="Arial" panose="020B0604020202020204" pitchFamily="34" charset="0"/>
              </a:rPr>
              <a:t>heir main role is to help lawyers do their job.</a:t>
            </a:r>
          </a:p>
          <a:p>
            <a:pPr algn="l" rtl="0" fontAlgn="base"/>
            <a:endParaRPr lang="en-ca" dirty="0">
              <a:solidFill>
                <a:srgbClr val="333F48"/>
              </a:solidFill>
              <a:latin typeface="Arial" panose="020B0604020202020204" pitchFamily="34" charset="0"/>
              <a:cs typeface="Arial" panose="020B0604020202020204" pitchFamily="34" charset="0"/>
            </a:endParaRPr>
          </a:p>
          <a:p>
            <a:pPr algn="l" rtl="0" fontAlgn="base"/>
            <a:r>
              <a:rPr lang="en-ca" b="0" i="0" u="none" baseline="0" dirty="0">
                <a:solidFill>
                  <a:srgbClr val="333F48"/>
                </a:solidFill>
                <a:effectLst/>
                <a:latin typeface="Arial" panose="020B0604020202020204" pitchFamily="34" charset="0"/>
                <a:cs typeface="Arial" panose="020B0604020202020204" pitchFamily="34" charset="0"/>
              </a:rPr>
              <a:t>This could involve writing legal documents and researching laws, judge’s decisions, and other sources. They may also do some work that legal secretaries do (answering the phone, managing the calendar, etc.), especially if they work in a small firm.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1" baseline="0" dirty="0">
              <a:solidFill>
                <a:srgbClr val="E46C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b="1" i="0" u="none" baseline="0" dirty="0">
                <a:solidFill>
                  <a:srgbClr val="E46C00"/>
                </a:solidFill>
                <a:latin typeface="Arial" panose="020B0604020202020204" pitchFamily="34" charset="0"/>
                <a:cs typeface="Arial" panose="020B0604020202020204" pitchFamily="34" charset="0"/>
              </a:rPr>
              <a:t>Work Environment and Conditions of Employment </a:t>
            </a:r>
          </a:p>
          <a:p>
            <a:pPr marL="0" marR="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Paralegals work in a wide variety of locations. They can work in law firms, notarial firms, legal departments of companies, for courts or the government, and other places.</a:t>
            </a:r>
          </a:p>
          <a:p>
            <a:endParaRPr lang="en-ca" b="0" baseline="0" dirty="0">
              <a:latin typeface="Arial" panose="020B0604020202020204" pitchFamily="34" charset="0"/>
              <a:cs typeface="Arial" panose="020B0604020202020204" pitchFamily="34" charset="0"/>
            </a:endParaRPr>
          </a:p>
          <a:p>
            <a:endParaRPr lang="en-ca" b="0" baseline="0" dirty="0">
              <a:latin typeface="Arial" panose="020B0604020202020204" pitchFamily="34" charset="0"/>
              <a:cs typeface="Arial" panose="020B0604020202020204" pitchFamily="34" charset="0"/>
            </a:endParaRPr>
          </a:p>
          <a:p>
            <a:endParaRPr lang="en-ca" b="0"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19</a:t>
            </a:fld>
            <a:endParaRPr lang="en-ca" dirty="0"/>
          </a:p>
        </p:txBody>
      </p:sp>
    </p:spTree>
    <p:extLst>
      <p:ext uri="{BB962C8B-B14F-4D97-AF65-F5344CB8AC3E}">
        <p14:creationId xmlns:p14="http://schemas.microsoft.com/office/powerpoint/2010/main" val="330432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12838" y="376238"/>
            <a:ext cx="4630737" cy="2605087"/>
          </a:xfrm>
        </p:spPr>
      </p:sp>
      <p:sp>
        <p:nvSpPr>
          <p:cNvPr id="3" name="Espace réservé des notes 2"/>
          <p:cNvSpPr>
            <a:spLocks noGrp="1"/>
          </p:cNvSpPr>
          <p:nvPr>
            <p:ph type="body" idx="1"/>
          </p:nvPr>
        </p:nvSpPr>
        <p:spPr>
          <a:xfrm>
            <a:off x="685800" y="3481754"/>
            <a:ext cx="5486400" cy="4556459"/>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This presentation was updated in </a:t>
            </a:r>
            <a:r>
              <a:rPr lang="en-ca" b="1" i="0" u="none" baseline="0" dirty="0">
                <a:latin typeface="Arial" panose="020B0604020202020204" pitchFamily="34" charset="0"/>
                <a:cs typeface="Arial" panose="020B0604020202020204" pitchFamily="34" charset="0"/>
              </a:rPr>
              <a:t>September 2021</a:t>
            </a:r>
            <a:r>
              <a:rPr lang="en-ca" b="0" i="0" u="none" baseline="0" dirty="0">
                <a:latin typeface="Arial" panose="020B0604020202020204" pitchFamily="34" charset="0"/>
                <a:cs typeface="Arial" panose="020B0604020202020204" pitchFamily="34" charset="0"/>
              </a:rPr>
              <a:t>. The Notes section of each slide contains a lot of additional information. </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The images on this slide reflect several areas:</a:t>
            </a:r>
          </a:p>
          <a:p>
            <a:pPr algn="l" rtl="0"/>
            <a:r>
              <a:rPr lang="en-ca" b="0" i="0" u="none" baseline="0" dirty="0">
                <a:latin typeface="Arial" panose="020B0604020202020204" pitchFamily="34" charset="0"/>
                <a:cs typeface="Arial" panose="020B0604020202020204" pitchFamily="34" charset="0"/>
              </a:rPr>
              <a:t>- Criminal law</a:t>
            </a:r>
          </a:p>
          <a:p>
            <a:pPr algn="l" rtl="0"/>
            <a:r>
              <a:rPr lang="en-ca" b="0" i="0" u="none" baseline="0" dirty="0">
                <a:latin typeface="Arial" panose="020B0604020202020204" pitchFamily="34" charset="0"/>
                <a:cs typeface="Arial" panose="020B0604020202020204" pitchFamily="34" charset="0"/>
              </a:rPr>
              <a:t>- Contracts, notaries, divorce, etc.</a:t>
            </a:r>
          </a:p>
          <a:p>
            <a:pPr algn="l" rtl="0"/>
            <a:r>
              <a:rPr lang="en-ca" b="0" i="0" u="none" baseline="0" dirty="0">
                <a:latin typeface="Arial" panose="020B0604020202020204" pitchFamily="34" charset="0"/>
                <a:cs typeface="Arial" panose="020B0604020202020204" pitchFamily="34" charset="0"/>
              </a:rPr>
              <a:t>- Court</a:t>
            </a:r>
          </a:p>
          <a:p>
            <a:pPr algn="l" rtl="0"/>
            <a:r>
              <a:rPr lang="en-ca" b="0" i="0" u="none" baseline="0" dirty="0">
                <a:latin typeface="Arial" panose="020B0604020202020204" pitchFamily="34" charset="0"/>
                <a:cs typeface="Arial" panose="020B0604020202020204" pitchFamily="34" charset="0"/>
              </a:rPr>
              <a:t>- The Highway Safety Code</a:t>
            </a:r>
          </a:p>
          <a:p>
            <a:pPr algn="l" rtl="0"/>
            <a:r>
              <a:rPr lang="en-ca" b="0" i="0" u="none" baseline="0" dirty="0">
                <a:latin typeface="Arial" panose="020B0604020202020204" pitchFamily="34" charset="0"/>
                <a:cs typeface="Arial" panose="020B0604020202020204" pitchFamily="34" charset="0"/>
              </a:rPr>
              <a:t>- Consumer goods and services.</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This activity will allow students to learn about a wide variety of legal professions. We have separated these professions into three categories, depending on the setting where they are practised:</a:t>
            </a:r>
          </a:p>
          <a:p>
            <a:endParaRPr lang="en-ca"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Court</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Prison</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Office</a:t>
            </a:r>
          </a:p>
          <a:p>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2</a:t>
            </a:fld>
            <a:endParaRPr lang="en-ca" dirty="0"/>
          </a:p>
        </p:txBody>
      </p:sp>
    </p:spTree>
    <p:extLst>
      <p:ext uri="{BB962C8B-B14F-4D97-AF65-F5344CB8AC3E}">
        <p14:creationId xmlns:p14="http://schemas.microsoft.com/office/powerpoint/2010/main" val="212920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95513" y="533400"/>
            <a:ext cx="2465387" cy="1387475"/>
          </a:xfrm>
        </p:spPr>
      </p:sp>
      <p:sp>
        <p:nvSpPr>
          <p:cNvPr id="3" name="Espace réservé des notes 2"/>
          <p:cNvSpPr>
            <a:spLocks noGrp="1"/>
          </p:cNvSpPr>
          <p:nvPr>
            <p:ph type="body" idx="1"/>
          </p:nvPr>
        </p:nvSpPr>
        <p:spPr>
          <a:xfrm>
            <a:off x="784860" y="219837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pPr algn="l" rtl="0" fontAlgn="base"/>
            <a:endParaRPr lang="en-ca" b="0" i="0" kern="1200" dirty="0">
              <a:solidFill>
                <a:schemeClr val="tx1"/>
              </a:solidFill>
              <a:effectLst/>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Bailiffs often have a bad reputation. </a:t>
            </a:r>
          </a:p>
          <a:p>
            <a:endParaRPr lang="en-ca" baseline="0"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This is because they have to </a:t>
            </a:r>
            <a:r>
              <a:rPr lang="en-ca" b="1" i="0" u="none" baseline="0" dirty="0">
                <a:latin typeface="Arial" panose="020B0604020202020204" pitchFamily="34" charset="0"/>
                <a:cs typeface="Arial" panose="020B0604020202020204" pitchFamily="34" charset="0"/>
              </a:rPr>
              <a:t>work in difficult situations</a:t>
            </a:r>
            <a:r>
              <a:rPr lang="en-ca" b="0" i="0" u="none" baseline="0" dirty="0">
                <a:latin typeface="Arial" panose="020B0604020202020204" pitchFamily="34" charset="0"/>
                <a:cs typeface="Arial" panose="020B0604020202020204" pitchFamily="34" charset="0"/>
              </a:rPr>
              <a:t> and </a:t>
            </a:r>
            <a:r>
              <a:rPr lang="en-ca" b="1" i="0" u="none" baseline="0" dirty="0">
                <a:latin typeface="Arial" panose="020B0604020202020204" pitchFamily="34" charset="0"/>
                <a:cs typeface="Arial" panose="020B0604020202020204" pitchFamily="34" charset="0"/>
              </a:rPr>
              <a:t>carry out unpleasant tasks</a:t>
            </a:r>
            <a:r>
              <a:rPr lang="en-ca" b="0" i="0" u="none" baseline="0" dirty="0">
                <a:latin typeface="Arial" panose="020B0604020202020204" pitchFamily="34" charset="0"/>
                <a:cs typeface="Arial" panose="020B0604020202020204" pitchFamily="34" charset="0"/>
              </a:rPr>
              <a:t>,</a:t>
            </a:r>
            <a:r>
              <a:rPr lang="en-ca" b="1" i="0" u="none" baseline="0" dirty="0">
                <a:latin typeface="Arial" panose="020B0604020202020204" pitchFamily="34" charset="0"/>
                <a:cs typeface="Arial" panose="020B0604020202020204" pitchFamily="34" charset="0"/>
              </a:rPr>
              <a:t> </a:t>
            </a:r>
            <a:r>
              <a:rPr lang="en-ca" b="0" i="0" u="none" baseline="0" dirty="0">
                <a:latin typeface="Arial" panose="020B0604020202020204" pitchFamily="34" charset="0"/>
                <a:cs typeface="Arial" panose="020B0604020202020204" pitchFamily="34" charset="0"/>
              </a:rPr>
              <a:t>like seizing property, evicting tenants, or telling someone that they are being sued.</a:t>
            </a:r>
          </a:p>
          <a:p>
            <a:endParaRPr lang="en-ca" baseline="0" dirty="0">
              <a:latin typeface="Arial" panose="020B0604020202020204" pitchFamily="34" charset="0"/>
              <a:cs typeface="Arial" panose="020B0604020202020204" pitchFamily="34" charset="0"/>
            </a:endParaRPr>
          </a:p>
          <a:p>
            <a:pPr algn="l" rtl="0"/>
            <a:r>
              <a:rPr lang="en-ca" b="0" i="0" u="none" kern="1200" baseline="0" dirty="0">
                <a:solidFill>
                  <a:schemeClr val="tx1"/>
                </a:solidFill>
                <a:effectLst/>
                <a:latin typeface="Arial" panose="020B0604020202020204" pitchFamily="34" charset="0"/>
                <a:cs typeface="Arial" panose="020B0604020202020204" pitchFamily="34" charset="0"/>
              </a:rPr>
              <a:t>But this shouldn’t keep us from seeing that bailiffs are also </a:t>
            </a:r>
            <a:r>
              <a:rPr lang="en-ca" b="1" i="0" u="none" kern="1200" baseline="0" dirty="0">
                <a:solidFill>
                  <a:schemeClr val="tx1"/>
                </a:solidFill>
                <a:effectLst/>
                <a:latin typeface="Arial" panose="020B0604020202020204" pitchFamily="34" charset="0"/>
                <a:cs typeface="Arial" panose="020B0604020202020204" pitchFamily="34" charset="0"/>
              </a:rPr>
              <a:t>go-betweens and negotiators</a:t>
            </a:r>
            <a:r>
              <a:rPr lang="en-ca" b="0" i="0" u="none" kern="1200" baseline="0" dirty="0">
                <a:solidFill>
                  <a:schemeClr val="tx1"/>
                </a:solidFill>
                <a:effectLst/>
                <a:latin typeface="Arial" panose="020B0604020202020204" pitchFamily="34" charset="0"/>
                <a:cs typeface="Arial" panose="020B0604020202020204" pitchFamily="34" charset="0"/>
              </a:rPr>
              <a:t>. They spend part of their time </a:t>
            </a:r>
            <a:r>
              <a:rPr lang="en-ca" b="1" i="0" u="none" kern="1200" baseline="0" dirty="0">
                <a:solidFill>
                  <a:schemeClr val="tx1"/>
                </a:solidFill>
                <a:effectLst/>
                <a:latin typeface="Arial" panose="020B0604020202020204" pitchFamily="34" charset="0"/>
                <a:cs typeface="Arial" panose="020B0604020202020204" pitchFamily="34" charset="0"/>
              </a:rPr>
              <a:t>finding solutions</a:t>
            </a:r>
            <a:r>
              <a:rPr lang="en-ca" b="0" i="0" u="none" kern="1200" baseline="0" dirty="0">
                <a:solidFill>
                  <a:schemeClr val="tx1"/>
                </a:solidFill>
                <a:effectLst/>
                <a:latin typeface="Arial" panose="020B0604020202020204" pitchFamily="34" charset="0"/>
                <a:cs typeface="Arial" panose="020B0604020202020204" pitchFamily="34" charset="0"/>
              </a:rPr>
              <a:t> to some difficult situations, such as bankruptcy, divorce and unemployment. </a:t>
            </a:r>
            <a:br>
              <a:rPr lang="en-ca"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Training</a:t>
            </a: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To become a bailiff you need a </a:t>
            </a:r>
            <a:r>
              <a:rPr lang="en-ca" b="1" i="0" u="none" kern="1200" baseline="0" dirty="0">
                <a:solidFill>
                  <a:schemeClr val="tx1"/>
                </a:solidFill>
                <a:effectLst/>
                <a:latin typeface="Arial" panose="020B0604020202020204" pitchFamily="34" charset="0"/>
                <a:cs typeface="Arial" panose="020B0604020202020204" pitchFamily="34" charset="0"/>
              </a:rPr>
              <a:t>Diploma of College Studies (DEC) in Paralegal Technology </a:t>
            </a:r>
            <a:r>
              <a:rPr lang="en-ca" b="0" i="0" u="none" kern="1200" baseline="0" dirty="0">
                <a:solidFill>
                  <a:schemeClr val="tx1"/>
                </a:solidFill>
                <a:effectLst/>
                <a:latin typeface="Arial" panose="020B0604020202020204" pitchFamily="34" charset="0"/>
                <a:cs typeface="Arial" panose="020B0604020202020204" pitchFamily="34" charset="0"/>
              </a:rPr>
              <a:t>or a </a:t>
            </a:r>
            <a:r>
              <a:rPr lang="en-ca" b="1" i="0" u="none" kern="1200" baseline="0" dirty="0">
                <a:solidFill>
                  <a:schemeClr val="tx1"/>
                </a:solidFill>
                <a:effectLst/>
                <a:latin typeface="Arial" panose="020B0604020202020204" pitchFamily="34" charset="0"/>
                <a:cs typeface="Arial" panose="020B0604020202020204" pitchFamily="34" charset="0"/>
              </a:rPr>
              <a:t>bachelor’s degree from a law faculty</a:t>
            </a:r>
            <a:r>
              <a:rPr lang="en-ca" b="0" i="0" u="none" kern="1200" baseline="0" dirty="0">
                <a:solidFill>
                  <a:schemeClr val="tx1"/>
                </a:solidFill>
                <a:effectLst/>
                <a:latin typeface="Arial" panose="020B0604020202020204" pitchFamily="34" charset="0"/>
                <a:cs typeface="Arial" panose="020B0604020202020204" pitchFamily="34" charset="0"/>
              </a:rPr>
              <a:t>.</a:t>
            </a:r>
            <a:br>
              <a:rPr lang="en-ca" b="0" i="0" kern="1200" dirty="0">
                <a:solidFill>
                  <a:schemeClr val="tx1"/>
                </a:solidFill>
                <a:effectLst/>
                <a:latin typeface="Arial" panose="020B0604020202020204" pitchFamily="34" charset="0"/>
                <a:cs typeface="Arial" panose="020B0604020202020204" pitchFamily="34" charset="0"/>
              </a:rPr>
            </a:br>
            <a:br>
              <a:rPr lang="en-ca" b="0" i="0" kern="1200" dirty="0">
                <a:solidFill>
                  <a:schemeClr val="tx1"/>
                </a:solidFill>
                <a:effectLst/>
                <a:latin typeface="Arial" panose="020B0604020202020204" pitchFamily="34" charset="0"/>
                <a:cs typeface="Arial" panose="020B0604020202020204" pitchFamily="34" charset="0"/>
              </a:rPr>
            </a:br>
            <a:r>
              <a:rPr lang="en-ca" b="0" i="0" u="none" kern="1200" baseline="0" dirty="0">
                <a:solidFill>
                  <a:schemeClr val="tx1"/>
                </a:solidFill>
                <a:effectLst/>
                <a:latin typeface="Arial" panose="020B0604020202020204" pitchFamily="34" charset="0"/>
                <a:cs typeface="Arial" panose="020B0604020202020204" pitchFamily="34" charset="0"/>
              </a:rPr>
              <a:t>You also </a:t>
            </a:r>
            <a:r>
              <a:rPr lang="en-ca" b="1" i="0" u="none" kern="1200" baseline="0" dirty="0">
                <a:solidFill>
                  <a:schemeClr val="tx1"/>
                </a:solidFill>
                <a:effectLst/>
                <a:latin typeface="Arial" panose="020B0604020202020204" pitchFamily="34" charset="0"/>
                <a:cs typeface="Arial" panose="020B0604020202020204" pitchFamily="34" charset="0"/>
              </a:rPr>
              <a:t>need a permit</a:t>
            </a:r>
            <a:r>
              <a:rPr lang="en-ca" b="0" i="0" u="none" kern="1200" baseline="0" dirty="0">
                <a:solidFill>
                  <a:schemeClr val="tx1"/>
                </a:solidFill>
                <a:effectLst/>
                <a:latin typeface="Arial" panose="020B0604020202020204" pitchFamily="34" charset="0"/>
                <a:cs typeface="Arial" panose="020B0604020202020204" pitchFamily="34" charset="0"/>
              </a:rPr>
              <a:t> from the Chambre des huissiers de justice du Québec, which is Quebec’s professional association of bailiffs. </a:t>
            </a:r>
            <a:br>
              <a:rPr lang="en-ca" b="0" i="0" kern="1200" dirty="0">
                <a:solidFill>
                  <a:schemeClr val="tx1"/>
                </a:solidFill>
                <a:effectLst/>
                <a:latin typeface="Arial" panose="020B0604020202020204" pitchFamily="34" charset="0"/>
                <a:cs typeface="Arial" panose="020B0604020202020204" pitchFamily="34" charset="0"/>
              </a:rPr>
            </a:br>
            <a:br>
              <a:rPr lang="en-ca" b="0" i="0" kern="1200" dirty="0">
                <a:solidFill>
                  <a:schemeClr val="tx1"/>
                </a:solidFill>
                <a:effectLst/>
                <a:latin typeface="Arial" panose="020B0604020202020204" pitchFamily="34" charset="0"/>
                <a:cs typeface="Arial" panose="020B0604020202020204" pitchFamily="34" charset="0"/>
              </a:rPr>
            </a:br>
            <a:r>
              <a:rPr lang="en-ca" b="0" i="0" u="none" kern="1200" baseline="0" dirty="0">
                <a:solidFill>
                  <a:schemeClr val="tx1"/>
                </a:solidFill>
                <a:effectLst/>
                <a:latin typeface="Arial" panose="020B0604020202020204" pitchFamily="34" charset="0"/>
                <a:cs typeface="Arial" panose="020B0604020202020204" pitchFamily="34" charset="0"/>
              </a:rPr>
              <a:t>To get a bailiff’s permit you must meet these requirements:</a:t>
            </a:r>
          </a:p>
          <a:p>
            <a:pPr marL="171450" indent="-171450" algn="l" rtl="0" fontAlgn="base">
              <a:buFont typeface="Arial" panose="020B0604020202020204" pitchFamily="34" charset="0"/>
              <a:buChar char="•"/>
            </a:pPr>
            <a:r>
              <a:rPr lang="en-ca" b="0" i="0" u="none" kern="1200" baseline="0" dirty="0">
                <a:solidFill>
                  <a:schemeClr val="tx1"/>
                </a:solidFill>
                <a:effectLst/>
                <a:latin typeface="Arial" panose="020B0604020202020204" pitchFamily="34" charset="0"/>
                <a:cs typeface="Arial" panose="020B0604020202020204" pitchFamily="34" charset="0"/>
              </a:rPr>
              <a:t>complete a five-week training program</a:t>
            </a:r>
            <a:endParaRPr lang="en-ca" b="0" i="0" kern="1200" baseline="0" dirty="0">
              <a:solidFill>
                <a:schemeClr val="tx1"/>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ca" b="0" i="0" u="none" kern="1200" baseline="0" dirty="0">
                <a:solidFill>
                  <a:schemeClr val="tx1"/>
                </a:solidFill>
                <a:effectLst/>
                <a:latin typeface="Arial" panose="020B0604020202020204" pitchFamily="34" charset="0"/>
                <a:cs typeface="Arial" panose="020B0604020202020204" pitchFamily="34" charset="0"/>
              </a:rPr>
              <a:t>complete a six-month supervised internship</a:t>
            </a:r>
            <a:endParaRPr lang="en-ca" b="0" i="0" kern="1200" baseline="0" dirty="0">
              <a:solidFill>
                <a:schemeClr val="tx1"/>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ca" b="0" i="0" u="none" kern="1200" baseline="0" dirty="0">
                <a:solidFill>
                  <a:schemeClr val="tx1"/>
                </a:solidFill>
                <a:effectLst/>
                <a:latin typeface="Arial" panose="020B0604020202020204" pitchFamily="34" charset="0"/>
                <a:cs typeface="Arial" panose="020B0604020202020204" pitchFamily="34" charset="0"/>
              </a:rPr>
              <a:t>pass the exam set by Quebec’s professional association of bailiffs</a:t>
            </a:r>
          </a:p>
          <a:p>
            <a:pPr algn="l" rtl="0" fontAlgn="base"/>
            <a:br>
              <a:rPr lang="en-ca" b="0" i="0" kern="1200" dirty="0">
                <a:solidFill>
                  <a:schemeClr val="tx1"/>
                </a:solidFill>
                <a:effectLst/>
                <a:latin typeface="Arial" panose="020B0604020202020204" pitchFamily="34" charset="0"/>
                <a:cs typeface="Arial" panose="020B0604020202020204" pitchFamily="34" charset="0"/>
              </a:rPr>
            </a:br>
            <a:r>
              <a:rPr lang="en-ca" b="0" i="0" u="none" kern="1200" baseline="0" dirty="0">
                <a:solidFill>
                  <a:schemeClr val="tx1"/>
                </a:solidFill>
                <a:effectLst/>
                <a:latin typeface="Arial" panose="020B0604020202020204" pitchFamily="34" charset="0"/>
                <a:cs typeface="Arial" panose="020B0604020202020204" pitchFamily="34" charset="0"/>
              </a:rPr>
              <a:t>Bailiffs also have to take </a:t>
            </a:r>
            <a:r>
              <a:rPr lang="en-ca" b="1" i="0" u="none" kern="1200" baseline="0" dirty="0">
                <a:solidFill>
                  <a:schemeClr val="tx1"/>
                </a:solidFill>
                <a:effectLst/>
                <a:latin typeface="Arial" panose="020B0604020202020204" pitchFamily="34" charset="0"/>
                <a:cs typeface="Arial" panose="020B0604020202020204" pitchFamily="34" charset="0"/>
              </a:rPr>
              <a:t>12 hours of continuing education courses every two years</a:t>
            </a:r>
            <a:r>
              <a:rPr lang="en-ca" b="0" i="0" u="none" kern="1200" baseline="0" dirty="0">
                <a:solidFill>
                  <a:schemeClr val="tx1"/>
                </a:solidFill>
                <a:effectLst/>
                <a:latin typeface="Arial" panose="020B0604020202020204" pitchFamily="34" charset="0"/>
                <a:cs typeface="Arial" panose="020B0604020202020204" pitchFamily="34" charset="0"/>
              </a:rPr>
              <a:t>. These courses cover new developments in the profession and help bailiffs brush up on their skills and learn new ones.</a:t>
            </a:r>
          </a:p>
          <a:p>
            <a:endParaRPr lang="en-ca" b="1" baseline="0" dirty="0">
              <a:latin typeface="Arial" panose="020B0604020202020204" pitchFamily="34" charset="0"/>
              <a:cs typeface="Arial" panose="020B0604020202020204" pitchFamily="34" charset="0"/>
            </a:endParaRPr>
          </a:p>
          <a:p>
            <a:pPr algn="l" rtl="0" fontAlgn="base"/>
            <a:r>
              <a:rPr lang="en-ca" b="1" i="0" u="none" kern="1200" baseline="0" dirty="0">
                <a:solidFill>
                  <a:srgbClr val="E46C00"/>
                </a:solidFill>
                <a:effectLst/>
                <a:latin typeface="Arial" panose="020B0604020202020204" pitchFamily="34" charset="0"/>
                <a:cs typeface="Arial" panose="020B0604020202020204" pitchFamily="34" charset="0"/>
              </a:rPr>
              <a:t>Work Environment and Conditions of Employment</a:t>
            </a:r>
            <a:endParaRPr lang="en-ca" b="1" i="0" kern="1200" baseline="0" dirty="0">
              <a:solidFill>
                <a:schemeClr val="tx1"/>
              </a:solidFill>
              <a:effectLst/>
              <a:latin typeface="Arial" panose="020B0604020202020204" pitchFamily="34" charset="0"/>
              <a:cs typeface="Arial" panose="020B0604020202020204" pitchFamily="34" charset="0"/>
            </a:endParaRP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Bailiffs work in an </a:t>
            </a:r>
            <a:r>
              <a:rPr lang="en-ca" b="1" i="0" u="none" kern="1200" baseline="0" dirty="0">
                <a:solidFill>
                  <a:schemeClr val="tx1"/>
                </a:solidFill>
                <a:effectLst/>
                <a:latin typeface="Arial" panose="020B0604020202020204" pitchFamily="34" charset="0"/>
                <a:cs typeface="Arial" panose="020B0604020202020204" pitchFamily="34" charset="0"/>
              </a:rPr>
              <a:t>office</a:t>
            </a:r>
            <a:r>
              <a:rPr lang="en-ca" b="0" i="0" u="none" kern="1200" baseline="0" dirty="0">
                <a:solidFill>
                  <a:schemeClr val="tx1"/>
                </a:solidFill>
                <a:effectLst/>
                <a:latin typeface="Arial" panose="020B0604020202020204" pitchFamily="34" charset="0"/>
                <a:cs typeface="Arial" panose="020B0604020202020204" pitchFamily="34" charset="0"/>
              </a:rPr>
              <a:t>, either alone or as part of a team. They also </a:t>
            </a:r>
            <a:r>
              <a:rPr lang="en-ca" b="1" i="0" u="none" kern="1200" baseline="0" dirty="0">
                <a:solidFill>
                  <a:schemeClr val="tx1"/>
                </a:solidFill>
                <a:effectLst/>
                <a:latin typeface="Arial" panose="020B0604020202020204" pitchFamily="34" charset="0"/>
                <a:cs typeface="Arial" panose="020B0604020202020204" pitchFamily="34" charset="0"/>
              </a:rPr>
              <a:t>travel a lot by car</a:t>
            </a:r>
            <a:r>
              <a:rPr lang="en-ca" b="0" i="0" u="none" kern="1200" baseline="0" dirty="0">
                <a:solidFill>
                  <a:schemeClr val="tx1"/>
                </a:solidFill>
                <a:effectLst/>
                <a:latin typeface="Arial" panose="020B0604020202020204" pitchFamily="34" charset="0"/>
                <a:cs typeface="Arial" panose="020B0604020202020204" pitchFamily="34" charset="0"/>
              </a:rPr>
              <a:t>. They might have to work</a:t>
            </a:r>
            <a:r>
              <a:rPr lang="en-ca" b="1" i="0" u="none" kern="1200" baseline="0" dirty="0">
                <a:solidFill>
                  <a:schemeClr val="tx1"/>
                </a:solidFill>
                <a:effectLst/>
                <a:latin typeface="Arial" panose="020B0604020202020204" pitchFamily="34" charset="0"/>
                <a:cs typeface="Arial" panose="020B0604020202020204" pitchFamily="34" charset="0"/>
              </a:rPr>
              <a:t> early in the morning, late at night or on weekends</a:t>
            </a:r>
            <a:r>
              <a:rPr lang="en-ca" b="0" i="0" u="none" kern="1200" baseline="0" dirty="0">
                <a:solidFill>
                  <a:schemeClr val="tx1"/>
                </a:solidFill>
                <a:effectLst/>
                <a:latin typeface="Arial" panose="020B0604020202020204" pitchFamily="34" charset="0"/>
                <a:cs typeface="Arial" panose="020B0604020202020204" pitchFamily="34" charset="0"/>
              </a:rPr>
              <a:t>.</a:t>
            </a: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20</a:t>
            </a:fld>
            <a:endParaRPr lang="en-ca" dirty="0"/>
          </a:p>
        </p:txBody>
      </p:sp>
    </p:spTree>
    <p:extLst>
      <p:ext uri="{BB962C8B-B14F-4D97-AF65-F5344CB8AC3E}">
        <p14:creationId xmlns:p14="http://schemas.microsoft.com/office/powerpoint/2010/main" val="4006058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7750" y="517525"/>
            <a:ext cx="2222500" cy="1250950"/>
          </a:xfrm>
        </p:spPr>
      </p:sp>
      <p:sp>
        <p:nvSpPr>
          <p:cNvPr id="3" name="Espace réservé des notes 2"/>
          <p:cNvSpPr>
            <a:spLocks noGrp="1"/>
          </p:cNvSpPr>
          <p:nvPr>
            <p:ph type="body" idx="1"/>
          </p:nvPr>
        </p:nvSpPr>
        <p:spPr>
          <a:xfrm>
            <a:off x="685800" y="192405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Official stenographers play an important role in our legal system.</a:t>
            </a:r>
          </a:p>
          <a:p>
            <a:endParaRPr lang="en-ca" sz="1200" baseline="0" dirty="0">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panose="020B0604020202020204" pitchFamily="34" charset="0"/>
                <a:cs typeface="Arial" panose="020B0604020202020204" pitchFamily="34" charset="0"/>
              </a:rPr>
              <a:t>Transcripts are </a:t>
            </a:r>
            <a:r>
              <a:rPr lang="en-ca" sz="1200" b="1" i="0" u="none" kern="1200" baseline="0" dirty="0">
                <a:solidFill>
                  <a:schemeClr val="tx1"/>
                </a:solidFill>
                <a:effectLst/>
                <a:latin typeface="Arial" panose="020B0604020202020204" pitchFamily="34" charset="0"/>
                <a:cs typeface="Arial" panose="020B0604020202020204" pitchFamily="34" charset="0"/>
              </a:rPr>
              <a:t>very important</a:t>
            </a:r>
            <a:r>
              <a:rPr lang="en-ca" sz="1200" b="0" i="0" u="none" kern="1200" baseline="0" dirty="0">
                <a:solidFill>
                  <a:schemeClr val="tx1"/>
                </a:solidFill>
                <a:effectLst/>
                <a:latin typeface="Arial" panose="020B0604020202020204" pitchFamily="34" charset="0"/>
                <a:cs typeface="Arial" panose="020B0604020202020204" pitchFamily="34" charset="0"/>
              </a:rPr>
              <a:t> when a decision is appealed because judges rely on them when making their decisions.</a:t>
            </a:r>
          </a:p>
          <a:p>
            <a:endParaRPr lang="en-ca" sz="1200" b="0" i="0" kern="1200" baseline="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Official stenographers record either by: typing very fast on a strange-looking keyboard that uses </a:t>
            </a:r>
            <a:r>
              <a:rPr lang="en-ca" sz="1200" b="1" i="0" u="none" kern="1200" baseline="0" dirty="0">
                <a:solidFill>
                  <a:schemeClr val="tx1"/>
                </a:solidFill>
                <a:effectLst/>
                <a:latin typeface="Arial" panose="020B0604020202020204" pitchFamily="34" charset="0"/>
                <a:cs typeface="Arial" panose="020B0604020202020204" pitchFamily="34" charset="0"/>
              </a:rPr>
              <a:t>phonetic symbols</a:t>
            </a:r>
            <a:r>
              <a:rPr lang="en-ca" sz="1200" b="0" i="0" u="none" kern="1200" baseline="0" dirty="0">
                <a:solidFill>
                  <a:schemeClr val="tx1"/>
                </a:solidFill>
                <a:effectLst/>
                <a:latin typeface="Arial" panose="020B0604020202020204" pitchFamily="34" charset="0"/>
                <a:cs typeface="Arial" panose="020B0604020202020204" pitchFamily="34" charset="0"/>
              </a:rPr>
              <a:t> (“stenotype”), or by repeating everything they hear into a recording mask (“stenomask”).</a:t>
            </a:r>
          </a:p>
          <a:p>
            <a:pPr algn="l" rtl="0"/>
            <a:br>
              <a:rPr lang="en-ca" sz="1200" dirty="0">
                <a:latin typeface="Arial" panose="020B0604020202020204" pitchFamily="34" charset="0"/>
                <a:cs typeface="Arial" panose="020B0604020202020204" pitchFamily="34" charset="0"/>
              </a:rPr>
            </a:br>
            <a:r>
              <a:rPr lang="en-ca" sz="1200" b="1" i="0" u="none" baseline="0" dirty="0">
                <a:solidFill>
                  <a:srgbClr val="E46C00"/>
                </a:solidFill>
                <a:latin typeface="Arial" panose="020B0604020202020204" pitchFamily="34" charset="0"/>
                <a:cs typeface="Arial" panose="020B0604020202020204" pitchFamily="34" charset="0"/>
              </a:rPr>
              <a:t>Training</a:t>
            </a: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To become an official stenographer in Quebec, you must:</a:t>
            </a: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panose="020B0604020202020204" pitchFamily="34" charset="0"/>
                <a:cs typeface="Arial" panose="020B0604020202020204" pitchFamily="34" charset="0"/>
              </a:rPr>
              <a:t>have </a:t>
            </a:r>
            <a:r>
              <a:rPr lang="en-ca" sz="1200" b="1" i="0" u="none" kern="1200" baseline="0" dirty="0">
                <a:solidFill>
                  <a:schemeClr val="tx1"/>
                </a:solidFill>
                <a:effectLst/>
                <a:latin typeface="Arial" panose="020B0604020202020204" pitchFamily="34" charset="0"/>
                <a:cs typeface="Arial" panose="020B0604020202020204" pitchFamily="34" charset="0"/>
              </a:rPr>
              <a:t>an Attestation of College Studies (AEC) in legal stenography</a:t>
            </a:r>
            <a:r>
              <a:rPr lang="en-ca" sz="1200" b="0" i="0" u="none" kern="1200" baseline="0" dirty="0">
                <a:solidFill>
                  <a:schemeClr val="tx1"/>
                </a:solidFill>
                <a:effectLst/>
                <a:latin typeface="Arial" panose="020B0604020202020204" pitchFamily="34" charset="0"/>
                <a:cs typeface="Arial" panose="020B0604020202020204" pitchFamily="34" charset="0"/>
              </a:rPr>
              <a:t>. This two-year program is offered in French by the École de sténographie judiciaire du Québec. Students learn shorthand, stenography techniques and legal vocabulary.</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ca" sz="1200" b="1" i="0" u="none" kern="1200" baseline="0" dirty="0">
                <a:solidFill>
                  <a:schemeClr val="tx1"/>
                </a:solidFill>
                <a:effectLst/>
                <a:latin typeface="Arial" panose="020B0604020202020204" pitchFamily="34" charset="0"/>
                <a:cs typeface="Arial" panose="020B0604020202020204" pitchFamily="34" charset="0"/>
              </a:rPr>
              <a:t>pass the exam of the </a:t>
            </a:r>
            <a:r>
              <a:rPr lang="en-ca" sz="1200" b="1" i="0" u="none" kern="1200" baseline="0" dirty="0" err="1">
                <a:solidFill>
                  <a:schemeClr val="tx1"/>
                </a:solidFill>
                <a:effectLst/>
                <a:latin typeface="Arial" panose="020B0604020202020204" pitchFamily="34" charset="0"/>
                <a:cs typeface="Arial" panose="020B0604020202020204" pitchFamily="34" charset="0"/>
              </a:rPr>
              <a:t>Comité</a:t>
            </a:r>
            <a:r>
              <a:rPr lang="en-ca" sz="1200" b="1" i="0" u="none" kern="1200" baseline="0" dirty="0">
                <a:solidFill>
                  <a:schemeClr val="tx1"/>
                </a:solidFill>
                <a:effectLst/>
                <a:latin typeface="Arial" panose="020B0604020202020204" pitchFamily="34" charset="0"/>
                <a:cs typeface="Arial" panose="020B0604020202020204" pitchFamily="34" charset="0"/>
              </a:rPr>
              <a:t> sur la sténographie</a:t>
            </a:r>
            <a:r>
              <a:rPr lang="en-ca" sz="1200" b="0" i="0" u="none" kern="1200" baseline="0" dirty="0">
                <a:solidFill>
                  <a:schemeClr val="tx1"/>
                </a:solidFill>
                <a:effectLst/>
                <a:latin typeface="Arial" panose="020B0604020202020204" pitchFamily="34" charset="0"/>
                <a:cs typeface="Arial" panose="020B0604020202020204" pitchFamily="34" charset="0"/>
              </a:rPr>
              <a:t> of the Barreau du Québec (stenography committee of Quebec’s professional association of lawyers). The exam is difficult. To pass, you need 90% for the spelling and grammar part and 80% for stenography techniques. </a:t>
            </a:r>
          </a:p>
          <a:p>
            <a:pPr algn="l" rtl="0" fontAlgn="base"/>
            <a:endParaRPr lang="en-ca" sz="1200" b="1" baseline="0" dirty="0">
              <a:latin typeface="Arial" panose="020B0604020202020204" pitchFamily="34" charset="0"/>
              <a:cs typeface="Arial" panose="020B0604020202020204" pitchFamily="34" charset="0"/>
            </a:endParaRPr>
          </a:p>
          <a:p>
            <a:pPr algn="l" rtl="0" fontAlgn="base"/>
            <a:r>
              <a:rPr lang="en-ca" sz="1200" b="1" i="0" u="none" kern="1200" baseline="0" dirty="0">
                <a:solidFill>
                  <a:srgbClr val="E46C00"/>
                </a:solidFill>
                <a:effectLst/>
                <a:latin typeface="Arial" panose="020B0604020202020204" pitchFamily="34" charset="0"/>
                <a:cs typeface="Arial" panose="020B0604020202020204" pitchFamily="34" charset="0"/>
              </a:rPr>
              <a:t>Work Environment and Conditions of Employment</a:t>
            </a:r>
            <a:endParaRPr lang="en-ca" sz="1200" b="0" i="0" kern="1200" dirty="0">
              <a:solidFill>
                <a:srgbClr val="E46C00"/>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Official stenographers are not employed by the court. They are </a:t>
            </a:r>
            <a:r>
              <a:rPr lang="en-ca" sz="1200" b="1" i="0" u="none" kern="1200" baseline="0" dirty="0">
                <a:solidFill>
                  <a:schemeClr val="tx1"/>
                </a:solidFill>
                <a:effectLst/>
                <a:latin typeface="Arial" panose="020B0604020202020204" pitchFamily="34" charset="0"/>
                <a:cs typeface="Arial" panose="020B0604020202020204" pitchFamily="34" charset="0"/>
              </a:rPr>
              <a:t>self-employed</a:t>
            </a:r>
            <a:r>
              <a:rPr lang="en-ca" sz="1200" b="0" i="0" u="none" kern="1200" baseline="0" dirty="0">
                <a:solidFill>
                  <a:schemeClr val="tx1"/>
                </a:solidFill>
                <a:effectLst/>
                <a:latin typeface="Arial" panose="020B0604020202020204" pitchFamily="34" charset="0"/>
                <a:cs typeface="Arial" panose="020B0604020202020204" pitchFamily="34" charset="0"/>
              </a:rPr>
              <a:t> and sometimes work in a stenographers’ office. They spend a lot of time listening to sound recordings of what people said in the courtroom or when being questioned, but they work mostly at home or at the office.</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The government decides how much a stenographer can charge in fees:</a:t>
            </a:r>
          </a:p>
          <a:p>
            <a:pPr marL="171450" indent="-171450" algn="l" rtl="0">
              <a:buFont typeface="Arial" panose="020B0604020202020204" pitchFamily="34" charset="0"/>
              <a:buChar char="•"/>
            </a:pPr>
            <a:r>
              <a:rPr lang="en-ca" sz="1200" b="0" i="0" u="none" baseline="0" dirty="0">
                <a:latin typeface="Arial" panose="020B0604020202020204" pitchFamily="34" charset="0"/>
                <a:cs typeface="Arial" panose="020B0604020202020204" pitchFamily="34" charset="0"/>
              </a:rPr>
              <a:t>$85 an hour to record what is said by a witness</a:t>
            </a:r>
          </a:p>
          <a:p>
            <a:pPr marL="171450" indent="-171450" algn="l" rtl="0">
              <a:buFont typeface="Arial" panose="020B0604020202020204" pitchFamily="34" charset="0"/>
              <a:buChar char="•"/>
            </a:pPr>
            <a:r>
              <a:rPr lang="en-ca" sz="1200" b="0" i="0" u="none" baseline="0" dirty="0">
                <a:latin typeface="Arial" panose="020B0604020202020204" pitchFamily="34" charset="0"/>
                <a:cs typeface="Arial" panose="020B0604020202020204" pitchFamily="34" charset="0"/>
              </a:rPr>
              <a:t>from $4 to $11 per page, depending on the type of witness and how much time they are given to prepare it</a:t>
            </a:r>
          </a:p>
          <a:p>
            <a:endParaRPr lang="en-ca" sz="120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Stenographers can also make payment arrangements with their clients for specific cases.</a:t>
            </a:r>
            <a:endParaRPr lang="en-ca" sz="1200"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21</a:t>
            </a:fld>
            <a:endParaRPr lang="en-ca" dirty="0"/>
          </a:p>
        </p:txBody>
      </p:sp>
    </p:spTree>
    <p:extLst>
      <p:ext uri="{BB962C8B-B14F-4D97-AF65-F5344CB8AC3E}">
        <p14:creationId xmlns:p14="http://schemas.microsoft.com/office/powerpoint/2010/main" val="745341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3013" y="411163"/>
            <a:ext cx="4365625" cy="2455862"/>
          </a:xfrm>
        </p:spPr>
      </p:sp>
      <p:sp>
        <p:nvSpPr>
          <p:cNvPr id="3" name="Espace réservé des notes 2"/>
          <p:cNvSpPr>
            <a:spLocks noGrp="1"/>
          </p:cNvSpPr>
          <p:nvPr>
            <p:ph type="body" idx="1"/>
          </p:nvPr>
        </p:nvSpPr>
        <p:spPr>
          <a:xfrm>
            <a:off x="685800" y="3059112"/>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pPr algn="l" rtl="0"/>
            <a:r>
              <a:rPr lang="en-ca" sz="1200" b="1" i="0" u="none" kern="1200" baseline="0" dirty="0">
                <a:solidFill>
                  <a:schemeClr val="tx1"/>
                </a:solidFill>
                <a:effectLst/>
                <a:latin typeface="Arial" panose="020B0604020202020204" pitchFamily="34" charset="0"/>
                <a:cs typeface="Arial" panose="020B0604020202020204" pitchFamily="34" charset="0"/>
              </a:rPr>
              <a:t>Legal translators play an important role</a:t>
            </a:r>
            <a:r>
              <a:rPr lang="en-ca" sz="1200" b="0" i="0" u="none" kern="1200" baseline="0" dirty="0">
                <a:solidFill>
                  <a:schemeClr val="tx1"/>
                </a:solidFill>
                <a:effectLst/>
                <a:latin typeface="Arial" panose="020B0604020202020204" pitchFamily="34" charset="0"/>
                <a:cs typeface="Arial" panose="020B0604020202020204" pitchFamily="34" charset="0"/>
              </a:rPr>
              <a:t>, especially in a country where two official languages live side by side!</a:t>
            </a:r>
          </a:p>
          <a:p>
            <a:endParaRPr lang="en-ca" sz="1200" b="0" i="0" kern="1200" dirty="0">
              <a:solidFill>
                <a:schemeClr val="tx1"/>
              </a:solidFill>
              <a:effectLst/>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panose="020B0604020202020204" pitchFamily="34" charset="0"/>
                <a:cs typeface="Arial" panose="020B0604020202020204" pitchFamily="34" charset="0"/>
              </a:rPr>
              <a:t>Legal translators </a:t>
            </a:r>
            <a:r>
              <a:rPr lang="en-ca" sz="1200" b="1" i="0" u="none" kern="1200" baseline="0" dirty="0">
                <a:solidFill>
                  <a:schemeClr val="tx1"/>
                </a:solidFill>
                <a:effectLst/>
                <a:latin typeface="Arial" panose="020B0604020202020204" pitchFamily="34" charset="0"/>
                <a:cs typeface="Arial" panose="020B0604020202020204" pitchFamily="34" charset="0"/>
              </a:rPr>
              <a:t>translate legal documents</a:t>
            </a:r>
            <a:r>
              <a:rPr lang="en-ca" sz="1200" b="0" i="0" u="none" kern="1200" baseline="0" dirty="0">
                <a:solidFill>
                  <a:schemeClr val="tx1"/>
                </a:solidFill>
                <a:effectLst/>
                <a:latin typeface="Arial" panose="020B0604020202020204" pitchFamily="34" charset="0"/>
                <a:cs typeface="Arial" panose="020B0604020202020204" pitchFamily="34" charset="0"/>
              </a:rPr>
              <a:t>, such as contracts, laws and court decisions, from one language to another. With their language skills, they can also </a:t>
            </a:r>
            <a:r>
              <a:rPr lang="en-ca" sz="1200" b="1" i="0" u="none" kern="1200" baseline="0" dirty="0">
                <a:solidFill>
                  <a:schemeClr val="tx1"/>
                </a:solidFill>
                <a:effectLst/>
                <a:latin typeface="Arial" panose="020B0604020202020204" pitchFamily="34" charset="0"/>
                <a:cs typeface="Arial" panose="020B0604020202020204" pitchFamily="34" charset="0"/>
              </a:rPr>
              <a:t>write, revise and correct</a:t>
            </a:r>
            <a:r>
              <a:rPr lang="en-ca" sz="1200" b="0" i="0" u="none" kern="1200" baseline="0" dirty="0">
                <a:solidFill>
                  <a:schemeClr val="tx1"/>
                </a:solidFill>
                <a:effectLst/>
                <a:latin typeface="Arial" panose="020B0604020202020204" pitchFamily="34" charset="0"/>
                <a:cs typeface="Arial" panose="020B0604020202020204" pitchFamily="34" charset="0"/>
              </a:rPr>
              <a:t> documents.</a:t>
            </a:r>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Training</a:t>
            </a: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There are different ways to become a legal translator. These are the </a:t>
            </a:r>
            <a:r>
              <a:rPr lang="en-ca" sz="1200" b="1" i="0" u="none" kern="1200" baseline="0" dirty="0">
                <a:solidFill>
                  <a:schemeClr val="tx1"/>
                </a:solidFill>
                <a:effectLst/>
                <a:latin typeface="Arial" panose="020B0604020202020204" pitchFamily="34" charset="0"/>
                <a:cs typeface="Arial" panose="020B0604020202020204" pitchFamily="34" charset="0"/>
              </a:rPr>
              <a:t>two most common</a:t>
            </a:r>
            <a:r>
              <a:rPr lang="en-ca" sz="1200" b="0" i="0" u="none" kern="1200" baseline="0" dirty="0">
                <a:solidFill>
                  <a:schemeClr val="tx1"/>
                </a:solidFill>
                <a:effectLst/>
                <a:latin typeface="Arial" panose="020B0604020202020204" pitchFamily="34" charset="0"/>
                <a:cs typeface="Arial" panose="020B0604020202020204" pitchFamily="34" charset="0"/>
              </a:rPr>
              <a:t>:</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panose="020B0604020202020204" pitchFamily="34" charset="0"/>
                <a:cs typeface="Arial" panose="020B0604020202020204" pitchFamily="34" charset="0"/>
              </a:rPr>
              <a:t>some begin by </a:t>
            </a:r>
            <a:r>
              <a:rPr lang="en-ca" sz="1200" b="1" i="0" u="none" kern="1200" baseline="0" dirty="0">
                <a:solidFill>
                  <a:schemeClr val="tx1"/>
                </a:solidFill>
                <a:effectLst/>
                <a:latin typeface="Arial" panose="020B0604020202020204" pitchFamily="34" charset="0"/>
                <a:cs typeface="Arial" panose="020B0604020202020204" pitchFamily="34" charset="0"/>
              </a:rPr>
              <a:t>studying translation or languages</a:t>
            </a:r>
            <a:r>
              <a:rPr lang="en-ca" sz="1200" b="0" i="0" u="none" kern="1200" baseline="0" dirty="0">
                <a:solidFill>
                  <a:schemeClr val="tx1"/>
                </a:solidFill>
                <a:effectLst/>
                <a:latin typeface="Arial" panose="020B0604020202020204" pitchFamily="34" charset="0"/>
                <a:cs typeface="Arial" panose="020B0604020202020204" pitchFamily="34" charset="0"/>
              </a:rPr>
              <a:t>, usually in university, and then specialize in law</a:t>
            </a: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panose="020B0604020202020204" pitchFamily="34" charset="0"/>
                <a:cs typeface="Arial" panose="020B0604020202020204" pitchFamily="34" charset="0"/>
              </a:rPr>
              <a:t>others begin by </a:t>
            </a:r>
            <a:r>
              <a:rPr lang="en-ca" sz="1200" b="1" i="0" u="none" kern="1200" baseline="0" dirty="0">
                <a:solidFill>
                  <a:schemeClr val="tx1"/>
                </a:solidFill>
                <a:effectLst/>
                <a:latin typeface="Arial" panose="020B0604020202020204" pitchFamily="34" charset="0"/>
                <a:cs typeface="Arial" panose="020B0604020202020204" pitchFamily="34" charset="0"/>
              </a:rPr>
              <a:t>studying law</a:t>
            </a:r>
            <a:r>
              <a:rPr lang="en-ca" sz="1200" b="0" i="0" u="none" kern="1200" baseline="0" dirty="0">
                <a:solidFill>
                  <a:schemeClr val="tx1"/>
                </a:solidFill>
                <a:effectLst/>
                <a:latin typeface="Arial" panose="020B0604020202020204" pitchFamily="34" charset="0"/>
                <a:cs typeface="Arial" panose="020B0604020202020204" pitchFamily="34" charset="0"/>
              </a:rPr>
              <a:t> and then study translation later. </a:t>
            </a:r>
          </a:p>
          <a:p>
            <a:pPr marL="171450" indent="-171450" algn="l" rtl="0" fontAlgn="base">
              <a:buFont typeface="Arial" panose="020B0604020202020204" pitchFamily="34" charset="0"/>
              <a:buChar char="•"/>
            </a:pPr>
            <a:r>
              <a:rPr lang="en-ca" sz="1200" b="0" i="0" u="none" kern="1200" baseline="0" dirty="0">
                <a:solidFill>
                  <a:schemeClr val="tx1"/>
                </a:solidFill>
                <a:effectLst/>
                <a:latin typeface="Arial" panose="020B0604020202020204" pitchFamily="34" charset="0"/>
                <a:cs typeface="Arial" panose="020B0604020202020204" pitchFamily="34" charset="0"/>
              </a:rPr>
              <a:t>sometimes </a:t>
            </a:r>
            <a:r>
              <a:rPr lang="en-ca" sz="1200" b="1" i="0" u="none" kern="1200" baseline="0" dirty="0">
                <a:solidFill>
                  <a:schemeClr val="tx1"/>
                </a:solidFill>
                <a:effectLst/>
                <a:latin typeface="Arial" panose="020B0604020202020204" pitchFamily="34" charset="0"/>
                <a:cs typeface="Arial" panose="020B0604020202020204" pitchFamily="34" charset="0"/>
              </a:rPr>
              <a:t>lawyers develop translation skills </a:t>
            </a:r>
            <a:r>
              <a:rPr lang="en-ca" sz="1200" b="0" i="0" u="none" kern="1200" baseline="0" dirty="0">
                <a:solidFill>
                  <a:schemeClr val="tx1"/>
                </a:solidFill>
                <a:effectLst/>
                <a:latin typeface="Arial" panose="020B0604020202020204" pitchFamily="34" charset="0"/>
                <a:cs typeface="Arial" panose="020B0604020202020204" pitchFamily="34" charset="0"/>
              </a:rPr>
              <a:t>on the job and later specialize in legal translation.</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Several Quebec universities offer a bachelor’s degree or certificate programs in translation and a bachelor’s degree in law.</a:t>
            </a:r>
          </a:p>
          <a:p>
            <a:pPr algn="l" rtl="0" fontAlgn="base"/>
            <a:endParaRPr lang="en-ca" sz="1200" b="1"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1" i="0" u="none" kern="1200" baseline="0" dirty="0">
                <a:solidFill>
                  <a:srgbClr val="E46C00"/>
                </a:solidFill>
                <a:effectLst/>
                <a:latin typeface="Arial" panose="020B0604020202020204" pitchFamily="34" charset="0"/>
                <a:cs typeface="Arial" panose="020B0604020202020204" pitchFamily="34" charset="0"/>
              </a:rPr>
              <a:t>Work Environment and Conditions of Employment</a:t>
            </a:r>
          </a:p>
          <a:p>
            <a:pPr algn="l" rtl="0"/>
            <a:r>
              <a:rPr lang="en-ca" sz="1200" b="0" i="0" u="none" kern="1200" baseline="0" dirty="0">
                <a:solidFill>
                  <a:schemeClr val="tx1"/>
                </a:solidFill>
                <a:effectLst/>
                <a:latin typeface="Arial" panose="020B0604020202020204" pitchFamily="34" charset="0"/>
                <a:cs typeface="Arial" panose="020B0604020202020204" pitchFamily="34" charset="0"/>
              </a:rPr>
              <a:t>Legal translators work in </a:t>
            </a:r>
            <a:r>
              <a:rPr lang="en-ca" sz="1200" b="1" i="0" u="none" kern="1200" baseline="0" dirty="0">
                <a:solidFill>
                  <a:schemeClr val="tx1"/>
                </a:solidFill>
                <a:effectLst/>
                <a:latin typeface="Arial" panose="020B0604020202020204" pitchFamily="34" charset="0"/>
                <a:cs typeface="Arial" panose="020B0604020202020204" pitchFamily="34" charset="0"/>
              </a:rPr>
              <a:t>a variety of environments.</a:t>
            </a:r>
            <a:r>
              <a:rPr lang="en-ca" sz="1200" b="0" i="0" u="none" kern="1200" baseline="0" dirty="0">
                <a:solidFill>
                  <a:schemeClr val="tx1"/>
                </a:solidFill>
                <a:effectLst/>
                <a:latin typeface="Arial" panose="020B0604020202020204" pitchFamily="34" charset="0"/>
                <a:cs typeface="Arial" panose="020B0604020202020204" pitchFamily="34" charset="0"/>
              </a:rPr>
              <a:t> They can work for the government or in companies, law firms and translation agencies. Many are self-employed.</a:t>
            </a:r>
            <a:endParaRPr lang="en-ca" sz="1200" b="1"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22</a:t>
            </a:fld>
            <a:endParaRPr lang="en-ca" dirty="0"/>
          </a:p>
        </p:txBody>
      </p:sp>
    </p:spTree>
    <p:extLst>
      <p:ext uri="{BB962C8B-B14F-4D97-AF65-F5344CB8AC3E}">
        <p14:creationId xmlns:p14="http://schemas.microsoft.com/office/powerpoint/2010/main" val="1531373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4600" y="495300"/>
            <a:ext cx="4389438" cy="2468563"/>
          </a:xfrm>
        </p:spPr>
      </p:sp>
      <p:sp>
        <p:nvSpPr>
          <p:cNvPr id="3" name="Espace réservé des notes 2"/>
          <p:cNvSpPr>
            <a:spLocks noGrp="1"/>
          </p:cNvSpPr>
          <p:nvPr>
            <p:ph type="body" idx="1"/>
          </p:nvPr>
        </p:nvSpPr>
        <p:spPr>
          <a:xfrm>
            <a:off x="685800" y="324231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Mediators </a:t>
            </a:r>
            <a:r>
              <a:rPr lang="en-ca" b="0" i="0" u="none" baseline="0" dirty="0">
                <a:latin typeface="Arial" panose="020B0604020202020204" pitchFamily="34" charset="0"/>
                <a:cs typeface="Arial" panose="020B0604020202020204" pitchFamily="34" charset="0"/>
              </a:rPr>
              <a:t>are increasingly important in our justice system. Mediation is an important part of alternative dispute resolution and the participatory justice approach. Participatory justice is a new approach to justice that is different from the conventional approach in the following ways:   </a:t>
            </a:r>
          </a:p>
          <a:p>
            <a:pPr algn="l" rtl="0"/>
            <a:r>
              <a:rPr lang="en-ca" b="0" i="0" u="none" baseline="0" dirty="0">
                <a:latin typeface="Arial" panose="020B0604020202020204" pitchFamily="34" charset="0"/>
                <a:cs typeface="Arial" panose="020B0604020202020204" pitchFamily="34" charset="0"/>
              </a:rPr>
              <a:t> </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it involves direct participation in the decision-making process by the people who are most affected by it    </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it takes more than just the law into account by also focussing on the human, economic and social aspects of the disagreement   </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it promotes a sense of justice and fairness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a:solidFill>
                  <a:schemeClr val="tx1"/>
                </a:solidFill>
                <a:effectLst/>
                <a:latin typeface="Arial" panose="020B0604020202020204" pitchFamily="34" charset="0"/>
                <a:cs typeface="Arial" panose="020B0604020202020204" pitchFamily="34" charset="0"/>
              </a:rPr>
              <a:t>Mediators must be impartial, which means that they cannot take sides.</a:t>
            </a:r>
            <a:r>
              <a:rPr lang="en-ca" sz="1200" b="0" i="0" u="none" kern="1200" baseline="0" dirty="0">
                <a:solidFill>
                  <a:schemeClr val="tx1"/>
                </a:solidFill>
                <a:effectLst/>
                <a:latin typeface="Arial" panose="020B0604020202020204" pitchFamily="34" charset="0"/>
                <a:cs typeface="Arial" panose="020B0604020202020204" pitchFamily="34" charset="0"/>
              </a:rPr>
              <a:t>​</a:t>
            </a:r>
          </a:p>
          <a:p>
            <a:pPr marL="171450" indent="-171450" algn="l" rtl="0">
              <a:buFont typeface="Arial" panose="020B0604020202020204" pitchFamily="34" charset="0"/>
              <a:buChar char="•"/>
            </a:pPr>
            <a:endParaRPr lang="en-ca" b="0" i="0" u="none" baseline="0" dirty="0">
              <a:latin typeface="Arial" panose="020B0604020202020204" pitchFamily="34" charset="0"/>
              <a:cs typeface="Arial" panose="020B0604020202020204" pitchFamily="34" charset="0"/>
            </a:endParaRPr>
          </a:p>
          <a:p>
            <a:pPr marL="171450" indent="-171450" algn="l" rtl="0">
              <a:buFont typeface="Wingdings" panose="05000000000000000000" pitchFamily="2" charset="2"/>
              <a:buChar char="q"/>
            </a:pPr>
            <a:endParaRPr lang="en-ca" b="0" dirty="0">
              <a:latin typeface="Arial" panose="020B0604020202020204" pitchFamily="34" charset="0"/>
              <a:cs typeface="Arial" panose="020B0604020202020204" pitchFamily="34" charset="0"/>
            </a:endParaRPr>
          </a:p>
          <a:p>
            <a:pPr marL="0" indent="0" algn="l" rtl="0">
              <a:buFont typeface="Wingdings" panose="05000000000000000000" pitchFamily="2" charset="2"/>
              <a:buNone/>
            </a:pPr>
            <a:r>
              <a:rPr lang="en-ca" b="1" i="0" u="none" baseline="0" dirty="0">
                <a:solidFill>
                  <a:srgbClr val="E46C00"/>
                </a:solidFill>
                <a:latin typeface="Arial" panose="020B0604020202020204" pitchFamily="34" charset="0"/>
                <a:cs typeface="Arial" panose="020B0604020202020204" pitchFamily="34" charset="0"/>
              </a:rPr>
              <a:t>Training</a:t>
            </a:r>
          </a:p>
          <a:p>
            <a:pPr marL="171450" indent="-171450" algn="l" rtl="0" fontAlgn="base">
              <a:buFont typeface="Arial" panose="020B0604020202020204" pitchFamily="34" charset="0"/>
              <a:buChar char="•"/>
            </a:pPr>
            <a:r>
              <a:rPr lang="en-ca" sz="1200" b="0" i="0" u="none" strike="noStrike" kern="1200" baseline="0" dirty="0">
                <a:solidFill>
                  <a:schemeClr val="tx1"/>
                </a:solidFill>
                <a:effectLst/>
                <a:latin typeface="Arial" panose="020B0604020202020204" pitchFamily="34" charset="0"/>
                <a:cs typeface="Arial" panose="020B0604020202020204" pitchFamily="34" charset="0"/>
              </a:rPr>
              <a:t>A mediator can be anyone the parties choose.</a:t>
            </a:r>
            <a:r>
              <a:rPr lang="en-ca" sz="1200" b="0" i="0" u="none" kern="1200" baseline="0" dirty="0">
                <a:solidFill>
                  <a:schemeClr val="tx1"/>
                </a:solidFill>
                <a:effectLst/>
                <a:latin typeface="Arial" panose="020B0604020202020204" pitchFamily="34" charset="0"/>
                <a:cs typeface="Arial" panose="020B0604020202020204" pitchFamily="34" charset="0"/>
              </a:rPr>
              <a:t>​ </a:t>
            </a:r>
            <a:r>
              <a:rPr lang="en-ca" sz="1200" b="0" i="0" u="none" strike="noStrike" kern="1200" baseline="0" dirty="0">
                <a:solidFill>
                  <a:schemeClr val="tx1"/>
                </a:solidFill>
                <a:effectLst/>
                <a:latin typeface="Arial" panose="020B0604020202020204" pitchFamily="34" charset="0"/>
                <a:cs typeface="Arial" panose="020B0604020202020204" pitchFamily="34" charset="0"/>
              </a:rPr>
              <a:t>With some exceptions, anyone whom the parties trust can be their mediator.</a:t>
            </a:r>
            <a:r>
              <a:rPr lang="en-ca" sz="1200" b="0" i="0" u="none" kern="1200" baseline="0" dirty="0">
                <a:solidFill>
                  <a:schemeClr val="tx1"/>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ca" sz="1200" b="0" i="0" u="none" strike="noStrike" kern="1200" baseline="0" dirty="0">
                <a:solidFill>
                  <a:schemeClr val="tx1"/>
                </a:solidFill>
                <a:effectLst/>
                <a:latin typeface="Arial" panose="020B0604020202020204" pitchFamily="34" charset="0"/>
                <a:cs typeface="Arial" panose="020B0604020202020204" pitchFamily="34" charset="0"/>
              </a:rPr>
              <a:t>They must also be neutral, which means that their personal beliefs must not influence their work.</a:t>
            </a:r>
            <a:r>
              <a:rPr lang="en-ca" sz="1200" b="0" i="0" u="none" kern="1200" baseline="0" dirty="0">
                <a:solidFill>
                  <a:schemeClr val="tx1"/>
                </a:solidFill>
                <a:effectLst/>
                <a:latin typeface="Arial" panose="020B0604020202020204" pitchFamily="34" charset="0"/>
                <a:cs typeface="Arial" panose="020B0604020202020204" pitchFamily="34" charset="0"/>
              </a:rPr>
              <a:t>​</a:t>
            </a: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23</a:t>
            </a:fld>
            <a:endParaRPr lang="en-ca" dirty="0"/>
          </a:p>
        </p:txBody>
      </p:sp>
    </p:spTree>
    <p:extLst>
      <p:ext uri="{BB962C8B-B14F-4D97-AF65-F5344CB8AC3E}">
        <p14:creationId xmlns:p14="http://schemas.microsoft.com/office/powerpoint/2010/main" val="2379640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1100" y="1036638"/>
            <a:ext cx="4473575" cy="2517775"/>
          </a:xfrm>
        </p:spPr>
      </p:sp>
      <p:sp>
        <p:nvSpPr>
          <p:cNvPr id="3" name="Espace réservé des notes 2"/>
          <p:cNvSpPr>
            <a:spLocks noGrp="1"/>
          </p:cNvSpPr>
          <p:nvPr>
            <p:ph type="body" idx="1"/>
          </p:nvPr>
        </p:nvSpPr>
        <p:spPr>
          <a:xfrm>
            <a:off x="685800" y="3789363"/>
            <a:ext cx="5486400" cy="3600450"/>
          </a:xfrm>
        </p:spPr>
        <p:txBody>
          <a:bodyPr/>
          <a:lstStyle/>
          <a:p>
            <a:pPr algn="l" rtl="0"/>
            <a:r>
              <a:rPr lang="en-ca" sz="1200" b="1" i="0" u="none" baseline="0" dirty="0">
                <a:latin typeface="Arial" panose="020B0604020202020204" pitchFamily="34" charset="0"/>
                <a:cs typeface="Arial" panose="020B0604020202020204" pitchFamily="34" charset="0"/>
              </a:rPr>
              <a:t>TEACHER’S NOTES</a:t>
            </a:r>
          </a:p>
          <a:p>
            <a:endParaRPr lang="en-ca" sz="1200" baseline="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Training</a:t>
            </a:r>
          </a:p>
          <a:p>
            <a:pPr algn="l" rtl="0"/>
            <a:r>
              <a:rPr lang="en-ca" sz="1200" b="0" i="0" u="none" baseline="0" dirty="0">
                <a:latin typeface="Arial" panose="020B0604020202020204" pitchFamily="34" charset="0"/>
                <a:cs typeface="Arial" panose="020B0604020202020204" pitchFamily="34" charset="0"/>
              </a:rPr>
              <a:t>To become a legal secretary, you usually need an </a:t>
            </a:r>
            <a:r>
              <a:rPr lang="en-ca" sz="1200" b="1" i="0" u="none" baseline="0" dirty="0">
                <a:latin typeface="Arial" panose="020B0604020202020204" pitchFamily="34" charset="0"/>
                <a:cs typeface="Arial" panose="020B0604020202020204" pitchFamily="34" charset="0"/>
              </a:rPr>
              <a:t>Attestation of Vocational Specialization (AVS) for legal secretarial work</a:t>
            </a:r>
            <a:r>
              <a:rPr lang="en-ca" sz="1200" b="0" i="0" u="none" baseline="0" dirty="0">
                <a:latin typeface="Arial" panose="020B0604020202020204" pitchFamily="34" charset="0"/>
                <a:cs typeface="Arial" panose="020B0604020202020204" pitchFamily="34" charset="0"/>
              </a:rPr>
              <a:t>. This is a 450-hour program that is offered in English and in French.</a:t>
            </a:r>
          </a:p>
          <a:p>
            <a:endParaRPr lang="en-ca" sz="1200" baseline="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To apply to the program, you need a </a:t>
            </a:r>
            <a:r>
              <a:rPr lang="en-ca" sz="1200" b="1" i="0" u="none" baseline="0" dirty="0">
                <a:latin typeface="Arial" panose="020B0604020202020204" pitchFamily="34" charset="0"/>
                <a:cs typeface="Arial" panose="020B0604020202020204" pitchFamily="34" charset="0"/>
              </a:rPr>
              <a:t>Diploma of Vocational Studies (DVS) for secretarial work </a:t>
            </a:r>
            <a:r>
              <a:rPr lang="en-ca" sz="1200" b="0" i="0" u="none" baseline="0" dirty="0">
                <a:latin typeface="Arial" panose="020B0604020202020204" pitchFamily="34" charset="0"/>
                <a:cs typeface="Arial" panose="020B0604020202020204" pitchFamily="34" charset="0"/>
              </a:rPr>
              <a:t>or </a:t>
            </a:r>
            <a:r>
              <a:rPr lang="en-ca" sz="1200" b="1" i="0" u="none" baseline="0" dirty="0">
                <a:latin typeface="Arial" panose="020B0604020202020204" pitchFamily="34" charset="0"/>
                <a:cs typeface="Arial" panose="020B0604020202020204" pitchFamily="34" charset="0"/>
              </a:rPr>
              <a:t>relevant work experience</a:t>
            </a:r>
            <a:r>
              <a:rPr lang="en-ca" sz="1200" b="0" i="0" u="none" baseline="0" dirty="0">
                <a:latin typeface="Arial" panose="020B0604020202020204" pitchFamily="34" charset="0"/>
                <a:cs typeface="Arial" panose="020B0604020202020204" pitchFamily="34" charset="0"/>
              </a:rPr>
              <a:t>.</a:t>
            </a:r>
          </a:p>
          <a:p>
            <a:endParaRPr lang="en-ca" sz="1200" b="1" baseline="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Work Environment and Conditions of Employment </a:t>
            </a:r>
          </a:p>
          <a:p>
            <a:pPr algn="l" rtl="0"/>
            <a:r>
              <a:rPr lang="en-ca" sz="1200" b="0" i="0" u="none" baseline="0" dirty="0">
                <a:latin typeface="Arial" panose="020B0604020202020204" pitchFamily="34" charset="0"/>
                <a:cs typeface="Arial" panose="020B0604020202020204" pitchFamily="34" charset="0"/>
              </a:rPr>
              <a:t>Legal secretaries usually work in these places:</a:t>
            </a:r>
          </a:p>
          <a:p>
            <a:pPr marL="171450" indent="-171450" algn="l" rtl="0">
              <a:buFont typeface="Arial" panose="020B0604020202020204" pitchFamily="34" charset="0"/>
              <a:buChar char="•"/>
            </a:pPr>
            <a:r>
              <a:rPr lang="en-ca" sz="1200" b="0" i="0" u="none" baseline="0" dirty="0">
                <a:latin typeface="Arial" panose="020B0604020202020204" pitchFamily="34" charset="0"/>
                <a:cs typeface="Arial" panose="020B0604020202020204" pitchFamily="34" charset="0"/>
              </a:rPr>
              <a:t>law firms, notarial firms and judges’ offices</a:t>
            </a:r>
          </a:p>
          <a:p>
            <a:pPr marL="171450" indent="-171450" algn="l" rtl="0">
              <a:buFont typeface="Arial" panose="020B0604020202020204" pitchFamily="34" charset="0"/>
              <a:buChar char="•"/>
            </a:pPr>
            <a:r>
              <a:rPr lang="en-ca" sz="1200" b="0" i="0" u="none" baseline="0" dirty="0">
                <a:latin typeface="Arial" panose="020B0604020202020204" pitchFamily="34" charset="0"/>
                <a:cs typeface="Arial" panose="020B0604020202020204" pitchFamily="34" charset="0"/>
              </a:rPr>
              <a:t>federal, provincial and municipal governments</a:t>
            </a:r>
          </a:p>
          <a:p>
            <a:pPr marL="171450" indent="-171450" algn="l" rtl="0">
              <a:buFont typeface="Arial" panose="020B0604020202020204" pitchFamily="34" charset="0"/>
              <a:buChar char="•"/>
            </a:pPr>
            <a:r>
              <a:rPr lang="en-ca" sz="1200" b="0" i="0" u="none" baseline="0" dirty="0">
                <a:latin typeface="Arial" panose="020B0604020202020204" pitchFamily="34" charset="0"/>
                <a:cs typeface="Arial" panose="020B0604020202020204" pitchFamily="34" charset="0"/>
              </a:rPr>
              <a:t>companies</a:t>
            </a:r>
          </a:p>
          <a:p>
            <a:endParaRPr lang="en-ca" sz="1200" b="0" baseline="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Wages for legal secretaries vary greatly. Experienced legal secretaries who work for the government earn about $45,000. In big law firms, experienced legal secretaries can earn more than $60,000 a year. </a:t>
            </a:r>
          </a:p>
          <a:p>
            <a:pPr marL="171450" indent="-171450" algn="l" rtl="0">
              <a:buFont typeface="Arial" panose="020B0604020202020204" pitchFamily="34" charset="0"/>
              <a:buChar char="•"/>
            </a:pPr>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24</a:t>
            </a:fld>
            <a:endParaRPr lang="en-ca" dirty="0"/>
          </a:p>
        </p:txBody>
      </p:sp>
    </p:spTree>
    <p:extLst>
      <p:ext uri="{BB962C8B-B14F-4D97-AF65-F5344CB8AC3E}">
        <p14:creationId xmlns:p14="http://schemas.microsoft.com/office/powerpoint/2010/main" val="128110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46063"/>
            <a:ext cx="5537200" cy="3116262"/>
          </a:xfrm>
        </p:spPr>
      </p:sp>
      <p:sp>
        <p:nvSpPr>
          <p:cNvPr id="3" name="Espace réservé des commentaires 2"/>
          <p:cNvSpPr>
            <a:spLocks noGrp="1"/>
          </p:cNvSpPr>
          <p:nvPr>
            <p:ph type="body" idx="1"/>
          </p:nvPr>
        </p:nvSpPr>
        <p:spPr>
          <a:xfrm>
            <a:off x="685800" y="3529009"/>
            <a:ext cx="5486400" cy="5243659"/>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sz="1200" b="0" kern="1200" baseline="0" dirty="0">
              <a:solidFill>
                <a:schemeClr val="tx1"/>
              </a:solidFill>
              <a:latin typeface="Arial" panose="020B0604020202020204" pitchFamily="34" charset="0"/>
              <a:ea typeface="+mn-ea"/>
              <a:cs typeface="Arial" panose="020B0604020202020204" pitchFamily="34" charset="0"/>
            </a:endParaRPr>
          </a:p>
          <a:p>
            <a:pPr marL="265113" indent="-265113" algn="l" rtl="0">
              <a:spcAft>
                <a:spcPts val="600"/>
              </a:spcAft>
              <a:buFont typeface="Arial" panose="020B0604020202020204" pitchFamily="34" charset="0"/>
              <a:buChar char="•"/>
            </a:pPr>
            <a:r>
              <a:rPr lang="en-ca" sz="1200" b="0" i="0" u="none" kern="1200" baseline="0" dirty="0">
                <a:solidFill>
                  <a:schemeClr val="tx1"/>
                </a:solidFill>
                <a:latin typeface="Arial" panose="020B0604020202020204" pitchFamily="34" charset="0"/>
                <a:ea typeface="+mn-ea"/>
                <a:cs typeface="Arial" panose="020B0604020202020204" pitchFamily="34" charset="0"/>
              </a:rPr>
              <a:t>Divide students into two to four teams. The scoresheet attached to the Teacher’s Guide has room to keep score for up to ten teams. Students may enjoy choosing a team name related to the law.</a:t>
            </a:r>
          </a:p>
          <a:p>
            <a:pPr marL="265113" indent="-265113" algn="l" rtl="0">
              <a:spcAft>
                <a:spcPts val="600"/>
              </a:spcAft>
              <a:buFont typeface="Arial" panose="020B0604020202020204" pitchFamily="34" charset="0"/>
              <a:buChar char="•"/>
            </a:pPr>
            <a:r>
              <a:rPr lang="en-ca" sz="1200" b="0" i="0" u="none" kern="1200" baseline="0" dirty="0">
                <a:solidFill>
                  <a:schemeClr val="tx1"/>
                </a:solidFill>
                <a:latin typeface="Arial" panose="020B0604020202020204" pitchFamily="34" charset="0"/>
                <a:ea typeface="+mn-ea"/>
                <a:cs typeface="Arial" panose="020B0604020202020204" pitchFamily="34" charset="0"/>
              </a:rPr>
              <a:t>Explain to students that you will give them clues and they must guess which legal profession you are describing.</a:t>
            </a:r>
          </a:p>
          <a:p>
            <a:pPr marL="265113" indent="-265113" algn="l" rtl="0">
              <a:spcAft>
                <a:spcPts val="600"/>
              </a:spcAft>
              <a:buFont typeface="Arial" panose="020B0604020202020204" pitchFamily="34" charset="0"/>
              <a:buChar char="•"/>
            </a:pPr>
            <a:r>
              <a:rPr lang="en-ca" sz="1200" b="0" i="0" u="none" kern="1200" baseline="0" dirty="0">
                <a:solidFill>
                  <a:schemeClr val="tx1"/>
                </a:solidFill>
                <a:latin typeface="Arial" panose="020B0604020202020204" pitchFamily="34" charset="0"/>
                <a:ea typeface="+mn-ea"/>
                <a:cs typeface="Arial" panose="020B0604020202020204" pitchFamily="34" charset="0"/>
              </a:rPr>
              <a:t>Tell them how to make their guesses (e.g., the first team to raise their hand, taking turns, etc.) and how the scoring works.</a:t>
            </a:r>
          </a:p>
          <a:p>
            <a:pPr marL="265113" indent="-265113" algn="l" rtl="0">
              <a:spcAft>
                <a:spcPts val="600"/>
              </a:spcAft>
              <a:buFont typeface="Arial" panose="020B0604020202020204" pitchFamily="34" charset="0"/>
              <a:buChar char="•"/>
            </a:pPr>
            <a:r>
              <a:rPr lang="en-ca" sz="1200" b="0" i="0" u="none" kern="1200" baseline="0" dirty="0">
                <a:solidFill>
                  <a:schemeClr val="tx1"/>
                </a:solidFill>
                <a:latin typeface="Arial" panose="020B0604020202020204" pitchFamily="34" charset="0"/>
                <a:ea typeface="+mn-ea"/>
                <a:cs typeface="Arial" panose="020B0604020202020204" pitchFamily="34" charset="0"/>
              </a:rPr>
              <a:t>Give students a clue and ask them to guess the profession. If they can’t, give them another clue.</a:t>
            </a:r>
          </a:p>
          <a:p>
            <a:pPr marL="265113" indent="-265113" algn="l" rtl="0">
              <a:spcAft>
                <a:spcPts val="600"/>
              </a:spcAft>
              <a:buFont typeface="Arial" panose="020B0604020202020204" pitchFamily="34" charset="0"/>
              <a:buChar char="•"/>
            </a:pPr>
            <a:r>
              <a:rPr lang="en-ca" sz="1200" b="0" i="0" u="none" kern="1200" baseline="0" dirty="0">
                <a:solidFill>
                  <a:schemeClr val="tx1"/>
                </a:solidFill>
                <a:latin typeface="Arial" panose="020B0604020202020204" pitchFamily="34" charset="0"/>
                <a:ea typeface="+mn-ea"/>
                <a:cs typeface="Arial" panose="020B0604020202020204" pitchFamily="34" charset="0"/>
              </a:rPr>
              <a:t>The first clue is the hardest </a:t>
            </a:r>
            <a:r>
              <a:rPr lang="en-ca" b="0" i="0" u="none" baseline="0" dirty="0">
                <a:latin typeface="Arial" panose="020B0604020202020204" pitchFamily="34" charset="0"/>
                <a:cs typeface="Arial" panose="020B0604020202020204" pitchFamily="34" charset="0"/>
              </a:rPr>
              <a:t>and they get easier as you go. The fewer clues a team needs to guess the right answer, the more points they will score!</a:t>
            </a:r>
          </a:p>
          <a:p>
            <a:pPr marL="0" indent="0" algn="l" rtl="0">
              <a:buFont typeface="Arial" panose="020B0604020202020204" pitchFamily="34" charset="0"/>
              <a:buNone/>
            </a:pPr>
            <a:endParaRPr lang="en-ca" b="1" baseline="0" dirty="0">
              <a:latin typeface="Arial" panose="020B0604020202020204" pitchFamily="34" charset="0"/>
              <a:cs typeface="Arial" panose="020B0604020202020204" pitchFamily="34" charset="0"/>
            </a:endParaRPr>
          </a:p>
          <a:p>
            <a:pPr marL="0" indent="0" algn="l" rtl="0">
              <a:buFont typeface="Arial" panose="020B0604020202020204" pitchFamily="34" charset="0"/>
              <a:buNone/>
            </a:pPr>
            <a:r>
              <a:rPr lang="en-ca" b="1" i="0" u="none" baseline="0" dirty="0">
                <a:solidFill>
                  <a:srgbClr val="E46C00"/>
                </a:solidFill>
                <a:latin typeface="Arial" panose="020B0604020202020204" pitchFamily="34" charset="0"/>
                <a:cs typeface="Arial" panose="020B0604020202020204" pitchFamily="34" charset="0"/>
              </a:rPr>
              <a:t>Score</a:t>
            </a:r>
            <a:r>
              <a:rPr lang="en-ca" b="1" i="0" u="none" baseline="0" dirty="0">
                <a:latin typeface="Arial" panose="020B0604020202020204" pitchFamily="34" charset="0"/>
                <a:cs typeface="Arial" panose="020B0604020202020204" pitchFamily="34" charset="0"/>
              </a:rPr>
              <a:t> </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The team gets </a:t>
            </a:r>
            <a:r>
              <a:rPr lang="en-ca" b="1" i="0" u="none" baseline="0" dirty="0">
                <a:latin typeface="Arial" panose="020B0604020202020204" pitchFamily="34" charset="0"/>
                <a:cs typeface="Arial" panose="020B0604020202020204" pitchFamily="34" charset="0"/>
              </a:rPr>
              <a:t>4 points </a:t>
            </a:r>
            <a:r>
              <a:rPr lang="en-ca" b="0" i="0" u="none" baseline="0" dirty="0">
                <a:latin typeface="Arial" panose="020B0604020202020204" pitchFamily="34" charset="0"/>
                <a:cs typeface="Arial" panose="020B0604020202020204" pitchFamily="34" charset="0"/>
              </a:rPr>
              <a:t>if they only need </a:t>
            </a:r>
            <a:r>
              <a:rPr lang="en-ca" b="1" i="0" u="none" baseline="0" dirty="0">
                <a:latin typeface="Arial" panose="020B0604020202020204" pitchFamily="34" charset="0"/>
                <a:cs typeface="Arial" panose="020B0604020202020204" pitchFamily="34" charset="0"/>
              </a:rPr>
              <a:t>1 clue</a:t>
            </a:r>
            <a:r>
              <a:rPr lang="en-ca" b="0" i="0" u="none" baseline="0" dirty="0">
                <a:latin typeface="Arial" panose="020B0604020202020204" pitchFamily="34" charset="0"/>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u="none" baseline="0" dirty="0">
                <a:latin typeface="Arial" panose="020B0604020202020204" pitchFamily="34" charset="0"/>
                <a:cs typeface="Arial" panose="020B0604020202020204" pitchFamily="34" charset="0"/>
              </a:rPr>
              <a:t>The team gets </a:t>
            </a:r>
            <a:r>
              <a:rPr lang="en-ca" b="1" i="0" u="none" baseline="0" dirty="0">
                <a:latin typeface="Arial" panose="020B0604020202020204" pitchFamily="34" charset="0"/>
                <a:cs typeface="Arial" panose="020B0604020202020204" pitchFamily="34" charset="0"/>
              </a:rPr>
              <a:t>3 points </a:t>
            </a:r>
            <a:r>
              <a:rPr lang="en-ca" b="0" i="0" u="none" baseline="0" dirty="0">
                <a:latin typeface="Arial" panose="020B0604020202020204" pitchFamily="34" charset="0"/>
                <a:cs typeface="Arial" panose="020B0604020202020204" pitchFamily="34" charset="0"/>
              </a:rPr>
              <a:t>if they need </a:t>
            </a:r>
            <a:r>
              <a:rPr lang="en-ca" b="1" i="0" u="none" baseline="0" dirty="0">
                <a:latin typeface="Arial" panose="020B0604020202020204" pitchFamily="34" charset="0"/>
                <a:cs typeface="Arial" panose="020B0604020202020204" pitchFamily="34" charset="0"/>
              </a:rPr>
              <a:t>2 clues</a:t>
            </a:r>
            <a:r>
              <a:rPr lang="en-ca" b="0" i="0" u="none" baseline="0" dirty="0">
                <a:latin typeface="Arial" panose="020B0604020202020204" pitchFamily="34" charset="0"/>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u="none" baseline="0" dirty="0">
                <a:latin typeface="Arial" panose="020B0604020202020204" pitchFamily="34" charset="0"/>
                <a:cs typeface="Arial" panose="020B0604020202020204" pitchFamily="34" charset="0"/>
              </a:rPr>
              <a:t>The team gets </a:t>
            </a:r>
            <a:r>
              <a:rPr lang="en-ca" b="1" i="0" u="none" baseline="0" dirty="0">
                <a:latin typeface="Arial" panose="020B0604020202020204" pitchFamily="34" charset="0"/>
                <a:cs typeface="Arial" panose="020B0604020202020204" pitchFamily="34" charset="0"/>
              </a:rPr>
              <a:t>2 points </a:t>
            </a:r>
            <a:r>
              <a:rPr lang="en-ca" b="0" i="0" u="none" baseline="0" dirty="0">
                <a:latin typeface="Arial" panose="020B0604020202020204" pitchFamily="34" charset="0"/>
                <a:cs typeface="Arial" panose="020B0604020202020204" pitchFamily="34" charset="0"/>
              </a:rPr>
              <a:t>if they need </a:t>
            </a:r>
            <a:r>
              <a:rPr lang="en-ca" b="1" i="0" u="none" baseline="0" dirty="0">
                <a:latin typeface="Arial" panose="020B0604020202020204" pitchFamily="34" charset="0"/>
                <a:cs typeface="Arial" panose="020B0604020202020204" pitchFamily="34" charset="0"/>
              </a:rPr>
              <a:t>3 clues</a:t>
            </a:r>
            <a:r>
              <a:rPr lang="en-ca" b="0" i="0" u="none" baseline="0" dirty="0">
                <a:latin typeface="Arial" panose="020B0604020202020204" pitchFamily="34" charset="0"/>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u="none" baseline="0" dirty="0">
                <a:latin typeface="Arial" panose="020B0604020202020204" pitchFamily="34" charset="0"/>
                <a:cs typeface="Arial" panose="020B0604020202020204" pitchFamily="34" charset="0"/>
              </a:rPr>
              <a:t>The team gets </a:t>
            </a:r>
            <a:r>
              <a:rPr lang="en-ca" b="1" i="0" u="none" baseline="0" dirty="0">
                <a:latin typeface="Arial" panose="020B0604020202020204" pitchFamily="34" charset="0"/>
                <a:cs typeface="Arial" panose="020B0604020202020204" pitchFamily="34" charset="0"/>
              </a:rPr>
              <a:t>1 point </a:t>
            </a:r>
            <a:r>
              <a:rPr lang="en-ca" b="0" i="0" u="none" baseline="0" dirty="0">
                <a:latin typeface="Arial" panose="020B0604020202020204" pitchFamily="34" charset="0"/>
                <a:cs typeface="Arial" panose="020B0604020202020204" pitchFamily="34" charset="0"/>
              </a:rPr>
              <a:t>if they need all </a:t>
            </a:r>
            <a:r>
              <a:rPr lang="en-ca" b="1" i="0" u="none" baseline="0" dirty="0">
                <a:latin typeface="Arial" panose="020B0604020202020204" pitchFamily="34" charset="0"/>
                <a:cs typeface="Arial" panose="020B0604020202020204" pitchFamily="34" charset="0"/>
              </a:rPr>
              <a:t>4 clues</a:t>
            </a:r>
            <a:r>
              <a:rPr lang="en-ca" b="0" i="0" u="none" baseline="0"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baseline="0" dirty="0">
              <a:latin typeface="Arial" panose="020B0604020202020204" pitchFamily="34" charset="0"/>
              <a:cs typeface="Arial" panose="020B0604020202020204" pitchFamily="34" charset="0"/>
            </a:endParaRPr>
          </a:p>
          <a:p>
            <a:endParaRPr lang="en-ca" baseline="0" dirty="0"/>
          </a:p>
          <a:p>
            <a:endParaRPr lang="en-ca" dirty="0"/>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25</a:t>
            </a:fld>
            <a:endParaRPr lang="en-ca" dirty="0">
              <a:solidFill>
                <a:prstClr val="black"/>
              </a:solidFill>
            </a:endParaRPr>
          </a:p>
        </p:txBody>
      </p:sp>
    </p:spTree>
    <p:extLst>
      <p:ext uri="{BB962C8B-B14F-4D97-AF65-F5344CB8AC3E}">
        <p14:creationId xmlns:p14="http://schemas.microsoft.com/office/powerpoint/2010/main" val="2217182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58763"/>
            <a:ext cx="5537200" cy="3116262"/>
          </a:xfrm>
        </p:spPr>
      </p:sp>
      <p:sp>
        <p:nvSpPr>
          <p:cNvPr id="3" name="Espace réservé des commentaires 2"/>
          <p:cNvSpPr>
            <a:spLocks noGrp="1"/>
          </p:cNvSpPr>
          <p:nvPr>
            <p:ph type="body" idx="1"/>
          </p:nvPr>
        </p:nvSpPr>
        <p:spPr>
          <a:xfrm>
            <a:off x="660400" y="3699510"/>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b="1"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Notary</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26</a:t>
            </a:fld>
            <a:endParaRPr lang="en-ca" dirty="0">
              <a:solidFill>
                <a:prstClr val="black"/>
              </a:solidFill>
            </a:endParaRPr>
          </a:p>
        </p:txBody>
      </p:sp>
    </p:spTree>
    <p:extLst>
      <p:ext uri="{BB962C8B-B14F-4D97-AF65-F5344CB8AC3E}">
        <p14:creationId xmlns:p14="http://schemas.microsoft.com/office/powerpoint/2010/main" val="2408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203200"/>
            <a:ext cx="5540375" cy="3117850"/>
          </a:xfrm>
        </p:spPr>
      </p:sp>
      <p:sp>
        <p:nvSpPr>
          <p:cNvPr id="3" name="Espace réservé des commentaires 2"/>
          <p:cNvSpPr>
            <a:spLocks noGrp="1"/>
          </p:cNvSpPr>
          <p:nvPr>
            <p:ph type="body" idx="1"/>
          </p:nvPr>
        </p:nvSpPr>
        <p:spPr>
          <a:xfrm>
            <a:off x="685800" y="3700460"/>
            <a:ext cx="5486400" cy="3636705"/>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Legal Secretary</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27</a:t>
            </a:fld>
            <a:endParaRPr lang="en-ca" dirty="0">
              <a:solidFill>
                <a:prstClr val="black"/>
              </a:solidFill>
            </a:endParaRPr>
          </a:p>
        </p:txBody>
      </p:sp>
    </p:spTree>
    <p:extLst>
      <p:ext uri="{BB962C8B-B14F-4D97-AF65-F5344CB8AC3E}">
        <p14:creationId xmlns:p14="http://schemas.microsoft.com/office/powerpoint/2010/main" val="2179532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58763"/>
            <a:ext cx="5537200" cy="3116262"/>
          </a:xfrm>
        </p:spPr>
      </p:sp>
      <p:sp>
        <p:nvSpPr>
          <p:cNvPr id="3" name="Espace réservé des commentaires 2"/>
          <p:cNvSpPr>
            <a:spLocks noGrp="1"/>
          </p:cNvSpPr>
          <p:nvPr>
            <p:ph type="body" idx="1"/>
          </p:nvPr>
        </p:nvSpPr>
        <p:spPr>
          <a:xfrm>
            <a:off x="685800" y="3666859"/>
            <a:ext cx="5486400" cy="4414706"/>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Court Clerk </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28</a:t>
            </a:fld>
            <a:endParaRPr lang="en-ca" dirty="0">
              <a:solidFill>
                <a:prstClr val="black"/>
              </a:solidFill>
            </a:endParaRPr>
          </a:p>
        </p:txBody>
      </p:sp>
    </p:spTree>
    <p:extLst>
      <p:ext uri="{BB962C8B-B14F-4D97-AF65-F5344CB8AC3E}">
        <p14:creationId xmlns:p14="http://schemas.microsoft.com/office/powerpoint/2010/main" val="953450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85750"/>
            <a:ext cx="5537200" cy="3116263"/>
          </a:xfrm>
        </p:spPr>
      </p:sp>
      <p:sp>
        <p:nvSpPr>
          <p:cNvPr id="3" name="Espace réservé des commentaires 2"/>
          <p:cNvSpPr>
            <a:spLocks noGrp="1"/>
          </p:cNvSpPr>
          <p:nvPr>
            <p:ph type="body" idx="1"/>
          </p:nvPr>
        </p:nvSpPr>
        <p:spPr>
          <a:xfrm>
            <a:off x="685800" y="3659106"/>
            <a:ext cx="5486400" cy="3636705"/>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Lawyer</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29</a:t>
            </a:fld>
            <a:endParaRPr lang="en-ca" dirty="0">
              <a:solidFill>
                <a:prstClr val="black"/>
              </a:solidFill>
            </a:endParaRPr>
          </a:p>
        </p:txBody>
      </p:sp>
    </p:spTree>
    <p:extLst>
      <p:ext uri="{BB962C8B-B14F-4D97-AF65-F5344CB8AC3E}">
        <p14:creationId xmlns:p14="http://schemas.microsoft.com/office/powerpoint/2010/main" val="322908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11250" y="547688"/>
            <a:ext cx="4481513" cy="2520950"/>
          </a:xfrm>
        </p:spPr>
      </p:sp>
      <p:sp>
        <p:nvSpPr>
          <p:cNvPr id="3" name="Espace réservé des notes 2"/>
          <p:cNvSpPr>
            <a:spLocks noGrp="1"/>
          </p:cNvSpPr>
          <p:nvPr>
            <p:ph type="body" idx="1"/>
          </p:nvPr>
        </p:nvSpPr>
        <p:spPr>
          <a:xfrm>
            <a:off x="685800" y="3454252"/>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When a student provides the correct answer, click the slide to make the right word appear in the box. </a:t>
            </a:r>
          </a:p>
          <a:p>
            <a:endParaRPr lang="en-ca"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MPs and MNAs create laws and police officers enforce them. </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These two professions are explained in more detail on the next two slides.</a:t>
            </a: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3</a:t>
            </a:fld>
            <a:endParaRPr lang="en-ca" dirty="0"/>
          </a:p>
        </p:txBody>
      </p:sp>
    </p:spTree>
    <p:extLst>
      <p:ext uri="{BB962C8B-B14F-4D97-AF65-F5344CB8AC3E}">
        <p14:creationId xmlns:p14="http://schemas.microsoft.com/office/powerpoint/2010/main" val="1891930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85750"/>
            <a:ext cx="5537200" cy="3116263"/>
          </a:xfrm>
        </p:spPr>
      </p:sp>
      <p:sp>
        <p:nvSpPr>
          <p:cNvPr id="3" name="Espace réservé des commentaires 2"/>
          <p:cNvSpPr>
            <a:spLocks noGrp="1"/>
          </p:cNvSpPr>
          <p:nvPr>
            <p:ph type="body" idx="1"/>
          </p:nvPr>
        </p:nvSpPr>
        <p:spPr>
          <a:xfrm>
            <a:off x="685800" y="3659106"/>
            <a:ext cx="5486400" cy="3636705"/>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Mediator</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30</a:t>
            </a:fld>
            <a:endParaRPr lang="en-ca" dirty="0">
              <a:solidFill>
                <a:prstClr val="black"/>
              </a:solidFill>
            </a:endParaRPr>
          </a:p>
        </p:txBody>
      </p:sp>
    </p:spTree>
    <p:extLst>
      <p:ext uri="{BB962C8B-B14F-4D97-AF65-F5344CB8AC3E}">
        <p14:creationId xmlns:p14="http://schemas.microsoft.com/office/powerpoint/2010/main" val="3660695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46063"/>
            <a:ext cx="5537200" cy="3116262"/>
          </a:xfrm>
        </p:spPr>
      </p:sp>
      <p:sp>
        <p:nvSpPr>
          <p:cNvPr id="3" name="Espace réservé des commentaires 2"/>
          <p:cNvSpPr>
            <a:spLocks noGrp="1"/>
          </p:cNvSpPr>
          <p:nvPr>
            <p:ph type="body" idx="1"/>
          </p:nvPr>
        </p:nvSpPr>
        <p:spPr>
          <a:xfrm>
            <a:off x="685800" y="3548824"/>
            <a:ext cx="5486400" cy="3636705"/>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Probation Officer</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31</a:t>
            </a:fld>
            <a:endParaRPr lang="en-ca" dirty="0">
              <a:solidFill>
                <a:prstClr val="black"/>
              </a:solidFill>
            </a:endParaRPr>
          </a:p>
        </p:txBody>
      </p:sp>
    </p:spTree>
    <p:extLst>
      <p:ext uri="{BB962C8B-B14F-4D97-AF65-F5344CB8AC3E}">
        <p14:creationId xmlns:p14="http://schemas.microsoft.com/office/powerpoint/2010/main" val="289041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314325"/>
            <a:ext cx="5540375" cy="3117850"/>
          </a:xfrm>
        </p:spPr>
      </p:sp>
      <p:sp>
        <p:nvSpPr>
          <p:cNvPr id="3" name="Espace réservé des commentaires 2"/>
          <p:cNvSpPr>
            <a:spLocks noGrp="1"/>
          </p:cNvSpPr>
          <p:nvPr>
            <p:ph type="body" idx="1"/>
          </p:nvPr>
        </p:nvSpPr>
        <p:spPr>
          <a:xfrm>
            <a:off x="685800" y="3584149"/>
            <a:ext cx="5486400" cy="4497417"/>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Paralegal</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32</a:t>
            </a:fld>
            <a:endParaRPr lang="en-ca" dirty="0">
              <a:solidFill>
                <a:prstClr val="black"/>
              </a:solidFill>
            </a:endParaRPr>
          </a:p>
        </p:txBody>
      </p:sp>
    </p:spTree>
    <p:extLst>
      <p:ext uri="{BB962C8B-B14F-4D97-AF65-F5344CB8AC3E}">
        <p14:creationId xmlns:p14="http://schemas.microsoft.com/office/powerpoint/2010/main" val="2939251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314325"/>
            <a:ext cx="5540375" cy="3117850"/>
          </a:xfrm>
        </p:spPr>
      </p:sp>
      <p:sp>
        <p:nvSpPr>
          <p:cNvPr id="3" name="Espace réservé des commentaires 2"/>
          <p:cNvSpPr>
            <a:spLocks noGrp="1"/>
          </p:cNvSpPr>
          <p:nvPr>
            <p:ph type="body" idx="1"/>
          </p:nvPr>
        </p:nvSpPr>
        <p:spPr>
          <a:xfrm>
            <a:off x="685800" y="3584149"/>
            <a:ext cx="5486400" cy="4497417"/>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Member of Parliament </a:t>
            </a:r>
            <a:r>
              <a:rPr lang="en-ca" b="0" i="0" u="none" baseline="0" dirty="0">
                <a:latin typeface="Arial" panose="020B0604020202020204" pitchFamily="34" charset="0"/>
                <a:cs typeface="Arial" panose="020B0604020202020204" pitchFamily="34" charset="0"/>
              </a:rPr>
              <a:t>(or Member of the National Assembly)</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33</a:t>
            </a:fld>
            <a:endParaRPr lang="en-ca" dirty="0">
              <a:solidFill>
                <a:prstClr val="black"/>
              </a:solidFill>
            </a:endParaRPr>
          </a:p>
        </p:txBody>
      </p:sp>
    </p:spTree>
    <p:extLst>
      <p:ext uri="{BB962C8B-B14F-4D97-AF65-F5344CB8AC3E}">
        <p14:creationId xmlns:p14="http://schemas.microsoft.com/office/powerpoint/2010/main" val="3231730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230188"/>
            <a:ext cx="5540375" cy="3117850"/>
          </a:xfrm>
        </p:spPr>
      </p:sp>
      <p:sp>
        <p:nvSpPr>
          <p:cNvPr id="3" name="Espace réservé des commentaires 2"/>
          <p:cNvSpPr>
            <a:spLocks noGrp="1"/>
          </p:cNvSpPr>
          <p:nvPr>
            <p:ph type="body" idx="1"/>
          </p:nvPr>
        </p:nvSpPr>
        <p:spPr>
          <a:xfrm>
            <a:off x="685800" y="3542794"/>
            <a:ext cx="5486400" cy="4538772"/>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Social Worker</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34</a:t>
            </a:fld>
            <a:endParaRPr lang="en-ca" dirty="0">
              <a:solidFill>
                <a:prstClr val="black"/>
              </a:solidFill>
            </a:endParaRPr>
          </a:p>
        </p:txBody>
      </p:sp>
    </p:spTree>
    <p:extLst>
      <p:ext uri="{BB962C8B-B14F-4D97-AF65-F5344CB8AC3E}">
        <p14:creationId xmlns:p14="http://schemas.microsoft.com/office/powerpoint/2010/main" val="1955102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73050"/>
            <a:ext cx="5537200" cy="3116263"/>
          </a:xfrm>
        </p:spPr>
      </p:sp>
      <p:sp>
        <p:nvSpPr>
          <p:cNvPr id="3" name="Espace réservé des commentaires 2"/>
          <p:cNvSpPr>
            <a:spLocks noGrp="1"/>
          </p:cNvSpPr>
          <p:nvPr>
            <p:ph type="body" idx="1"/>
          </p:nvPr>
        </p:nvSpPr>
        <p:spPr>
          <a:xfrm>
            <a:off x="685800" y="3631535"/>
            <a:ext cx="5486400" cy="3636705"/>
          </a:xfrm>
        </p:spPr>
        <p:txBody>
          <a:bodyPr/>
          <a:lstStyle/>
          <a:p>
            <a:pPr algn="l" rtl="0">
              <a:defRPr/>
            </a:pPr>
            <a:r>
              <a:rPr lang="en-ca" b="1" i="0" u="none" baseline="0" dirty="0">
                <a:latin typeface="Arial" panose="020B0604020202020204" pitchFamily="34" charset="0"/>
                <a:cs typeface="Arial" panose="020B0604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baseline="0" dirty="0">
                <a:latin typeface="Arial" panose="020B0604020202020204" pitchFamily="34" charset="0"/>
                <a:cs typeface="Arial" panose="020B0604020202020204" pitchFamily="34" charset="0"/>
              </a:rPr>
              <a:t>Click the slide to bring up a the next clue. </a:t>
            </a: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Bailiff</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35</a:t>
            </a:fld>
            <a:endParaRPr lang="en-ca" dirty="0">
              <a:solidFill>
                <a:prstClr val="black"/>
              </a:solidFill>
            </a:endParaRPr>
          </a:p>
        </p:txBody>
      </p:sp>
    </p:spTree>
    <p:extLst>
      <p:ext uri="{BB962C8B-B14F-4D97-AF65-F5344CB8AC3E}">
        <p14:creationId xmlns:p14="http://schemas.microsoft.com/office/powerpoint/2010/main" val="3251627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0400" y="273050"/>
            <a:ext cx="5537200" cy="3116263"/>
          </a:xfrm>
        </p:spPr>
      </p:sp>
      <p:sp>
        <p:nvSpPr>
          <p:cNvPr id="3" name="Espace réservé des commentaires 2"/>
          <p:cNvSpPr>
            <a:spLocks noGrp="1"/>
          </p:cNvSpPr>
          <p:nvPr>
            <p:ph type="body" idx="1"/>
          </p:nvPr>
        </p:nvSpPr>
        <p:spPr>
          <a:xfrm>
            <a:off x="685800" y="3631535"/>
            <a:ext cx="5486400" cy="3636705"/>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b="1"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Click the slide to bring up a the next clue. </a:t>
            </a:r>
            <a:endParaRPr lang="en-ca" b="1" dirty="0">
              <a:latin typeface="Arial" panose="020B0604020202020204" pitchFamily="34" charset="0"/>
              <a:cs typeface="Arial" panose="020B0604020202020204" pitchFamily="34" charset="0"/>
            </a:endParaRPr>
          </a:p>
          <a:p>
            <a:endParaRPr lang="en-ca" b="1"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Answer: Special Constable</a:t>
            </a:r>
          </a:p>
        </p:txBody>
      </p:sp>
      <p:sp>
        <p:nvSpPr>
          <p:cNvPr id="4" name="Espace réservé du numéro de diapositive 3"/>
          <p:cNvSpPr>
            <a:spLocks noGrp="1"/>
          </p:cNvSpPr>
          <p:nvPr>
            <p:ph type="sldNum" sz="quarter" idx="10"/>
          </p:nvPr>
        </p:nvSpPr>
        <p:spPr/>
        <p:txBody>
          <a:bodyPr/>
          <a:lstStyle/>
          <a:p>
            <a:pPr algn="l" rtl="0"/>
            <a:fld id="{3C4FE3E3-99D9-446D-842C-56C943D2C738}" type="slidenum">
              <a:rPr>
                <a:solidFill>
                  <a:prstClr val="black"/>
                </a:solidFill>
              </a:rPr>
              <a:pPr/>
              <a:t>36</a:t>
            </a:fld>
            <a:endParaRPr lang="en-ca" dirty="0">
              <a:solidFill>
                <a:prstClr val="black"/>
              </a:solidFill>
            </a:endParaRPr>
          </a:p>
        </p:txBody>
      </p:sp>
    </p:spTree>
    <p:extLst>
      <p:ext uri="{BB962C8B-B14F-4D97-AF65-F5344CB8AC3E}">
        <p14:creationId xmlns:p14="http://schemas.microsoft.com/office/powerpoint/2010/main" val="3631418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37</a:t>
            </a:fld>
            <a:endParaRPr lang="en-ca" dirty="0"/>
          </a:p>
        </p:txBody>
      </p:sp>
    </p:spTree>
    <p:extLst>
      <p:ext uri="{BB962C8B-B14F-4D97-AF65-F5344CB8AC3E}">
        <p14:creationId xmlns:p14="http://schemas.microsoft.com/office/powerpoint/2010/main" val="2530318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Order a free copy of our Careers in Law pamphlet and we will ship it to your school free of charge.</a:t>
            </a:r>
          </a:p>
          <a:p>
            <a:pPr algn="l" rtl="0"/>
            <a:r>
              <a:rPr lang="en-ca" b="0" i="0" u="none" baseline="0" dirty="0">
                <a:latin typeface="Arial" panose="020B0604020202020204" pitchFamily="34" charset="0"/>
                <a:cs typeface="Arial" panose="020B0604020202020204" pitchFamily="34" charset="0"/>
              </a:rPr>
              <a:t>Simply fill out the form at: https://educaloi.qc.ca/en/order-educalois-products/ </a:t>
            </a:r>
          </a:p>
          <a:p>
            <a:pPr algn="l" rtl="0"/>
            <a:r>
              <a:rPr lang="en-ca" b="0" i="0" u="none" baseline="0" dirty="0">
                <a:latin typeface="Arial" panose="020B0604020202020204" pitchFamily="34" charset="0"/>
                <a:cs typeface="Arial" panose="020B0604020202020204" pitchFamily="34" charset="0"/>
              </a:rPr>
              <a:t>(Click on “Promotional Pamphlets and Posters”, then select “Pamphlet about Careers in Law”).</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38</a:t>
            </a:fld>
            <a:endParaRPr lang="en-ca" dirty="0"/>
          </a:p>
        </p:txBody>
      </p:sp>
    </p:spTree>
    <p:extLst>
      <p:ext uri="{BB962C8B-B14F-4D97-AF65-F5344CB8AC3E}">
        <p14:creationId xmlns:p14="http://schemas.microsoft.com/office/powerpoint/2010/main" val="700194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endParaRPr lang="fr-CA">
              <a:cs typeface="Calibri"/>
            </a:endParaRPr>
          </a:p>
          <a:p>
            <a:endParaRPr lang="fr-CA">
              <a:cs typeface="Calibri"/>
            </a:endParaRPr>
          </a:p>
          <a:p>
            <a:endParaRPr lang="fr-CA"/>
          </a:p>
        </p:txBody>
      </p:sp>
      <p:sp>
        <p:nvSpPr>
          <p:cNvPr id="4" name="Slide Number Placeholder 3"/>
          <p:cNvSpPr>
            <a:spLocks noGrp="1"/>
          </p:cNvSpPr>
          <p:nvPr>
            <p:ph type="sldNum" sz="quarter" idx="5"/>
          </p:nvPr>
        </p:nvSpPr>
        <p:spPr/>
        <p:txBody>
          <a:bodyPr/>
          <a:lstStyle/>
          <a:p>
            <a:fld id="{D35C624B-F79C-4787-B116-28D6CD5E02DB}" type="slidenum">
              <a:rPr lang="fr-CA" smtClean="0"/>
              <a:t>39</a:t>
            </a:fld>
            <a:endParaRPr lang="fr-CA"/>
          </a:p>
        </p:txBody>
      </p:sp>
    </p:spTree>
    <p:extLst>
      <p:ext uri="{BB962C8B-B14F-4D97-AF65-F5344CB8AC3E}">
        <p14:creationId xmlns:p14="http://schemas.microsoft.com/office/powerpoint/2010/main" val="38043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14438" y="561975"/>
            <a:ext cx="4429125" cy="2492375"/>
          </a:xfrm>
        </p:spPr>
      </p:sp>
      <p:sp>
        <p:nvSpPr>
          <p:cNvPr id="3" name="Espace réservé des notes 2"/>
          <p:cNvSpPr>
            <a:spLocks noGrp="1"/>
          </p:cNvSpPr>
          <p:nvPr>
            <p:ph type="body" idx="1"/>
          </p:nvPr>
        </p:nvSpPr>
        <p:spPr>
          <a:xfrm>
            <a:off x="685800" y="3179135"/>
            <a:ext cx="5486400" cy="4821865"/>
          </a:xfrm>
        </p:spPr>
        <p:txBody>
          <a:bodyPr/>
          <a:lstStyle/>
          <a:p>
            <a:pPr algn="l" rtl="0"/>
            <a:r>
              <a:rPr lang="en-ca" b="1" i="0" u="none" baseline="0" dirty="0">
                <a:latin typeface="Arial"/>
                <a:cs typeface="Arial"/>
              </a:rPr>
              <a:t>TEACHER’S NOTES</a:t>
            </a:r>
          </a:p>
          <a:p>
            <a:endParaRPr lang="en-ca" b="1"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a:cs typeface="Arial"/>
              </a:rPr>
              <a:t>Training</a:t>
            </a:r>
            <a:endParaRPr lang="en-ca" b="1" i="0" u="none" baseline="0" dirty="0">
              <a:latin typeface="Arial"/>
              <a:cs typeface="Arial"/>
            </a:endParaRPr>
          </a:p>
          <a:p>
            <a:pPr algn="l" rtl="0"/>
            <a:r>
              <a:rPr lang="en-ca" b="0" i="0" u="none" baseline="0" dirty="0">
                <a:latin typeface="Arial"/>
                <a:cs typeface="Arial"/>
              </a:rPr>
              <a:t>In Quebec, anyone who meets the following requirements can run for election as an MP or an MNA:</a:t>
            </a:r>
          </a:p>
          <a:p>
            <a:pPr marL="628650" lvl="1" indent="-171450" algn="l" rtl="0">
              <a:buFont typeface="Arial" panose="020B0604020202020204" pitchFamily="34" charset="0"/>
              <a:buChar char="•"/>
            </a:pPr>
            <a:r>
              <a:rPr lang="en-ca" b="0" i="0" u="none" baseline="0" dirty="0">
                <a:latin typeface="Arial"/>
                <a:cs typeface="Arial"/>
              </a:rPr>
              <a:t>they must be a Canadian citizen </a:t>
            </a:r>
            <a:endParaRPr lang="en-ca" b="0" dirty="0">
              <a:latin typeface="Arial" panose="020B0604020202020204" pitchFamily="34" charset="0"/>
              <a:cs typeface="Arial" panose="020B0604020202020204" pitchFamily="34" charset="0"/>
            </a:endParaRPr>
          </a:p>
          <a:p>
            <a:pPr marL="628650" lvl="1"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they must be allowed to vote</a:t>
            </a:r>
          </a:p>
          <a:p>
            <a:pPr marL="628650" lvl="1"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they must be at least 18 years old (on election day)</a:t>
            </a:r>
          </a:p>
          <a:p>
            <a:pPr marL="628650" lvl="1"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MNAs must have had their main residence in Quebec for at least six months</a:t>
            </a:r>
          </a:p>
          <a:p>
            <a:pPr marL="628650" lvl="1"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they must not be under curatorship </a:t>
            </a:r>
            <a:endParaRPr lang="en-ca" b="0" dirty="0">
              <a:latin typeface="Arial" panose="020B0604020202020204" pitchFamily="34" charset="0"/>
              <a:cs typeface="Arial" panose="020B0604020202020204" pitchFamily="34" charset="0"/>
            </a:endParaRPr>
          </a:p>
          <a:p>
            <a:pPr algn="l" rtl="0"/>
            <a:r>
              <a:rPr lang="en-ca" b="0" i="0" u="none" baseline="0" dirty="0">
                <a:latin typeface="Arial"/>
                <a:cs typeface="Arial"/>
              </a:rPr>
              <a:t>Students will probably have questions about curatorship. </a:t>
            </a:r>
            <a:endParaRPr lang="en-ca" b="0" dirty="0">
              <a:latin typeface="Arial" panose="020B0604020202020204" pitchFamily="34" charset="0"/>
              <a:cs typeface="Arial" panose="020B0604020202020204" pitchFamily="34" charset="0"/>
            </a:endParaRPr>
          </a:p>
          <a:p>
            <a:endParaRPr lang="en-ca" b="1" dirty="0">
              <a:latin typeface="Arial" panose="020B0604020202020204" pitchFamily="34" charset="0"/>
              <a:cs typeface="Arial" panose="020B0604020202020204" pitchFamily="34" charset="0"/>
            </a:endParaRPr>
          </a:p>
          <a:p>
            <a:endParaRPr lang="en-ca" b="1" dirty="0">
              <a:latin typeface="Arial" panose="020B0604020202020204" pitchFamily="34" charset="0"/>
              <a:cs typeface="Arial" panose="020B0604020202020204" pitchFamily="34" charset="0"/>
            </a:endParaRPr>
          </a:p>
          <a:p>
            <a:endParaRPr lang="en-ca"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4</a:t>
            </a:fld>
            <a:endParaRPr lang="en-ca" dirty="0"/>
          </a:p>
        </p:txBody>
      </p:sp>
    </p:spTree>
    <p:extLst>
      <p:ext uri="{BB962C8B-B14F-4D97-AF65-F5344CB8AC3E}">
        <p14:creationId xmlns:p14="http://schemas.microsoft.com/office/powerpoint/2010/main" val="2445751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30000"/>
              </a:spcBef>
              <a:spcAft>
                <a:spcPct val="0"/>
              </a:spcAft>
            </a:pPr>
            <a:endParaRPr lang="fr-FR"/>
          </a:p>
          <a:p>
            <a:endParaRPr lang="en-US"/>
          </a:p>
          <a:p>
            <a:endParaRPr lang="en-US">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40</a:t>
            </a:fld>
            <a:endParaRPr lang="fr-FR"/>
          </a:p>
        </p:txBody>
      </p:sp>
    </p:spTree>
    <p:extLst>
      <p:ext uri="{BB962C8B-B14F-4D97-AF65-F5344CB8AC3E}">
        <p14:creationId xmlns:p14="http://schemas.microsoft.com/office/powerpoint/2010/main" val="304276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5050" y="185738"/>
            <a:ext cx="2247900" cy="1265237"/>
          </a:xfrm>
        </p:spPr>
      </p:sp>
      <p:sp>
        <p:nvSpPr>
          <p:cNvPr id="3" name="Espace réservé des notes 2"/>
          <p:cNvSpPr>
            <a:spLocks noGrp="1"/>
          </p:cNvSpPr>
          <p:nvPr>
            <p:ph type="body" idx="1"/>
          </p:nvPr>
        </p:nvSpPr>
        <p:spPr>
          <a:xfrm>
            <a:off x="340243" y="1679945"/>
            <a:ext cx="6188148" cy="6911162"/>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Training</a:t>
            </a: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To become a police officer in Quebec, you usually need a </a:t>
            </a:r>
            <a:r>
              <a:rPr lang="en-ca" b="1" i="0" u="none" baseline="0" dirty="0">
                <a:latin typeface="Arial" panose="020B0604020202020204" pitchFamily="34" charset="0"/>
                <a:cs typeface="Arial" panose="020B0604020202020204" pitchFamily="34" charset="0"/>
              </a:rPr>
              <a:t>CEGEP diploma in police technology</a:t>
            </a:r>
            <a:r>
              <a:rPr lang="en-ca" b="0" i="0" u="none" baseline="0" dirty="0">
                <a:latin typeface="Arial" panose="020B0604020202020204" pitchFamily="34" charset="0"/>
                <a:cs typeface="Arial" panose="020B0604020202020204" pitchFamily="34" charset="0"/>
              </a:rPr>
              <a:t> and training at the École nationale de police (</a:t>
            </a:r>
            <a:r>
              <a:rPr lang="en-ca" b="1" i="0" u="none" baseline="0" dirty="0">
                <a:latin typeface="Arial" panose="020B0604020202020204" pitchFamily="34" charset="0"/>
                <a:cs typeface="Arial" panose="020B0604020202020204" pitchFamily="34" charset="0"/>
              </a:rPr>
              <a:t>Quebec police academy</a:t>
            </a:r>
            <a:r>
              <a:rPr lang="en-ca" b="0" i="0" u="none" baseline="0" dirty="0">
                <a:latin typeface="Arial" panose="020B0604020202020204" pitchFamily="34" charset="0"/>
                <a:cs typeface="Arial" panose="020B0604020202020204" pitchFamily="34" charset="0"/>
              </a:rPr>
              <a:t>).</a:t>
            </a:r>
          </a:p>
          <a:p>
            <a:pPr marL="171450" indent="-171450" algn="l" rtl="0">
              <a:buFont typeface="Arial" panose="020B0604020202020204" pitchFamily="34" charset="0"/>
              <a:buChar char="•"/>
            </a:pPr>
            <a:endParaRPr lang="en-ca" b="0"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You can also become a police officer with a </a:t>
            </a:r>
            <a:r>
              <a:rPr lang="en-ca" b="1" i="0" u="none" baseline="0" dirty="0">
                <a:latin typeface="Arial" panose="020B0604020202020204" pitchFamily="34" charset="0"/>
                <a:cs typeface="Arial" panose="020B0604020202020204" pitchFamily="34" charset="0"/>
              </a:rPr>
              <a:t>university degree or a vocational CEGEP diploma in another field</a:t>
            </a:r>
            <a:r>
              <a:rPr lang="en-ca" b="0" i="0" u="none" baseline="0" dirty="0">
                <a:latin typeface="Arial" panose="020B0604020202020204" pitchFamily="34" charset="0"/>
                <a:cs typeface="Arial" panose="020B0604020202020204" pitchFamily="34" charset="0"/>
              </a:rPr>
              <a:t>, such as criminology or computer science. If you haven’t studied police technology, you must </a:t>
            </a:r>
            <a:r>
              <a:rPr lang="en-ca" b="1" i="0" u="none" baseline="0" dirty="0">
                <a:latin typeface="Arial" panose="020B0604020202020204" pitchFamily="34" charset="0"/>
                <a:cs typeface="Arial" panose="020B0604020202020204" pitchFamily="34" charset="0"/>
              </a:rPr>
              <a:t>receive a job offer from a police department</a:t>
            </a:r>
            <a:r>
              <a:rPr lang="en-ca" b="0" i="0" u="none" baseline="0" dirty="0">
                <a:latin typeface="Arial" panose="020B0604020202020204" pitchFamily="34" charset="0"/>
                <a:cs typeface="Arial" panose="020B0604020202020204" pitchFamily="34" charset="0"/>
              </a:rPr>
              <a:t> and then complete an </a:t>
            </a:r>
            <a:r>
              <a:rPr lang="en-ca" b="1" i="0" u="none" baseline="0" dirty="0">
                <a:latin typeface="Arial" panose="020B0604020202020204" pitchFamily="34" charset="0"/>
                <a:cs typeface="Arial" panose="020B0604020202020204" pitchFamily="34" charset="0"/>
              </a:rPr>
              <a:t>Attestation of College Studies</a:t>
            </a:r>
            <a:r>
              <a:rPr lang="en-ca" b="0" i="0" u="none" baseline="0" dirty="0">
                <a:latin typeface="Arial" panose="020B0604020202020204" pitchFamily="34" charset="0"/>
                <a:cs typeface="Arial" panose="020B0604020202020204" pitchFamily="34" charset="0"/>
              </a:rPr>
              <a:t> (ACS) in police technology and </a:t>
            </a:r>
            <a:r>
              <a:rPr lang="en-ca" b="1" i="0" u="none" baseline="0" dirty="0">
                <a:latin typeface="Arial" panose="020B0604020202020204" pitchFamily="34" charset="0"/>
                <a:cs typeface="Arial" panose="020B0604020202020204" pitchFamily="34" charset="0"/>
              </a:rPr>
              <a:t>training at the École nationale de police</a:t>
            </a:r>
            <a:r>
              <a:rPr lang="en-ca" b="0" i="0" u="none" baseline="0" dirty="0">
                <a:latin typeface="Arial" panose="020B0604020202020204" pitchFamily="34" charset="0"/>
                <a:cs typeface="Arial" panose="020B0604020202020204" pitchFamily="34" charset="0"/>
              </a:rPr>
              <a:t>.</a:t>
            </a:r>
          </a:p>
          <a:p>
            <a:pPr marL="171450" indent="-171450" algn="l" rtl="0">
              <a:buFont typeface="Arial" panose="020B0604020202020204" pitchFamily="34" charset="0"/>
              <a:buChar char="•"/>
            </a:pPr>
            <a:endParaRPr lang="en-ca"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en-ca" b="0" i="0" u="none" baseline="0" dirty="0">
                <a:latin typeface="Arial" panose="020B0604020202020204" pitchFamily="34" charset="0"/>
                <a:cs typeface="Arial" panose="020B0604020202020204" pitchFamily="34" charset="0"/>
              </a:rPr>
              <a:t>To work for the Royal Canadian Mounted Police (RCMP), you need a </a:t>
            </a:r>
            <a:r>
              <a:rPr lang="en-ca" b="1" i="0" u="none" baseline="0" dirty="0">
                <a:latin typeface="Arial" panose="020B0604020202020204" pitchFamily="34" charset="0"/>
                <a:cs typeface="Arial" panose="020B0604020202020204" pitchFamily="34" charset="0"/>
              </a:rPr>
              <a:t>high school diploma</a:t>
            </a:r>
            <a:r>
              <a:rPr lang="en-ca" b="0" i="0" u="none" baseline="0" dirty="0">
                <a:latin typeface="Arial" panose="020B0604020202020204" pitchFamily="34" charset="0"/>
                <a:cs typeface="Arial" panose="020B0604020202020204" pitchFamily="34" charset="0"/>
              </a:rPr>
              <a:t> and </a:t>
            </a:r>
            <a:r>
              <a:rPr lang="en-ca" b="1" i="0" u="none" baseline="0" dirty="0">
                <a:latin typeface="Arial" panose="020B0604020202020204" pitchFamily="34" charset="0"/>
                <a:cs typeface="Arial" panose="020B0604020202020204" pitchFamily="34" charset="0"/>
              </a:rPr>
              <a:t>six months of training at the RCMP Academy </a:t>
            </a:r>
            <a:r>
              <a:rPr lang="en-ca" b="0" i="0" u="none" baseline="0" dirty="0">
                <a:latin typeface="Arial" panose="020B0604020202020204" pitchFamily="34" charset="0"/>
                <a:cs typeface="Arial" panose="020B0604020202020204" pitchFamily="34" charset="0"/>
              </a:rPr>
              <a:t>in Regina, Saskatchewan. </a:t>
            </a:r>
            <a:r>
              <a:rPr lang="en-ca" b="1" i="0" u="none" baseline="0" dirty="0">
                <a:latin typeface="Arial" panose="020B0604020202020204" pitchFamily="34" charset="0"/>
                <a:cs typeface="Arial" panose="020B0604020202020204" pitchFamily="34" charset="0"/>
              </a:rPr>
              <a:t>Graduates of this program must be willing to work anywhere in Canada.</a:t>
            </a:r>
          </a:p>
          <a:p>
            <a:pPr marL="171450" indent="-171450" algn="l" rtl="0">
              <a:buFont typeface="Arial" panose="020B0604020202020204" pitchFamily="34" charset="0"/>
              <a:buChar char="•"/>
            </a:pPr>
            <a:endParaRPr lang="en-ca" b="1" baseline="0" dirty="0">
              <a:latin typeface="Arial" panose="020B0604020202020204" pitchFamily="34" charset="0"/>
              <a:cs typeface="Arial" panose="020B0604020202020204" pitchFamily="34" charset="0"/>
            </a:endParaRPr>
          </a:p>
          <a:p>
            <a:pPr marL="0" indent="0" algn="l" rtl="0">
              <a:buFont typeface="Arial" panose="020B0604020202020204" pitchFamily="34" charset="0"/>
              <a:buNone/>
            </a:pPr>
            <a:r>
              <a:rPr lang="en-ca" b="1" i="0" u="none" baseline="0" dirty="0">
                <a:solidFill>
                  <a:srgbClr val="E46C00"/>
                </a:solidFill>
                <a:latin typeface="Arial" panose="020B0604020202020204" pitchFamily="34" charset="0"/>
                <a:cs typeface="Arial" panose="020B0604020202020204" pitchFamily="34" charset="0"/>
              </a:rPr>
              <a:t>Main Duties</a:t>
            </a:r>
          </a:p>
          <a:p>
            <a:pPr marL="0" indent="0" algn="l" rtl="0">
              <a:buFont typeface="Arial" panose="020B0604020202020204" pitchFamily="34" charset="0"/>
              <a:buNone/>
            </a:pPr>
            <a:r>
              <a:rPr lang="en-ca" b="0" i="0" u="none" baseline="0" dirty="0">
                <a:latin typeface="Arial" panose="020B0604020202020204" pitchFamily="34" charset="0"/>
                <a:cs typeface="Arial" panose="020B0604020202020204" pitchFamily="34" charset="0"/>
              </a:rPr>
              <a:t>There are many different jobs in a police department, including patrol officers, community officers, firearms instructors, dog handlers, police trainers, desk officers, and investigators.</a:t>
            </a:r>
          </a:p>
          <a:p>
            <a:pPr marL="0" indent="0" algn="l" rtl="0">
              <a:buFont typeface="Arial" panose="020B0604020202020204" pitchFamily="34" charset="0"/>
              <a:buNone/>
            </a:pPr>
            <a:endParaRPr lang="en-ca" b="0" baseline="0" dirty="0">
              <a:latin typeface="Arial" panose="020B0604020202020204" pitchFamily="34" charset="0"/>
              <a:cs typeface="Arial" panose="020B0604020202020204" pitchFamily="34" charset="0"/>
            </a:endParaRPr>
          </a:p>
          <a:p>
            <a:pPr marL="0" indent="0" algn="l" rtl="0">
              <a:buFont typeface="Arial" panose="020B0604020202020204" pitchFamily="34" charset="0"/>
              <a:buNone/>
            </a:pPr>
            <a:r>
              <a:rPr lang="en-ca" b="0" i="0" u="none" baseline="0" dirty="0">
                <a:latin typeface="Arial" panose="020B0604020202020204" pitchFamily="34" charset="0"/>
                <a:cs typeface="Arial" panose="020B0604020202020204" pitchFamily="34" charset="0"/>
              </a:rPr>
              <a:t>Most police officers start as </a:t>
            </a:r>
            <a:r>
              <a:rPr lang="en-ca" b="1" i="0" u="none" baseline="0" dirty="0">
                <a:latin typeface="Arial" panose="020B0604020202020204" pitchFamily="34" charset="0"/>
                <a:cs typeface="Arial" panose="020B0604020202020204" pitchFamily="34" charset="0"/>
              </a:rPr>
              <a:t>patrol officers</a:t>
            </a:r>
            <a:r>
              <a:rPr lang="en-ca" b="0" i="0" u="none" baseline="0" dirty="0">
                <a:latin typeface="Arial" panose="020B0604020202020204" pitchFamily="34" charset="0"/>
                <a:cs typeface="Arial" panose="020B0604020202020204" pitchFamily="34" charset="0"/>
              </a:rPr>
              <a:t>. They:</a:t>
            </a:r>
          </a:p>
          <a:p>
            <a:pPr marL="171450" indent="-171450" algn="l" rtl="0">
              <a:buFont typeface="Arial" panose="020B0604020202020204" pitchFamily="34" charset="0"/>
              <a:buChar char="•"/>
            </a:pPr>
            <a:r>
              <a:rPr lang="en-ca" b="1" i="0" u="none" baseline="0" dirty="0">
                <a:latin typeface="Arial" panose="020B0604020202020204" pitchFamily="34" charset="0"/>
                <a:cs typeface="Arial" panose="020B0604020202020204" pitchFamily="34" charset="0"/>
              </a:rPr>
              <a:t>respond to emergencies</a:t>
            </a:r>
          </a:p>
          <a:p>
            <a:pPr marL="171450" indent="-171450" algn="l" rtl="0">
              <a:buFont typeface="Arial" panose="020B0604020202020204" pitchFamily="34" charset="0"/>
              <a:buChar char="•"/>
            </a:pPr>
            <a:r>
              <a:rPr lang="en-ca" b="1" i="0" u="none" baseline="0" dirty="0">
                <a:latin typeface="Arial" panose="020B0604020202020204" pitchFamily="34" charset="0"/>
                <a:cs typeface="Arial" panose="020B0604020202020204" pitchFamily="34" charset="0"/>
              </a:rPr>
              <a:t>write tickets</a:t>
            </a:r>
            <a:r>
              <a:rPr lang="en-ca" b="0" i="0" u="none" baseline="0" dirty="0">
                <a:latin typeface="Arial" panose="020B0604020202020204" pitchFamily="34" charset="0"/>
                <a:cs typeface="Arial" panose="020B0604020202020204" pitchFamily="34" charset="0"/>
              </a:rPr>
              <a:t> and </a:t>
            </a:r>
            <a:r>
              <a:rPr lang="en-ca" b="1" i="0" u="none" baseline="0" dirty="0">
                <a:latin typeface="Arial" panose="020B0604020202020204" pitchFamily="34" charset="0"/>
                <a:cs typeface="Arial" panose="020B0604020202020204" pitchFamily="34" charset="0"/>
              </a:rPr>
              <a:t>arrest suspects</a:t>
            </a:r>
          </a:p>
          <a:p>
            <a:pPr marL="171450" indent="-171450" algn="l" rtl="0">
              <a:buFont typeface="Arial" panose="020B0604020202020204" pitchFamily="34" charset="0"/>
              <a:buChar char="•"/>
            </a:pPr>
            <a:r>
              <a:rPr lang="en-ca" b="1" i="0" u="none" baseline="0" dirty="0">
                <a:latin typeface="Arial" panose="020B0604020202020204" pitchFamily="34" charset="0"/>
                <a:cs typeface="Arial" panose="020B0604020202020204" pitchFamily="34" charset="0"/>
              </a:rPr>
              <a:t>write reports</a:t>
            </a:r>
            <a:r>
              <a:rPr lang="en-ca" b="0" i="0" u="none" baseline="0" dirty="0">
                <a:latin typeface="Arial" panose="020B0604020202020204" pitchFamily="34" charset="0"/>
                <a:cs typeface="Arial" panose="020B0604020202020204" pitchFamily="34" charset="0"/>
              </a:rPr>
              <a:t> after giving someone a ticket or arresting a suspect. Police officers must be able to justify their actions if anyone challenges them.</a:t>
            </a:r>
          </a:p>
          <a:p>
            <a:pPr marL="171450" indent="-171450" algn="l" rtl="0">
              <a:buFont typeface="Arial" panose="020B0604020202020204" pitchFamily="34" charset="0"/>
              <a:buChar char="•"/>
            </a:pPr>
            <a:endParaRPr lang="en-ca" b="0" baseline="0" dirty="0">
              <a:latin typeface="Arial" panose="020B0604020202020204" pitchFamily="34" charset="0"/>
              <a:cs typeface="Arial" panose="020B0604020202020204" pitchFamily="34" charset="0"/>
            </a:endParaRPr>
          </a:p>
          <a:p>
            <a:pPr marL="0" indent="0" algn="l" rtl="0">
              <a:buFont typeface="Arial" panose="020B0604020202020204" pitchFamily="34" charset="0"/>
              <a:buNone/>
            </a:pPr>
            <a:r>
              <a:rPr lang="en-ca" b="1" i="0" u="none" baseline="0" dirty="0">
                <a:latin typeface="Arial" panose="020B0604020202020204" pitchFamily="34" charset="0"/>
                <a:cs typeface="Arial" panose="020B0604020202020204" pitchFamily="34" charset="0"/>
              </a:rPr>
              <a:t>Investigators</a:t>
            </a:r>
            <a:r>
              <a:rPr lang="en-ca" b="0" i="0" u="none" baseline="0" dirty="0">
                <a:latin typeface="Arial" panose="020B0604020202020204" pitchFamily="34" charset="0"/>
                <a:cs typeface="Arial" panose="020B0604020202020204" pitchFamily="34" charset="0"/>
              </a:rPr>
              <a:t> gather the evidence needed to convict suspects of crimes. They:</a:t>
            </a:r>
          </a:p>
          <a:p>
            <a:pPr marL="171450" indent="-171450" algn="l" rtl="0">
              <a:buFont typeface="Arial" panose="020B0604020202020204" pitchFamily="34" charset="0"/>
              <a:buChar char="•"/>
            </a:pPr>
            <a:r>
              <a:rPr lang="en-ca" b="1" i="0" u="none" baseline="0" dirty="0">
                <a:latin typeface="Arial" panose="020B0604020202020204" pitchFamily="34" charset="0"/>
                <a:cs typeface="Arial" panose="020B0604020202020204" pitchFamily="34" charset="0"/>
              </a:rPr>
              <a:t>question </a:t>
            </a:r>
            <a:r>
              <a:rPr lang="en-ca" b="0" i="0" u="none" baseline="0" dirty="0">
                <a:latin typeface="Arial" panose="020B0604020202020204" pitchFamily="34" charset="0"/>
                <a:cs typeface="Arial" panose="020B0604020202020204" pitchFamily="34" charset="0"/>
              </a:rPr>
              <a:t>witnesses and suspects at the police station or elsewhere</a:t>
            </a:r>
          </a:p>
          <a:p>
            <a:pPr marL="171450" indent="-171450" algn="l" rtl="0">
              <a:buFont typeface="Arial" panose="020B0604020202020204" pitchFamily="34" charset="0"/>
              <a:buChar char="•"/>
            </a:pPr>
            <a:r>
              <a:rPr lang="en-ca" b="1" i="0" u="none" baseline="0" dirty="0">
                <a:latin typeface="Arial" panose="020B0604020202020204" pitchFamily="34" charset="0"/>
                <a:cs typeface="Arial" panose="020B0604020202020204" pitchFamily="34" charset="0"/>
              </a:rPr>
              <a:t>examine</a:t>
            </a:r>
            <a:r>
              <a:rPr lang="en-ca" b="0" i="0" u="none" baseline="0" dirty="0">
                <a:latin typeface="Arial" panose="020B0604020202020204" pitchFamily="34" charset="0"/>
                <a:cs typeface="Arial" panose="020B0604020202020204" pitchFamily="34" charset="0"/>
              </a:rPr>
              <a:t> the scene of a crime or accident</a:t>
            </a:r>
          </a:p>
          <a:p>
            <a:pPr marL="171450" indent="-171450" algn="l" rtl="0">
              <a:buFont typeface="Arial" panose="020B0604020202020204" pitchFamily="34" charset="0"/>
              <a:buChar char="•"/>
            </a:pPr>
            <a:r>
              <a:rPr lang="en-ca" b="1" i="0" u="none" baseline="0" dirty="0">
                <a:latin typeface="Arial" panose="020B0604020202020204" pitchFamily="34" charset="0"/>
                <a:cs typeface="Arial" panose="020B0604020202020204" pitchFamily="34" charset="0"/>
              </a:rPr>
              <a:t>build a file</a:t>
            </a:r>
            <a:r>
              <a:rPr lang="en-ca" b="0" i="0" u="none" baseline="0" dirty="0">
                <a:latin typeface="Arial" panose="020B0604020202020204" pitchFamily="34" charset="0"/>
                <a:cs typeface="Arial" panose="020B0604020202020204" pitchFamily="34" charset="0"/>
              </a:rPr>
              <a:t> that can be used in court</a:t>
            </a:r>
          </a:p>
          <a:p>
            <a:pPr marL="171450" indent="-171450" algn="l" rtl="0">
              <a:buFont typeface="Arial" panose="020B0604020202020204" pitchFamily="34" charset="0"/>
              <a:buChar char="•"/>
            </a:pPr>
            <a:endParaRPr lang="en-ca" sz="1100" b="0" baseline="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sz="11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5</a:t>
            </a:fld>
            <a:endParaRPr lang="en-ca" dirty="0"/>
          </a:p>
        </p:txBody>
      </p:sp>
    </p:spTree>
    <p:extLst>
      <p:ext uri="{BB962C8B-B14F-4D97-AF65-F5344CB8AC3E}">
        <p14:creationId xmlns:p14="http://schemas.microsoft.com/office/powerpoint/2010/main" val="3191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0" y="558800"/>
            <a:ext cx="4386263" cy="2466975"/>
          </a:xfrm>
        </p:spPr>
      </p:sp>
      <p:sp>
        <p:nvSpPr>
          <p:cNvPr id="3" name="Espace réservé des notes 2"/>
          <p:cNvSpPr>
            <a:spLocks noGrp="1"/>
          </p:cNvSpPr>
          <p:nvPr>
            <p:ph type="body" idx="1"/>
          </p:nvPr>
        </p:nvSpPr>
        <p:spPr>
          <a:xfrm>
            <a:off x="685800" y="3215217"/>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p>
          <a:p>
            <a:endParaRPr lang="en-ca" dirty="0">
              <a:latin typeface="Arial" panose="020B0604020202020204" pitchFamily="34" charset="0"/>
              <a:cs typeface="Arial" panose="020B0604020202020204" pitchFamily="34" charset="0"/>
            </a:endParaRPr>
          </a:p>
          <a:p>
            <a:pPr algn="l" rtl="0"/>
            <a:r>
              <a:rPr lang="en-US" b="0" i="0" u="none" baseline="0" dirty="0">
                <a:latin typeface="Arial" panose="020B0604020202020204" pitchFamily="34" charset="0"/>
                <a:cs typeface="Arial" panose="020B0604020202020204" pitchFamily="34" charset="0"/>
              </a:rPr>
              <a:t>Click on a number to go directly to the slide for that profession. When you have looked at the slides for each profession, click “Next” to continue the presentation</a:t>
            </a:r>
            <a:r>
              <a:rPr lang="en-ca" b="0" i="0" u="none" baseline="0" dirty="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D3BDD4DB-7545-45E1-9CF5-A661BB65F597}" type="slidenum">
              <a:rPr/>
              <a:t>6</a:t>
            </a:fld>
            <a:endParaRPr lang="en-ca" dirty="0"/>
          </a:p>
        </p:txBody>
      </p:sp>
    </p:spTree>
    <p:extLst>
      <p:ext uri="{BB962C8B-B14F-4D97-AF65-F5344CB8AC3E}">
        <p14:creationId xmlns:p14="http://schemas.microsoft.com/office/powerpoint/2010/main" val="142984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51075" y="587375"/>
            <a:ext cx="2509838" cy="1411288"/>
          </a:xfrm>
        </p:spPr>
      </p:sp>
      <p:sp>
        <p:nvSpPr>
          <p:cNvPr id="3" name="Espace réservé des notes 2"/>
          <p:cNvSpPr>
            <a:spLocks noGrp="1"/>
          </p:cNvSpPr>
          <p:nvPr>
            <p:ph type="body" idx="1"/>
          </p:nvPr>
        </p:nvSpPr>
        <p:spPr>
          <a:xfrm>
            <a:off x="688622" y="2388306"/>
            <a:ext cx="5441245"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Judges conduct civil and criminal court cases.</a:t>
            </a:r>
          </a:p>
          <a:p>
            <a:endParaRPr lang="en-ca" baseline="0" dirty="0">
              <a:latin typeface="Arial" panose="020B0604020202020204" pitchFamily="34" charset="0"/>
              <a:cs typeface="Arial" panose="020B0604020202020204" pitchFamily="34" charset="0"/>
            </a:endParaRPr>
          </a:p>
          <a:p>
            <a:pPr algn="l" rtl="0"/>
            <a:r>
              <a:rPr lang="en-ca" b="1" i="0" u="none" baseline="0" dirty="0">
                <a:latin typeface="Arial" panose="020B0604020202020204" pitchFamily="34" charset="0"/>
                <a:cs typeface="Arial" panose="020B0604020202020204" pitchFamily="34" charset="0"/>
              </a:rPr>
              <a:t>During the trial</a:t>
            </a:r>
            <a:r>
              <a:rPr lang="en-ca" b="0" i="0" u="none" baseline="0" dirty="0">
                <a:latin typeface="Arial" panose="020B0604020202020204" pitchFamily="34" charset="0"/>
                <a:cs typeface="Arial" panose="020B0604020202020204" pitchFamily="34" charset="0"/>
              </a:rPr>
              <a:t>, they make sure everyone follows the rules of procedure.</a:t>
            </a:r>
          </a:p>
          <a:p>
            <a:pPr algn="l" rtl="0"/>
            <a:r>
              <a:rPr lang="en-ca" b="1" i="0" u="none" baseline="0" dirty="0">
                <a:latin typeface="Arial" panose="020B0604020202020204" pitchFamily="34" charset="0"/>
                <a:cs typeface="Arial" panose="020B0604020202020204" pitchFamily="34" charset="0"/>
              </a:rPr>
              <a:t>After the trial</a:t>
            </a:r>
            <a:r>
              <a:rPr lang="en-ca" b="0" i="0" u="none" baseline="0" dirty="0">
                <a:latin typeface="Arial" panose="020B0604020202020204" pitchFamily="34" charset="0"/>
                <a:cs typeface="Arial" panose="020B0604020202020204" pitchFamily="34" charset="0"/>
              </a:rPr>
              <a:t>, they have the difficult task of making a fair decision based on the law. They must do this by applying the law to the facts of the case.</a:t>
            </a:r>
            <a:endParaRPr lang="en-ca" b="1" baseline="0" dirty="0">
              <a:latin typeface="Arial" panose="020B0604020202020204" pitchFamily="34" charset="0"/>
              <a:cs typeface="Arial" panose="020B0604020202020204" pitchFamily="34" charset="0"/>
            </a:endParaRPr>
          </a:p>
          <a:p>
            <a:endParaRPr lang="en-ca" baseline="0" dirty="0">
              <a:latin typeface="Arial" panose="020B0604020202020204" pitchFamily="34" charset="0"/>
              <a:cs typeface="Arial" panose="020B0604020202020204" pitchFamily="34" charset="0"/>
            </a:endParaRPr>
          </a:p>
          <a:p>
            <a:pPr algn="l" rtl="0"/>
            <a:r>
              <a:rPr lang="en-ca" b="0" i="0" u="none" baseline="0" dirty="0">
                <a:latin typeface="Arial" panose="020B0604020202020204" pitchFamily="34" charset="0"/>
                <a:cs typeface="Arial" panose="020B0604020202020204" pitchFamily="34" charset="0"/>
              </a:rPr>
              <a:t>This often means spending long hours in an office, reading and writing. Judges work both in their offices and in court.</a:t>
            </a:r>
          </a:p>
          <a:p>
            <a:endParaRPr lang="en-ca" baseline="0" dirty="0">
              <a:latin typeface="Arial" panose="020B0604020202020204" pitchFamily="34" charset="0"/>
              <a:cs typeface="Arial" panose="020B0604020202020204" pitchFamily="34" charset="0"/>
            </a:endParaRPr>
          </a:p>
          <a:p>
            <a:pPr algn="l" rtl="0"/>
            <a:r>
              <a:rPr lang="en-ca" b="1" i="0" u="none" baseline="0" dirty="0">
                <a:solidFill>
                  <a:srgbClr val="E46C00"/>
                </a:solidFill>
                <a:latin typeface="Arial" panose="020B0604020202020204" pitchFamily="34" charset="0"/>
                <a:cs typeface="Arial" panose="020B0604020202020204" pitchFamily="34" charset="0"/>
              </a:rPr>
              <a:t>Training</a:t>
            </a:r>
            <a:endParaRPr lang="en-ca" b="0" baseline="0" dirty="0">
              <a:solidFill>
                <a:srgbClr val="E46C00"/>
              </a:solidFill>
              <a:latin typeface="Arial" panose="020B0604020202020204" pitchFamily="34" charset="0"/>
              <a:cs typeface="Arial" panose="020B0604020202020204" pitchFamily="34" charset="0"/>
            </a:endParaRP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There is no “judge school” in Canada, but </a:t>
            </a:r>
            <a:r>
              <a:rPr lang="en-CA" b="0" i="0" u="none" kern="1200" baseline="0" dirty="0">
                <a:solidFill>
                  <a:schemeClr val="tx1"/>
                </a:solidFill>
                <a:effectLst/>
                <a:latin typeface="Arial" panose="020B0604020202020204" pitchFamily="34" charset="0"/>
                <a:cs typeface="Arial" panose="020B0604020202020204" pitchFamily="34" charset="0"/>
              </a:rPr>
              <a:t>most</a:t>
            </a:r>
            <a:r>
              <a:rPr lang="en-ca" b="0" i="0" u="none" kern="1200" baseline="0" dirty="0">
                <a:solidFill>
                  <a:schemeClr val="tx1"/>
                </a:solidFill>
                <a:effectLst/>
                <a:latin typeface="Arial" panose="020B0604020202020204" pitchFamily="34" charset="0"/>
                <a:cs typeface="Arial" panose="020B0604020202020204" pitchFamily="34" charset="0"/>
              </a:rPr>
              <a:t> judges are </a:t>
            </a:r>
            <a:r>
              <a:rPr lang="en-CA" b="0" i="0" u="none" kern="1200" baseline="0" dirty="0">
                <a:solidFill>
                  <a:schemeClr val="tx1"/>
                </a:solidFill>
                <a:effectLst/>
                <a:latin typeface="Arial" panose="020B0604020202020204" pitchFamily="34" charset="0"/>
                <a:cs typeface="Arial" panose="020B0604020202020204" pitchFamily="34" charset="0"/>
              </a:rPr>
              <a:t>former </a:t>
            </a:r>
            <a:r>
              <a:rPr lang="en-ca" b="0" i="0" u="none" kern="1200" baseline="0" dirty="0">
                <a:solidFill>
                  <a:schemeClr val="tx1"/>
                </a:solidFill>
                <a:effectLst/>
                <a:latin typeface="Arial" panose="020B0604020202020204" pitchFamily="34" charset="0"/>
                <a:cs typeface="Arial" panose="020B0604020202020204" pitchFamily="34" charset="0"/>
              </a:rPr>
              <a:t>lawyers.</a:t>
            </a:r>
            <a:endParaRPr lang="en-CA" b="0" i="0" u="none" kern="1200" baseline="0" dirty="0">
              <a:solidFill>
                <a:schemeClr val="tx1"/>
              </a:solidFill>
              <a:effectLst/>
              <a:latin typeface="Arial" panose="020B0604020202020204" pitchFamily="34" charset="0"/>
              <a:cs typeface="Arial" panose="020B0604020202020204" pitchFamily="34" charset="0"/>
            </a:endParaRPr>
          </a:p>
          <a:p>
            <a:pPr algn="l" rtl="0" fontAlgn="base"/>
            <a:endParaRPr lang="en-CA" b="0" i="0" u="non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b="0" i="0" u="none" kern="1200" baseline="0" dirty="0">
                <a:solidFill>
                  <a:schemeClr val="tx1"/>
                </a:solidFill>
                <a:effectLst/>
                <a:latin typeface="Arial" panose="020B0604020202020204" pitchFamily="34" charset="0"/>
                <a:cs typeface="Arial" panose="020B0604020202020204" pitchFamily="34" charset="0"/>
              </a:rPr>
              <a:t>Depending on the court, judges are selected by the federal or provincial government.</a:t>
            </a:r>
          </a:p>
          <a:p>
            <a:pPr algn="l" rtl="0" fontAlgn="base"/>
            <a:endParaRPr lang="en-CA" b="0" i="0" kern="1200" dirty="0">
              <a:solidFill>
                <a:schemeClr val="tx1"/>
              </a:solidFill>
              <a:effectLst/>
              <a:latin typeface="Arial" panose="020B0604020202020204" pitchFamily="34" charset="0"/>
              <a:cs typeface="Arial" panose="020B0604020202020204" pitchFamily="34" charset="0"/>
            </a:endParaRPr>
          </a:p>
          <a:p>
            <a:pPr algn="l" rtl="0" fontAlgn="base"/>
            <a:r>
              <a:rPr lang="en-CA" b="0" i="0" kern="1200" dirty="0">
                <a:solidFill>
                  <a:schemeClr val="tx1"/>
                </a:solidFill>
                <a:effectLst/>
                <a:latin typeface="Arial" panose="020B0604020202020204" pitchFamily="34" charset="0"/>
                <a:cs typeface="Arial" panose="020B0604020202020204" pitchFamily="34" charset="0"/>
              </a:rPr>
              <a:t>Judges are either former lawyers or former notaries. They must have practiced as lawyers or notaries for </a:t>
            </a:r>
            <a:r>
              <a:rPr lang="en-CA" b="1" i="0" kern="1200" dirty="0">
                <a:solidFill>
                  <a:schemeClr val="tx1"/>
                </a:solidFill>
                <a:effectLst/>
                <a:latin typeface="Arial" panose="020B0604020202020204" pitchFamily="34" charset="0"/>
                <a:cs typeface="Arial" panose="020B0604020202020204" pitchFamily="34" charset="0"/>
              </a:rPr>
              <a:t>at least 10 years </a:t>
            </a:r>
            <a:r>
              <a:rPr lang="en-CA" b="0" i="0" kern="1200" dirty="0">
                <a:solidFill>
                  <a:schemeClr val="tx1"/>
                </a:solidFill>
                <a:effectLst/>
                <a:latin typeface="Arial" panose="020B0604020202020204" pitchFamily="34" charset="0"/>
                <a:cs typeface="Arial" panose="020B0604020202020204" pitchFamily="34" charset="0"/>
              </a:rPr>
              <a:t>to be selected. Some judge positions are only open to lawyers, while others are also open to notaries.</a:t>
            </a:r>
            <a:endParaRPr lang="en-ca" b="0" i="0" kern="1200" dirty="0">
              <a:solidFill>
                <a:schemeClr val="tx1"/>
              </a:solidFill>
              <a:effectLst/>
              <a:latin typeface="Arial" panose="020B0604020202020204" pitchFamily="34" charset="0"/>
              <a:cs typeface="Arial" panose="020B0604020202020204" pitchFamily="34" charset="0"/>
            </a:endParaRPr>
          </a:p>
          <a:p>
            <a:pPr algn="l" rtl="0" fontAlgn="base"/>
            <a:endParaRPr lang="en-CA" b="0" i="0" u="none" kern="1200" baseline="0" dirty="0">
              <a:solidFill>
                <a:schemeClr val="tx1"/>
              </a:solidFill>
              <a:effectLst/>
              <a:latin typeface="Arial" panose="020B0604020202020204" pitchFamily="34" charset="0"/>
              <a:cs typeface="Arial" panose="020B0604020202020204" pitchFamily="34" charset="0"/>
            </a:endParaRPr>
          </a:p>
          <a:p>
            <a:pPr algn="l" rtl="0" fontAlgn="base"/>
            <a:endParaRPr lang="en-ca" b="0" i="0" u="none" kern="1200" baseline="0" dirty="0">
              <a:solidFill>
                <a:schemeClr val="tx1"/>
              </a:solidFill>
              <a:effectLst/>
              <a:latin typeface="Arial" panose="020B0604020202020204" pitchFamily="34" charset="0"/>
              <a:cs typeface="Arial" panose="020B0604020202020204" pitchFamily="34" charset="0"/>
            </a:endParaRPr>
          </a:p>
          <a:p>
            <a:pPr algn="l" rtl="0" fontAlgn="base"/>
            <a:r>
              <a:rPr lang="en-ca" b="1" i="0" u="none" kern="1200" baseline="0" dirty="0">
                <a:solidFill>
                  <a:schemeClr val="tx1"/>
                </a:solidFill>
                <a:effectLst/>
                <a:latin typeface="Arial" panose="020B0604020202020204" pitchFamily="34" charset="0"/>
                <a:cs typeface="Arial" panose="020B0604020202020204" pitchFamily="34" charset="0"/>
              </a:rPr>
              <a:t>Lawyers who become judges usually spent their careers representing people in court,</a:t>
            </a:r>
            <a:r>
              <a:rPr lang="en-ca" b="0" i="0" u="none" kern="1200" baseline="0" dirty="0">
                <a:solidFill>
                  <a:schemeClr val="tx1"/>
                </a:solidFill>
                <a:effectLst/>
                <a:latin typeface="Arial" panose="020B0604020202020204" pitchFamily="34" charset="0"/>
                <a:cs typeface="Arial" panose="020B0604020202020204" pitchFamily="34" charset="0"/>
              </a:rPr>
              <a:t> but this isn’t a </a:t>
            </a:r>
            <a:r>
              <a:rPr lang="en-ca" b="0" i="0" u="none" kern="1200" baseline="0">
                <a:solidFill>
                  <a:schemeClr val="tx1"/>
                </a:solidFill>
                <a:effectLst/>
                <a:latin typeface="Arial" panose="020B0604020202020204" pitchFamily="34" charset="0"/>
                <a:cs typeface="Arial" panose="020B0604020202020204" pitchFamily="34" charset="0"/>
              </a:rPr>
              <a:t>requirement.</a:t>
            </a:r>
            <a:endParaRPr lang="en-CA" b="0" i="0" u="none" kern="1200" baseline="0">
              <a:solidFill>
                <a:schemeClr val="tx1"/>
              </a:solidFill>
              <a:effectLst/>
              <a:latin typeface="Arial" panose="020B0604020202020204" pitchFamily="34" charset="0"/>
              <a:cs typeface="Arial" panose="020B0604020202020204" pitchFamily="34" charset="0"/>
            </a:endParaRPr>
          </a:p>
          <a:p>
            <a:pPr algn="l" rtl="0" fontAlgn="base"/>
            <a:endParaRPr lang="en-ca" b="0" i="0" u="none" kern="1200" baseline="0" dirty="0">
              <a:solidFill>
                <a:schemeClr val="tx1"/>
              </a:solidFill>
              <a:effectLst/>
              <a:latin typeface="Arial" panose="020B0604020202020204" pitchFamily="34" charset="0"/>
              <a:cs typeface="Arial" panose="020B0604020202020204" pitchFamily="34" charset="0"/>
            </a:endParaRP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Potential judges are chosen very carefully. They need to </a:t>
            </a:r>
            <a:r>
              <a:rPr lang="en-ca" b="1" i="0" u="none" kern="1200" baseline="0" dirty="0">
                <a:solidFill>
                  <a:schemeClr val="tx1"/>
                </a:solidFill>
                <a:effectLst/>
                <a:latin typeface="Arial" panose="020B0604020202020204" pitchFamily="34" charset="0"/>
                <a:cs typeface="Arial" panose="020B0604020202020204" pitchFamily="34" charset="0"/>
              </a:rPr>
              <a:t>know the law inside out </a:t>
            </a:r>
            <a:r>
              <a:rPr lang="en-ca" b="0" i="0" u="none" kern="1200" baseline="0" dirty="0">
                <a:solidFill>
                  <a:schemeClr val="tx1"/>
                </a:solidFill>
                <a:effectLst/>
                <a:latin typeface="Arial" panose="020B0604020202020204" pitchFamily="34" charset="0"/>
                <a:cs typeface="Arial" panose="020B0604020202020204" pitchFamily="34" charset="0"/>
              </a:rPr>
              <a:t>and </a:t>
            </a:r>
            <a:r>
              <a:rPr lang="en-ca" b="1" i="0" u="none" kern="1200" baseline="0" dirty="0">
                <a:solidFill>
                  <a:schemeClr val="tx1"/>
                </a:solidFill>
                <a:effectLst/>
                <a:latin typeface="Arial" panose="020B0604020202020204" pitchFamily="34" charset="0"/>
                <a:cs typeface="Arial" panose="020B0604020202020204" pitchFamily="34" charset="0"/>
              </a:rPr>
              <a:t>have spotless professional and personal reputations</a:t>
            </a:r>
            <a:r>
              <a:rPr lang="en-ca" b="0" i="0" u="none" kern="1200" baseline="0" dirty="0">
                <a:solidFill>
                  <a:schemeClr val="tx1"/>
                </a:solidFill>
                <a:effectLst/>
                <a:latin typeface="Arial" panose="020B0604020202020204" pitchFamily="34" charset="0"/>
                <a:cs typeface="Arial" panose="020B0604020202020204" pitchFamily="34" charset="0"/>
              </a:rPr>
              <a:t>.</a:t>
            </a:r>
            <a:endParaRPr lang="en-ca" i="0" kern="1200" dirty="0">
              <a:solidFill>
                <a:schemeClr val="tx1"/>
              </a:solidFill>
              <a:effectLst/>
              <a:latin typeface="Arial" panose="020B0604020202020204" pitchFamily="34" charset="0"/>
              <a:cs typeface="Arial" panose="020B0604020202020204" pitchFamily="34" charset="0"/>
            </a:endParaRPr>
          </a:p>
          <a:p>
            <a:pPr algn="l" rtl="0" fontAlgn="base"/>
            <a:endParaRPr lang="en-ca" b="1" i="0" kern="1200" dirty="0">
              <a:solidFill>
                <a:schemeClr val="tx1"/>
              </a:solidFill>
              <a:effectLst/>
              <a:latin typeface="Arial" panose="020B0604020202020204" pitchFamily="34" charset="0"/>
              <a:cs typeface="Arial" panose="020B0604020202020204" pitchFamily="34" charset="0"/>
            </a:endParaRPr>
          </a:p>
          <a:p>
            <a:pPr algn="l" rtl="0" fontAlgn="base"/>
            <a:r>
              <a:rPr lang="en-ca" b="1" i="0" u="none" kern="1200" baseline="0" dirty="0">
                <a:solidFill>
                  <a:srgbClr val="E46C00"/>
                </a:solidFill>
                <a:effectLst/>
                <a:latin typeface="Arial" panose="020B0604020202020204" pitchFamily="34" charset="0"/>
                <a:cs typeface="Arial" panose="020B0604020202020204" pitchFamily="34" charset="0"/>
              </a:rPr>
              <a:t>Salary</a:t>
            </a: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Judges’ salary is </a:t>
            </a:r>
            <a:r>
              <a:rPr lang="en-ca" b="1" i="0" u="none" kern="1200" baseline="0" dirty="0">
                <a:solidFill>
                  <a:schemeClr val="tx1"/>
                </a:solidFill>
                <a:effectLst/>
                <a:latin typeface="Arial" panose="020B0604020202020204" pitchFamily="34" charset="0"/>
                <a:cs typeface="Arial" panose="020B0604020202020204" pitchFamily="34" charset="0"/>
              </a:rPr>
              <a:t>set by the law and is made public</a:t>
            </a:r>
            <a:r>
              <a:rPr lang="en-ca" b="0" i="0" u="none" kern="1200" baseline="0" dirty="0">
                <a:solidFill>
                  <a:schemeClr val="tx1"/>
                </a:solidFill>
                <a:effectLst/>
                <a:latin typeface="Arial" panose="020B0604020202020204" pitchFamily="34" charset="0"/>
                <a:cs typeface="Arial" panose="020B0604020202020204" pitchFamily="34" charset="0"/>
              </a:rPr>
              <a:t>. They receive a fixed yearly salary no matter how many hours they work.</a:t>
            </a:r>
          </a:p>
          <a:p>
            <a:pPr algn="l" rtl="0" fontAlgn="base"/>
            <a:endParaRPr lang="en-ca" b="0" i="0" kern="1200" dirty="0">
              <a:solidFill>
                <a:schemeClr val="tx1"/>
              </a:solidFill>
              <a:effectLst/>
              <a:latin typeface="Arial" panose="020B0604020202020204" pitchFamily="34" charset="0"/>
              <a:cs typeface="Arial" panose="020B0604020202020204" pitchFamily="34" charset="0"/>
            </a:endParaRPr>
          </a:p>
          <a:p>
            <a:pPr algn="l" rtl="0" fontAlgn="base"/>
            <a:r>
              <a:rPr lang="en-ca" b="0" i="0" u="none" kern="1200" baseline="0" dirty="0">
                <a:solidFill>
                  <a:schemeClr val="tx1"/>
                </a:solidFill>
                <a:effectLst/>
                <a:latin typeface="Arial" panose="020B0604020202020204" pitchFamily="34" charset="0"/>
                <a:cs typeface="Arial" panose="020B0604020202020204" pitchFamily="34" charset="0"/>
              </a:rPr>
              <a:t>Their </a:t>
            </a:r>
            <a:r>
              <a:rPr lang="en-ca" b="1" i="0" u="none" kern="1200" baseline="0" dirty="0">
                <a:solidFill>
                  <a:schemeClr val="tx1"/>
                </a:solidFill>
                <a:effectLst/>
                <a:latin typeface="Arial" panose="020B0604020202020204" pitchFamily="34" charset="0"/>
                <a:cs typeface="Arial" panose="020B0604020202020204" pitchFamily="34" charset="0"/>
              </a:rPr>
              <a:t>salary depends on which court</a:t>
            </a:r>
            <a:r>
              <a:rPr lang="en-ca" b="0" i="0" u="none" kern="1200" baseline="0" dirty="0">
                <a:solidFill>
                  <a:schemeClr val="tx1"/>
                </a:solidFill>
                <a:effectLst/>
                <a:latin typeface="Arial" panose="020B0604020202020204" pitchFamily="34" charset="0"/>
                <a:cs typeface="Arial" panose="020B0604020202020204" pitchFamily="34" charset="0"/>
              </a:rPr>
              <a:t> they work at. For example, municipal court judges don’t make as much as Supreme Court judges. But most judges earn </a:t>
            </a:r>
            <a:r>
              <a:rPr lang="en-ca" b="1" i="0" u="none" kern="1200" baseline="0" dirty="0">
                <a:solidFill>
                  <a:schemeClr val="tx1"/>
                </a:solidFill>
                <a:effectLst/>
                <a:latin typeface="Arial" panose="020B0604020202020204" pitchFamily="34" charset="0"/>
                <a:cs typeface="Arial" panose="020B0604020202020204" pitchFamily="34" charset="0"/>
              </a:rPr>
              <a:t>more than $200,000 a year</a:t>
            </a:r>
            <a:r>
              <a:rPr lang="en-ca" b="0" i="0" u="none" kern="1200" baseline="0" dirty="0">
                <a:solidFill>
                  <a:schemeClr val="tx1"/>
                </a:solidFill>
                <a:effectLst/>
                <a:latin typeface="Arial" panose="020B0604020202020204" pitchFamily="34" charset="0"/>
                <a:cs typeface="Arial" panose="020B0604020202020204" pitchFamily="34" charset="0"/>
              </a:rPr>
              <a:t>.</a:t>
            </a:r>
          </a:p>
          <a:p>
            <a:pPr algn="l" rtl="0" fontAlgn="base"/>
            <a:endParaRPr lang="en-ca"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7</a:t>
            </a:fld>
            <a:endParaRPr lang="en-ca" dirty="0"/>
          </a:p>
        </p:txBody>
      </p:sp>
    </p:spTree>
    <p:extLst>
      <p:ext uri="{BB962C8B-B14F-4D97-AF65-F5344CB8AC3E}">
        <p14:creationId xmlns:p14="http://schemas.microsoft.com/office/powerpoint/2010/main" val="115099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14438" y="530225"/>
            <a:ext cx="4495800" cy="2528888"/>
          </a:xfrm>
        </p:spPr>
      </p:sp>
      <p:sp>
        <p:nvSpPr>
          <p:cNvPr id="3" name="Espace réservé des notes 2"/>
          <p:cNvSpPr>
            <a:spLocks noGrp="1"/>
          </p:cNvSpPr>
          <p:nvPr>
            <p:ph type="body" idx="1"/>
          </p:nvPr>
        </p:nvSpPr>
        <p:spPr>
          <a:xfrm>
            <a:off x="685800" y="3226506"/>
            <a:ext cx="5486400" cy="3600450"/>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sz="1200" b="0" baseline="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Court ushers play a discreet but essential role in the courtroom.</a:t>
            </a:r>
          </a:p>
          <a:p>
            <a:endParaRPr lang="en-ca" sz="1200" b="1" baseline="0" dirty="0">
              <a:latin typeface="Arial" panose="020B0604020202020204" pitchFamily="34" charset="0"/>
              <a:cs typeface="Arial" panose="020B0604020202020204" pitchFamily="34" charset="0"/>
            </a:endParaRPr>
          </a:p>
          <a:p>
            <a:pPr algn="l" rtl="0"/>
            <a:r>
              <a:rPr lang="en-ca" sz="1200" b="0" i="0" u="none" baseline="0" dirty="0">
                <a:latin typeface="Arial" panose="020B0604020202020204" pitchFamily="34" charset="0"/>
                <a:cs typeface="Arial" panose="020B0604020202020204" pitchFamily="34" charset="0"/>
              </a:rPr>
              <a:t>They:</a:t>
            </a:r>
          </a:p>
          <a:p>
            <a:endParaRPr lang="en-ca" sz="1200" b="1" baseline="0" dirty="0">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ca" sz="1200" b="1" i="0" u="none" kern="1200" baseline="0" dirty="0">
                <a:solidFill>
                  <a:schemeClr val="tx1"/>
                </a:solidFill>
                <a:effectLst/>
                <a:latin typeface="Arial" panose="020B0604020202020204" pitchFamily="34" charset="0"/>
                <a:cs typeface="Arial" panose="020B0604020202020204" pitchFamily="34" charset="0"/>
              </a:rPr>
              <a:t>prepare </a:t>
            </a:r>
            <a:r>
              <a:rPr lang="en-ca" sz="1200" b="0" i="0" u="none" kern="1200" baseline="0" dirty="0">
                <a:solidFill>
                  <a:schemeClr val="tx1"/>
                </a:solidFill>
                <a:effectLst/>
                <a:latin typeface="Arial" panose="020B0604020202020204" pitchFamily="34" charset="0"/>
                <a:cs typeface="Arial" panose="020B0604020202020204" pitchFamily="34" charset="0"/>
              </a:rPr>
              <a:t>and</a:t>
            </a:r>
            <a:r>
              <a:rPr lang="en-ca" sz="1200" b="1" i="0" u="none" kern="1200" baseline="0" dirty="0">
                <a:solidFill>
                  <a:schemeClr val="tx1"/>
                </a:solidFill>
                <a:effectLst/>
                <a:latin typeface="Arial" panose="020B0604020202020204" pitchFamily="34" charset="0"/>
                <a:cs typeface="Arial" panose="020B0604020202020204" pitchFamily="34" charset="0"/>
              </a:rPr>
              <a:t> </a:t>
            </a:r>
            <a:r>
              <a:rPr lang="en-ca" sz="1200" b="0" i="0" u="none" kern="1200" baseline="0" dirty="0">
                <a:solidFill>
                  <a:schemeClr val="tx1"/>
                </a:solidFill>
                <a:effectLst/>
                <a:latin typeface="Arial" panose="020B0604020202020204" pitchFamily="34" charset="0"/>
                <a:cs typeface="Arial" panose="020B0604020202020204" pitchFamily="34" charset="0"/>
              </a:rPr>
              <a:t>then </a:t>
            </a:r>
            <a:r>
              <a:rPr lang="en-ca" sz="1200" b="1" i="0" u="none" kern="1200" baseline="0" dirty="0">
                <a:solidFill>
                  <a:schemeClr val="tx1"/>
                </a:solidFill>
                <a:effectLst/>
                <a:latin typeface="Arial" panose="020B0604020202020204" pitchFamily="34" charset="0"/>
                <a:cs typeface="Arial" panose="020B0604020202020204" pitchFamily="34" charset="0"/>
              </a:rPr>
              <a:t>open </a:t>
            </a:r>
            <a:r>
              <a:rPr lang="en-ca" sz="1200" b="0" i="0" u="none" kern="1200" baseline="0" dirty="0">
                <a:solidFill>
                  <a:schemeClr val="tx1"/>
                </a:solidFill>
                <a:effectLst/>
                <a:latin typeface="Arial" panose="020B0604020202020204" pitchFamily="34" charset="0"/>
                <a:cs typeface="Arial" panose="020B0604020202020204" pitchFamily="34" charset="0"/>
              </a:rPr>
              <a:t>the courtroom</a:t>
            </a:r>
          </a:p>
          <a:p>
            <a:pPr marL="171450" indent="-171450" algn="l" rtl="0" fontAlgn="base">
              <a:buFont typeface="Arial" panose="020B0604020202020204" pitchFamily="34" charset="0"/>
              <a:buChar char="•"/>
            </a:pPr>
            <a:r>
              <a:rPr lang="en-ca" sz="1200" b="1" i="0" u="none" kern="1200" baseline="0" dirty="0">
                <a:solidFill>
                  <a:schemeClr val="tx1"/>
                </a:solidFill>
                <a:effectLst/>
                <a:latin typeface="Arial" panose="020B0604020202020204" pitchFamily="34" charset="0"/>
                <a:cs typeface="Arial" panose="020B0604020202020204" pitchFamily="34" charset="0"/>
              </a:rPr>
              <a:t>help judges and accompany them</a:t>
            </a:r>
            <a:r>
              <a:rPr lang="en-ca" sz="1200" b="0" i="0" u="none" kern="1200" baseline="0" dirty="0">
                <a:solidFill>
                  <a:schemeClr val="tx1"/>
                </a:solidFill>
                <a:effectLst/>
                <a:latin typeface="Arial" panose="020B0604020202020204" pitchFamily="34" charset="0"/>
                <a:cs typeface="Arial" panose="020B0604020202020204" pitchFamily="34" charset="0"/>
              </a:rPr>
              <a:t> between their offices and the courtroom</a:t>
            </a:r>
          </a:p>
          <a:p>
            <a:pPr marL="171450" indent="-171450" algn="l" rtl="0" fontAlgn="base">
              <a:buFont typeface="Arial" panose="020B0604020202020204" pitchFamily="34" charset="0"/>
              <a:buChar char="•"/>
            </a:pPr>
            <a:r>
              <a:rPr lang="en-ca" sz="1200" b="1" i="0" u="none" kern="1200" baseline="0" dirty="0">
                <a:solidFill>
                  <a:schemeClr val="tx1"/>
                </a:solidFill>
                <a:effectLst/>
                <a:latin typeface="Arial" panose="020B0604020202020204" pitchFamily="34" charset="0"/>
                <a:cs typeface="Arial" panose="020B0604020202020204" pitchFamily="34" charset="0"/>
              </a:rPr>
              <a:t>greet witnesses </a:t>
            </a:r>
            <a:r>
              <a:rPr lang="en-ca" sz="1200" b="0" i="0" u="none" kern="1200" baseline="0" dirty="0">
                <a:solidFill>
                  <a:schemeClr val="tx1"/>
                </a:solidFill>
                <a:effectLst/>
                <a:latin typeface="Arial" panose="020B0604020202020204" pitchFamily="34" charset="0"/>
                <a:cs typeface="Arial" panose="020B0604020202020204" pitchFamily="34" charset="0"/>
              </a:rPr>
              <a:t>and</a:t>
            </a:r>
            <a:r>
              <a:rPr lang="en-ca" sz="1200" b="1" i="0" u="none" kern="1200" baseline="0" dirty="0">
                <a:solidFill>
                  <a:schemeClr val="tx1"/>
                </a:solidFill>
                <a:effectLst/>
                <a:latin typeface="Arial" panose="020B0604020202020204" pitchFamily="34" charset="0"/>
                <a:cs typeface="Arial" panose="020B0604020202020204" pitchFamily="34" charset="0"/>
              </a:rPr>
              <a:t> show them where to stand</a:t>
            </a:r>
            <a:r>
              <a:rPr lang="en-ca" sz="1200" b="0" i="0" u="none" kern="1200" baseline="0" dirty="0">
                <a:solidFill>
                  <a:schemeClr val="tx1"/>
                </a:solidFill>
                <a:effectLst/>
                <a:latin typeface="Arial" panose="020B0604020202020204" pitchFamily="34" charset="0"/>
                <a:cs typeface="Arial" panose="020B0604020202020204" pitchFamily="34" charset="0"/>
              </a:rPr>
              <a:t> during the hearing</a:t>
            </a:r>
          </a:p>
          <a:p>
            <a:pPr marL="171450" indent="-171450" algn="l" rtl="0" fontAlgn="base">
              <a:buFont typeface="Arial" panose="020B0604020202020204" pitchFamily="34" charset="0"/>
              <a:buChar char="•"/>
            </a:pPr>
            <a:r>
              <a:rPr lang="en-ca" sz="1200" b="1" i="0" u="none" kern="1200" baseline="0" dirty="0">
                <a:solidFill>
                  <a:schemeClr val="tx1"/>
                </a:solidFill>
                <a:effectLst/>
                <a:latin typeface="Arial" panose="020B0604020202020204" pitchFamily="34" charset="0"/>
                <a:cs typeface="Arial" panose="020B0604020202020204" pitchFamily="34" charset="0"/>
              </a:rPr>
              <a:t>make sure the people in the courtroom behave properly</a:t>
            </a:r>
          </a:p>
          <a:p>
            <a:pPr marL="171450" indent="-171450" algn="l" rtl="0" fontAlgn="base">
              <a:buFont typeface="Arial" panose="020B0604020202020204" pitchFamily="34" charset="0"/>
              <a:buChar char="•"/>
            </a:pPr>
            <a:r>
              <a:rPr lang="en-ca" sz="1200" b="1" i="0" u="none" kern="1200" baseline="0" dirty="0">
                <a:solidFill>
                  <a:schemeClr val="tx1"/>
                </a:solidFill>
                <a:effectLst/>
                <a:latin typeface="Arial" panose="020B0604020202020204" pitchFamily="34" charset="0"/>
                <a:cs typeface="Arial" panose="020B0604020202020204" pitchFamily="34" charset="0"/>
              </a:rPr>
              <a:t>help judges</a:t>
            </a:r>
            <a:r>
              <a:rPr lang="en-ca" sz="1200" b="0" i="0" u="none" kern="1200" baseline="0" dirty="0">
                <a:solidFill>
                  <a:schemeClr val="tx1"/>
                </a:solidFill>
                <a:effectLst/>
                <a:latin typeface="Arial" panose="020B0604020202020204" pitchFamily="34" charset="0"/>
                <a:cs typeface="Arial" panose="020B0604020202020204" pitchFamily="34" charset="0"/>
              </a:rPr>
              <a:t> during the hearing, for example, by making photocopies</a:t>
            </a:r>
          </a:p>
          <a:p>
            <a:endParaRPr lang="en-ca" sz="120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Training</a:t>
            </a: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There is </a:t>
            </a:r>
            <a:r>
              <a:rPr lang="en-ca" sz="1200" b="1" i="0" u="none" kern="1200" baseline="0" dirty="0">
                <a:solidFill>
                  <a:schemeClr val="tx1"/>
                </a:solidFill>
                <a:effectLst/>
                <a:latin typeface="Arial" panose="020B0604020202020204" pitchFamily="34" charset="0"/>
                <a:cs typeface="Arial" panose="020B0604020202020204" pitchFamily="34" charset="0"/>
              </a:rPr>
              <a:t>no specific training</a:t>
            </a:r>
            <a:r>
              <a:rPr lang="en-ca" sz="1200" b="0" i="0" u="none" kern="1200" baseline="0" dirty="0">
                <a:solidFill>
                  <a:schemeClr val="tx1"/>
                </a:solidFill>
                <a:effectLst/>
                <a:latin typeface="Arial" panose="020B0604020202020204" pitchFamily="34" charset="0"/>
                <a:cs typeface="Arial" panose="020B0604020202020204" pitchFamily="34" charset="0"/>
              </a:rPr>
              <a:t> program for court ushers.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Justice Quebec requires </a:t>
            </a:r>
            <a:r>
              <a:rPr lang="en-ca" sz="1200" b="1" i="0" u="none" kern="1200" baseline="0" dirty="0">
                <a:solidFill>
                  <a:schemeClr val="tx1"/>
                </a:solidFill>
                <a:effectLst/>
                <a:latin typeface="Arial" panose="020B0604020202020204" pitchFamily="34" charset="0"/>
                <a:cs typeface="Arial" panose="020B0604020202020204" pitchFamily="34" charset="0"/>
              </a:rPr>
              <a:t>three years of secondary school</a:t>
            </a:r>
            <a:r>
              <a:rPr lang="en-ca" sz="1200" b="0" i="0" u="none" kern="1200" baseline="0" dirty="0">
                <a:solidFill>
                  <a:schemeClr val="tx1"/>
                </a:solidFill>
                <a:effectLst/>
                <a:latin typeface="Arial" panose="020B0604020202020204" pitchFamily="34" charset="0"/>
                <a:cs typeface="Arial" panose="020B0604020202020204" pitchFamily="34" charset="0"/>
              </a:rPr>
              <a:t>, that is, Secondary Three or Grade 9. People who have less than three years of secondary school can still qualify if they have two years of work experience for each year of schooling they don’t have.</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The department hires court ushers from its </a:t>
            </a:r>
            <a:r>
              <a:rPr lang="en-ca" sz="1200" b="1" i="0" u="none" kern="1200" baseline="0" dirty="0">
                <a:solidFill>
                  <a:schemeClr val="tx1"/>
                </a:solidFill>
                <a:effectLst/>
                <a:latin typeface="Arial" panose="020B0604020202020204" pitchFamily="34" charset="0"/>
                <a:cs typeface="Arial" panose="020B0604020202020204" pitchFamily="34" charset="0"/>
              </a:rPr>
              <a:t>bank of job applicants</a:t>
            </a:r>
            <a:r>
              <a:rPr lang="en-ca" sz="1200" b="0" i="0" u="none" kern="1200" baseline="0" dirty="0">
                <a:solidFill>
                  <a:schemeClr val="tx1"/>
                </a:solidFill>
                <a:effectLst/>
                <a:latin typeface="Arial" panose="020B0604020202020204" pitchFamily="34" charset="0"/>
                <a:cs typeface="Arial" panose="020B0604020202020204" pitchFamily="34" charset="0"/>
              </a:rPr>
              <a:t>.</a:t>
            </a:r>
          </a:p>
          <a:p>
            <a:endParaRPr lang="en-ca" sz="1200" b="1" baseline="0" dirty="0">
              <a:latin typeface="Arial" panose="020B0604020202020204" pitchFamily="34" charset="0"/>
              <a:cs typeface="Arial" panose="020B0604020202020204" pitchFamily="34" charset="0"/>
            </a:endParaRPr>
          </a:p>
          <a:p>
            <a:pPr algn="l" rtl="0" fontAlgn="base"/>
            <a:r>
              <a:rPr lang="en-ca" sz="1200" b="1" i="0" u="none" kern="1200" baseline="0" dirty="0">
                <a:solidFill>
                  <a:srgbClr val="E46C00"/>
                </a:solidFill>
                <a:effectLst/>
                <a:latin typeface="Arial" panose="020B0604020202020204" pitchFamily="34" charset="0"/>
                <a:cs typeface="Arial" panose="020B0604020202020204" pitchFamily="34" charset="0"/>
              </a:rPr>
              <a:t>Work Environment and Conditions of Employment</a:t>
            </a: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Court ushers work part-time and must be on call. Their work schedule might change from week to week depending on how busy the court is. </a:t>
            </a:r>
            <a:endParaRPr lang="en-ca" sz="1200" b="1" i="0" kern="1200" dirty="0">
              <a:solidFill>
                <a:schemeClr val="tx1"/>
              </a:solidFill>
              <a:effectLst/>
              <a:latin typeface="Arial" panose="020B0604020202020204" pitchFamily="34" charset="0"/>
              <a:cs typeface="Arial" panose="020B0604020202020204" pitchFamily="34" charset="0"/>
            </a:endParaRP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8</a:t>
            </a:fld>
            <a:endParaRPr lang="en-ca" dirty="0"/>
          </a:p>
        </p:txBody>
      </p:sp>
    </p:spTree>
    <p:extLst>
      <p:ext uri="{BB962C8B-B14F-4D97-AF65-F5344CB8AC3E}">
        <p14:creationId xmlns:p14="http://schemas.microsoft.com/office/powerpoint/2010/main" val="145607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16025" y="736600"/>
            <a:ext cx="4549775" cy="2559050"/>
          </a:xfrm>
        </p:spPr>
      </p:sp>
      <p:sp>
        <p:nvSpPr>
          <p:cNvPr id="3" name="Espace réservé des notes 2"/>
          <p:cNvSpPr>
            <a:spLocks noGrp="1"/>
          </p:cNvSpPr>
          <p:nvPr>
            <p:ph type="body" idx="1"/>
          </p:nvPr>
        </p:nvSpPr>
        <p:spPr>
          <a:xfrm>
            <a:off x="685800" y="3641724"/>
            <a:ext cx="5486400" cy="4587875"/>
          </a:xfrm>
        </p:spPr>
        <p:txBody>
          <a:bodyPr/>
          <a:lstStyle/>
          <a:p>
            <a:pPr algn="l" rtl="0"/>
            <a:r>
              <a:rPr lang="en-ca" b="1" i="0" u="none" baseline="0" dirty="0">
                <a:latin typeface="Arial" panose="020B0604020202020204" pitchFamily="34" charset="0"/>
                <a:cs typeface="Arial" panose="020B0604020202020204" pitchFamily="34" charset="0"/>
              </a:rPr>
              <a:t>TEACHER’S NOTES</a:t>
            </a:r>
            <a:endParaRPr lang="en-ca" dirty="0">
              <a:latin typeface="Arial" panose="020B0604020202020204" pitchFamily="34" charset="0"/>
              <a:cs typeface="Arial" panose="020B0604020202020204" pitchFamily="34" charset="0"/>
            </a:endParaRPr>
          </a:p>
          <a:p>
            <a:endParaRPr lang="en-ca" sz="1200" baseline="0" dirty="0">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panose="020B0604020202020204" pitchFamily="34" charset="0"/>
                <a:cs typeface="Arial" panose="020B0604020202020204" pitchFamily="34" charset="0"/>
              </a:rPr>
              <a:t>Court clerks work at the heart of the action. They must </a:t>
            </a:r>
            <a:r>
              <a:rPr lang="en-ca" sz="1200" b="1" i="0" u="none" kern="1200" baseline="0" dirty="0">
                <a:solidFill>
                  <a:schemeClr val="tx1"/>
                </a:solidFill>
                <a:effectLst/>
                <a:latin typeface="Arial" panose="020B0604020202020204" pitchFamily="34" charset="0"/>
                <a:cs typeface="Arial" panose="020B0604020202020204" pitchFamily="34" charset="0"/>
              </a:rPr>
              <a:t>pay close attention</a:t>
            </a:r>
            <a:r>
              <a:rPr lang="en-ca" sz="1200" b="0" i="0" u="none" kern="1200" baseline="0" dirty="0">
                <a:solidFill>
                  <a:schemeClr val="tx1"/>
                </a:solidFill>
                <a:effectLst/>
                <a:latin typeface="Arial" panose="020B0604020202020204" pitchFamily="34" charset="0"/>
                <a:cs typeface="Arial" panose="020B0604020202020204" pitchFamily="34" charset="0"/>
              </a:rPr>
              <a:t> to what goes on around them. They need </a:t>
            </a:r>
            <a:r>
              <a:rPr lang="en-ca" sz="1200" b="1" i="0" u="none" kern="1200" baseline="0" dirty="0">
                <a:solidFill>
                  <a:schemeClr val="tx1"/>
                </a:solidFill>
                <a:effectLst/>
                <a:latin typeface="Arial" panose="020B0604020202020204" pitchFamily="34" charset="0"/>
                <a:cs typeface="Arial" panose="020B0604020202020204" pitchFamily="34" charset="0"/>
              </a:rPr>
              <a:t>excellent communication skills</a:t>
            </a:r>
            <a:r>
              <a:rPr lang="en-ca" sz="1200" b="0" i="0" u="none" kern="1200" baseline="0" dirty="0">
                <a:solidFill>
                  <a:schemeClr val="tx1"/>
                </a:solidFill>
                <a:effectLst/>
                <a:latin typeface="Arial" panose="020B0604020202020204" pitchFamily="34" charset="0"/>
                <a:cs typeface="Arial" panose="020B0604020202020204" pitchFamily="34" charset="0"/>
              </a:rPr>
              <a:t> because they do a lot of writing. They have to be </a:t>
            </a:r>
            <a:r>
              <a:rPr lang="en-ca" sz="1200" b="1" i="0" u="none" kern="1200" baseline="0" dirty="0">
                <a:solidFill>
                  <a:schemeClr val="tx1"/>
                </a:solidFill>
                <a:effectLst/>
                <a:latin typeface="Arial" panose="020B0604020202020204" pitchFamily="34" charset="0"/>
                <a:cs typeface="Arial" panose="020B0604020202020204" pitchFamily="34" charset="0"/>
              </a:rPr>
              <a:t>detail-oriented</a:t>
            </a:r>
            <a:r>
              <a:rPr lang="en-ca" sz="1200" b="0" i="0" u="none" kern="1200" baseline="0" dirty="0">
                <a:solidFill>
                  <a:schemeClr val="tx1"/>
                </a:solidFill>
                <a:effectLst/>
                <a:latin typeface="Arial" panose="020B0604020202020204" pitchFamily="34" charset="0"/>
                <a:cs typeface="Arial" panose="020B0604020202020204" pitchFamily="34" charset="0"/>
              </a:rPr>
              <a:t> and </a:t>
            </a:r>
            <a:r>
              <a:rPr lang="en-ca" sz="1200" b="1" i="0" u="none" kern="1200" baseline="0" dirty="0">
                <a:solidFill>
                  <a:schemeClr val="tx1"/>
                </a:solidFill>
                <a:effectLst/>
                <a:latin typeface="Arial" panose="020B0604020202020204" pitchFamily="34" charset="0"/>
                <a:cs typeface="Arial" panose="020B0604020202020204" pitchFamily="34" charset="0"/>
              </a:rPr>
              <a:t>very organized</a:t>
            </a:r>
            <a:r>
              <a:rPr lang="en-ca" sz="1200" b="0" i="0" u="none" kern="1200" baseline="0" dirty="0">
                <a:solidFill>
                  <a:schemeClr val="tx1"/>
                </a:solidFill>
                <a:effectLst/>
                <a:latin typeface="Arial" panose="020B0604020202020204" pitchFamily="34" charset="0"/>
                <a:cs typeface="Arial" panose="020B0604020202020204" pitchFamily="34" charset="0"/>
              </a:rPr>
              <a:t>.</a:t>
            </a:r>
          </a:p>
          <a:p>
            <a:endParaRPr lang="en-ca" sz="1200" b="0" i="0" kern="1200" baseline="0" dirty="0">
              <a:solidFill>
                <a:schemeClr val="tx1"/>
              </a:solidFill>
              <a:effectLst/>
              <a:latin typeface="Arial" panose="020B0604020202020204" pitchFamily="34" charset="0"/>
              <a:cs typeface="Arial" panose="020B0604020202020204" pitchFamily="34" charset="0"/>
            </a:endParaRPr>
          </a:p>
          <a:p>
            <a:pPr algn="l" rtl="0"/>
            <a:r>
              <a:rPr lang="en-ca" sz="1200" b="0" i="0" u="none" kern="1200" baseline="0" dirty="0">
                <a:solidFill>
                  <a:schemeClr val="tx1"/>
                </a:solidFill>
                <a:effectLst/>
                <a:latin typeface="Arial" panose="020B0604020202020204" pitchFamily="34" charset="0"/>
                <a:cs typeface="Arial" panose="020B0604020202020204" pitchFamily="34" charset="0"/>
              </a:rPr>
              <a:t>Court clerks work on call, which means they work only when the court needs them. Their work schedule changes from week to week.</a:t>
            </a:r>
            <a:endParaRPr lang="en-ca" sz="1200" baseline="0" dirty="0">
              <a:latin typeface="Arial" panose="020B0604020202020204" pitchFamily="34" charset="0"/>
              <a:cs typeface="Arial" panose="020B0604020202020204" pitchFamily="34" charset="0"/>
            </a:endParaRPr>
          </a:p>
          <a:p>
            <a:endParaRPr lang="en-ca" sz="1200" baseline="0" dirty="0">
              <a:latin typeface="Arial" panose="020B0604020202020204" pitchFamily="34" charset="0"/>
              <a:cs typeface="Arial" panose="020B0604020202020204" pitchFamily="34" charset="0"/>
            </a:endParaRPr>
          </a:p>
          <a:p>
            <a:pPr algn="l" rtl="0"/>
            <a:r>
              <a:rPr lang="en-ca" sz="1200" b="1" i="0" u="none" baseline="0" dirty="0">
                <a:solidFill>
                  <a:srgbClr val="E46C00"/>
                </a:solidFill>
                <a:latin typeface="Arial" panose="020B0604020202020204" pitchFamily="34" charset="0"/>
                <a:cs typeface="Arial" panose="020B0604020202020204" pitchFamily="34" charset="0"/>
              </a:rPr>
              <a:t>Training</a:t>
            </a:r>
            <a:endParaRPr lang="en-ca" sz="1200" b="1"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There is </a:t>
            </a:r>
            <a:r>
              <a:rPr lang="en-ca" sz="1200" b="1" i="0" u="none" kern="1200" baseline="0" dirty="0">
                <a:solidFill>
                  <a:schemeClr val="tx1"/>
                </a:solidFill>
                <a:effectLst/>
                <a:latin typeface="Arial" panose="020B0604020202020204" pitchFamily="34" charset="0"/>
                <a:cs typeface="Arial" panose="020B0604020202020204" pitchFamily="34" charset="0"/>
              </a:rPr>
              <a:t>no specific training</a:t>
            </a:r>
            <a:r>
              <a:rPr lang="en-ca" sz="1200" b="0" i="0" u="none" kern="1200" baseline="0" dirty="0">
                <a:solidFill>
                  <a:schemeClr val="tx1"/>
                </a:solidFill>
                <a:effectLst/>
                <a:latin typeface="Arial" panose="020B0604020202020204" pitchFamily="34" charset="0"/>
                <a:cs typeface="Arial" panose="020B0604020202020204" pitchFamily="34" charset="0"/>
              </a:rPr>
              <a:t> for court clerks.</a:t>
            </a: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However, employers often require them to have a </a:t>
            </a:r>
            <a:r>
              <a:rPr lang="en-ca" sz="1200" b="1" i="0" u="none" kern="1200" baseline="0" dirty="0">
                <a:solidFill>
                  <a:schemeClr val="tx1"/>
                </a:solidFill>
                <a:effectLst/>
                <a:latin typeface="Arial" panose="020B0604020202020204" pitchFamily="34" charset="0"/>
                <a:cs typeface="Arial" panose="020B0604020202020204" pitchFamily="34" charset="0"/>
              </a:rPr>
              <a:t>Diploma of College Studies (DEC) in Paralegal Technology</a:t>
            </a:r>
            <a:r>
              <a:rPr lang="en-ca" sz="1200" b="0" i="0" u="none" kern="1200" baseline="0" dirty="0">
                <a:solidFill>
                  <a:schemeClr val="tx1"/>
                </a:solidFill>
                <a:effectLst/>
                <a:latin typeface="Arial" panose="020B0604020202020204" pitchFamily="34" charset="0"/>
                <a:cs typeface="Arial" panose="020B0604020202020204" pitchFamily="34" charset="0"/>
              </a:rPr>
              <a:t> or </a:t>
            </a:r>
            <a:r>
              <a:rPr lang="en-ca" sz="1200" b="1" i="0" u="none" kern="1200" baseline="0" dirty="0">
                <a:solidFill>
                  <a:schemeClr val="tx1"/>
                </a:solidFill>
                <a:effectLst/>
                <a:latin typeface="Arial" panose="020B0604020202020204" pitchFamily="34" charset="0"/>
                <a:cs typeface="Arial" panose="020B0604020202020204" pitchFamily="34" charset="0"/>
              </a:rPr>
              <a:t>three years of experience as a legal secretary</a:t>
            </a:r>
            <a:r>
              <a:rPr lang="en-ca" sz="1200" b="0" i="0" u="none" kern="1200" baseline="0" dirty="0">
                <a:solidFill>
                  <a:schemeClr val="tx1"/>
                </a:solidFill>
                <a:effectLst/>
                <a:latin typeface="Arial" panose="020B0604020202020204" pitchFamily="34" charset="0"/>
                <a:cs typeface="Arial" panose="020B0604020202020204" pitchFamily="34" charset="0"/>
              </a:rPr>
              <a:t>.</a:t>
            </a:r>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endParaRPr lang="en-ca" sz="1200" b="0" i="0" kern="1200" dirty="0">
              <a:solidFill>
                <a:schemeClr val="tx1"/>
              </a:solidFill>
              <a:effectLst/>
              <a:latin typeface="Arial" panose="020B0604020202020204" pitchFamily="34" charset="0"/>
              <a:cs typeface="Arial" panose="020B0604020202020204" pitchFamily="34" charset="0"/>
            </a:endParaRPr>
          </a:p>
          <a:p>
            <a:pPr algn="l" rtl="0" fontAlgn="base"/>
            <a:r>
              <a:rPr lang="en-ca" sz="1200" b="0" i="0" u="none" kern="1200" baseline="0" dirty="0">
                <a:solidFill>
                  <a:schemeClr val="tx1"/>
                </a:solidFill>
                <a:effectLst/>
                <a:latin typeface="Arial" panose="020B0604020202020204" pitchFamily="34" charset="0"/>
                <a:cs typeface="Arial" panose="020B0604020202020204" pitchFamily="34" charset="0"/>
              </a:rPr>
              <a:t>Court clerks who work in the judicial district of Montreal should be </a:t>
            </a:r>
            <a:r>
              <a:rPr lang="en-ca" sz="1200" b="1" i="0" u="none" kern="1200" baseline="0" dirty="0">
                <a:solidFill>
                  <a:schemeClr val="tx1"/>
                </a:solidFill>
                <a:effectLst/>
                <a:latin typeface="Arial" panose="020B0604020202020204" pitchFamily="34" charset="0"/>
                <a:cs typeface="Arial" panose="020B0604020202020204" pitchFamily="34" charset="0"/>
              </a:rPr>
              <a:t>bilingual</a:t>
            </a:r>
            <a:r>
              <a:rPr lang="en-ca" sz="1200" b="0" i="0" u="none" kern="1200" baseline="0" dirty="0">
                <a:solidFill>
                  <a:schemeClr val="tx1"/>
                </a:solidFill>
                <a:effectLst/>
                <a:latin typeface="Arial" panose="020B0604020202020204" pitchFamily="34" charset="0"/>
                <a:cs typeface="Arial" panose="020B0604020202020204" pitchFamily="34" charset="0"/>
              </a:rPr>
              <a:t>, because hearings can take place in either French or English.</a:t>
            </a:r>
            <a:endParaRPr lang="en-ca" sz="1200" b="0" i="0" kern="1200" dirty="0">
              <a:solidFill>
                <a:schemeClr val="tx1"/>
              </a:solidFill>
              <a:effectLst/>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ca" dirty="0"/>
          </a:p>
        </p:txBody>
      </p:sp>
      <p:sp>
        <p:nvSpPr>
          <p:cNvPr id="4" name="Espace réservé du numéro de diapositive 3"/>
          <p:cNvSpPr>
            <a:spLocks noGrp="1"/>
          </p:cNvSpPr>
          <p:nvPr>
            <p:ph type="sldNum" sz="quarter" idx="5"/>
          </p:nvPr>
        </p:nvSpPr>
        <p:spPr/>
        <p:txBody>
          <a:bodyPr/>
          <a:lstStyle/>
          <a:p>
            <a:pPr algn="l" rtl="0"/>
            <a:fld id="{E73FAD30-59B8-47C2-8153-F630DC79D9EE}" type="slidenum">
              <a:rPr/>
              <a:t>9</a:t>
            </a:fld>
            <a:endParaRPr lang="en-ca" dirty="0"/>
          </a:p>
        </p:txBody>
      </p:sp>
    </p:spTree>
    <p:extLst>
      <p:ext uri="{BB962C8B-B14F-4D97-AF65-F5344CB8AC3E}">
        <p14:creationId xmlns:p14="http://schemas.microsoft.com/office/powerpoint/2010/main" val="1198984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22714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195719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14316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dirty="0"/>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dirty="0"/>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dirty="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38460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err="1">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a:t>
            </a:r>
            <a:r>
              <a:rPr lang="fr-CA" sz="1400" b="0" i="0" u="sng" strike="noStrike" kern="1200" dirty="0" err="1">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a:t>
            </a:r>
            <a:r>
              <a:rPr lang="fr-CA" sz="1400" b="0" i="0" u="sng" strike="noStrike" kern="1200" dirty="0" err="1">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dirty="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777515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err="1">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a:t>
            </a:r>
            <a:r>
              <a:rPr lang="fr-CA" sz="1400" b="0" i="0" u="sng" strike="noStrike" kern="1200" dirty="0" err="1">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a:t>
            </a:r>
            <a:r>
              <a:rPr lang="fr-CA" sz="1400" b="0" i="0" u="sng" strike="noStrike" kern="1200" dirty="0" err="1">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dirty="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de-DE" smtClean="0"/>
              <a:t>17.08.2023</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1039515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57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A8456B-B33F-204C-9C00-9B99E66BF2AD}"/>
              </a:ext>
            </a:extLst>
          </p:cNvPr>
          <p:cNvPicPr>
            <a:picLocks noChangeAspect="1"/>
          </p:cNvPicPr>
          <p:nvPr userDrawn="1"/>
        </p:nvPicPr>
        <p:blipFill>
          <a:blip r:embed="rId2"/>
          <a:stretch>
            <a:fillRect/>
          </a:stretch>
        </p:blipFill>
        <p:spPr>
          <a:xfrm>
            <a:off x="1523886" y="2297282"/>
            <a:ext cx="9144229" cy="2229611"/>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093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3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86" r:id="rId5"/>
    <p:sldLayoutId id="2147483653" r:id="rId6"/>
    <p:sldLayoutId id="2147483673" r:id="rId7"/>
    <p:sldLayoutId id="2147483663" r:id="rId8"/>
    <p:sldLayoutId id="2147483664" r:id="rId9"/>
    <p:sldLayoutId id="2147483682" r:id="rId10"/>
    <p:sldLayoutId id="2147483651" r:id="rId11"/>
    <p:sldLayoutId id="2147483654" r:id="rId12"/>
    <p:sldLayoutId id="2147483655" r:id="rId13"/>
    <p:sldLayoutId id="2147483656" r:id="rId14"/>
    <p:sldLayoutId id="2147483683" r:id="rId15"/>
    <p:sldLayoutId id="2147483669" r:id="rId16"/>
    <p:sldLayoutId id="2147483670" r:id="rId17"/>
    <p:sldLayoutId id="2147483671" r:id="rId18"/>
    <p:sldLayoutId id="2147483672" r:id="rId19"/>
    <p:sldLayoutId id="2147483684" r:id="rId20"/>
    <p:sldLayoutId id="2147483660" r:id="rId21"/>
    <p:sldLayoutId id="2147483657" r:id="rId22"/>
    <p:sldLayoutId id="2147483658" r:id="rId23"/>
    <p:sldLayoutId id="2147483659" r:id="rId24"/>
    <p:sldLayoutId id="2147483674" r:id="rId25"/>
    <p:sldLayoutId id="2147483681" r:id="rId26"/>
    <p:sldLayoutId id="2147483666" r:id="rId27"/>
    <p:sldLayoutId id="2147483665" r:id="rId28"/>
    <p:sldLayoutId id="2147483667" r:id="rId29"/>
    <p:sldLayoutId id="2147483676" r:id="rId30"/>
    <p:sldLayoutId id="2147483680" r:id="rId31"/>
    <p:sldLayoutId id="2147483685" r:id="rId32"/>
    <p:sldLayoutId id="2147483679" r:id="rId33"/>
    <p:sldLayoutId id="2147483749"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6">
            <a:extLst>
              <a:ext uri="{96DAC541-7B7A-43D3-8B79-37D633B846F1}">
                <asvg:svgBlip xmlns:asvg="http://schemas.microsoft.com/office/drawing/2016/SVG/main" r:embed="rId3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D24B4E-EA5B-4339-BAC1-C57B89EDA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0512A30-287E-4C4D-BA04-CF27B0B21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2E22A4C-9096-4E0D-9A67-826EE1554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34B14-B727-4BCC-A564-E5FA5B7EF447}" type="datetimeFigureOut">
              <a:rPr lang="fr-CA" smtClean="0"/>
              <a:t>2023-08-17</a:t>
            </a:fld>
            <a:endParaRPr lang="fr-CA"/>
          </a:p>
        </p:txBody>
      </p:sp>
      <p:sp>
        <p:nvSpPr>
          <p:cNvPr id="5" name="Espace réservé du pied de page 4">
            <a:extLst>
              <a:ext uri="{FF2B5EF4-FFF2-40B4-BE49-F238E27FC236}">
                <a16:creationId xmlns:a16="http://schemas.microsoft.com/office/drawing/2014/main" id="{0ED750E8-2ABD-41C7-9ACF-E4ECD70BC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64249F-E011-42FD-855D-7ED4B35F7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52441-9386-48E2-BBB8-6485FBE154BC}" type="slidenum">
              <a:rPr lang="fr-CA" smtClean="0"/>
              <a:t>‹#›</a:t>
            </a:fld>
            <a:endParaRPr lang="fr-CA"/>
          </a:p>
        </p:txBody>
      </p:sp>
    </p:spTree>
    <p:extLst>
      <p:ext uri="{BB962C8B-B14F-4D97-AF65-F5344CB8AC3E}">
        <p14:creationId xmlns:p14="http://schemas.microsoft.com/office/powerpoint/2010/main" val="22689997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en-CA" noProof="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en-CA" noProof="0"/>
              <a:t>Cliquez pour insérer le texte et utilisez l’indentation pour appliquer les niveaux de texte prédéfinis</a:t>
            </a:r>
          </a:p>
          <a:p>
            <a:pPr lvl="1"/>
            <a:r>
              <a:rPr lang="en-CA" noProof="0"/>
              <a:t>Deuxième niveau</a:t>
            </a:r>
          </a:p>
          <a:p>
            <a:pPr lvl="2"/>
            <a:r>
              <a:rPr lang="en-CA" noProof="0"/>
              <a:t>Troisième niveau</a:t>
            </a:r>
          </a:p>
          <a:p>
            <a:pPr lvl="3"/>
            <a:r>
              <a:rPr lang="en-CA" noProof="0"/>
              <a:t>Quatrième niveau</a:t>
            </a:r>
          </a:p>
          <a:p>
            <a:pPr lvl="4"/>
            <a:r>
              <a:rPr lang="en-CA" noProof="0"/>
              <a:t>Cinquième niveau</a:t>
            </a:r>
          </a:p>
          <a:p>
            <a:pPr lvl="5"/>
            <a:r>
              <a:rPr lang="en-CA" noProof="0"/>
              <a:t>Sixième niveau</a:t>
            </a:r>
          </a:p>
          <a:p>
            <a:pPr lvl="6"/>
            <a:r>
              <a:rPr lang="en-CA" noProof="0"/>
              <a:t>Septième niveau</a:t>
            </a:r>
          </a:p>
          <a:p>
            <a:pPr lvl="7"/>
            <a:r>
              <a:rPr lang="en-CA" noProof="0"/>
              <a:t>Huitième niveau</a:t>
            </a:r>
          </a:p>
          <a:p>
            <a:pPr lvl="8"/>
            <a:r>
              <a:rPr lang="en-CA" noProof="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4.png"/><Relationship Id="rId5" Type="http://schemas.openxmlformats.org/officeDocument/2006/relationships/slide" Target="slide6.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6.png"/><Relationship Id="rId5" Type="http://schemas.openxmlformats.org/officeDocument/2006/relationships/slide" Target="slide6.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7.png"/><Relationship Id="rId5" Type="http://schemas.openxmlformats.org/officeDocument/2006/relationships/slide" Target="slide6.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tags" Target="../tags/tag28.xml"/><Relationship Id="rId7" Type="http://schemas.openxmlformats.org/officeDocument/2006/relationships/image" Target="../media/image3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3.xml"/><Relationship Id="rId11" Type="http://schemas.openxmlformats.org/officeDocument/2006/relationships/slide" Target="slide17.xml"/><Relationship Id="rId5" Type="http://schemas.openxmlformats.org/officeDocument/2006/relationships/slideLayout" Target="../slideLayouts/slideLayout34.xml"/><Relationship Id="rId10" Type="http://schemas.openxmlformats.org/officeDocument/2006/relationships/slide" Target="slide16.xml"/><Relationship Id="rId4" Type="http://schemas.openxmlformats.org/officeDocument/2006/relationships/tags" Target="../tags/tag29.xml"/><Relationship Id="rId9"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48.png"/><Relationship Id="rId5" Type="http://schemas.openxmlformats.org/officeDocument/2006/relationships/slide" Target="slide13.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9.png"/><Relationship Id="rId5" Type="http://schemas.openxmlformats.org/officeDocument/2006/relationships/slide" Target="slide13.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50.png"/><Relationship Id="rId5" Type="http://schemas.openxmlformats.org/officeDocument/2006/relationships/slide" Target="slide13.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 Target="slide19.xml"/><Relationship Id="rId18" Type="http://schemas.openxmlformats.org/officeDocument/2006/relationships/slide" Target="slide24.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 Target="slide18.xml"/><Relationship Id="rId17" Type="http://schemas.openxmlformats.org/officeDocument/2006/relationships/slide" Target="slide23.xml"/><Relationship Id="rId2" Type="http://schemas.openxmlformats.org/officeDocument/2006/relationships/tags" Target="../tags/tag37.xml"/><Relationship Id="rId16" Type="http://schemas.openxmlformats.org/officeDocument/2006/relationships/slide" Target="slide22.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38.png"/><Relationship Id="rId5" Type="http://schemas.openxmlformats.org/officeDocument/2006/relationships/tags" Target="../tags/tag40.xml"/><Relationship Id="rId15" Type="http://schemas.openxmlformats.org/officeDocument/2006/relationships/slide" Target="slide21.xml"/><Relationship Id="rId10" Type="http://schemas.openxmlformats.org/officeDocument/2006/relationships/notesSlide" Target="../notesSlides/notesSlide17.xml"/><Relationship Id="rId19" Type="http://schemas.openxmlformats.org/officeDocument/2006/relationships/slide" Target="slide25.xml"/><Relationship Id="rId4" Type="http://schemas.openxmlformats.org/officeDocument/2006/relationships/tags" Target="../tags/tag39.xml"/><Relationship Id="rId9" Type="http://schemas.openxmlformats.org/officeDocument/2006/relationships/slideLayout" Target="../slideLayouts/slideLayout34.xml"/><Relationship Id="rId1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1.png"/><Relationship Id="rId5" Type="http://schemas.openxmlformats.org/officeDocument/2006/relationships/slide" Target="slide17.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52.png"/><Relationship Id="rId5" Type="http://schemas.openxmlformats.org/officeDocument/2006/relationships/slide" Target="slide17.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3.png"/><Relationship Id="rId5" Type="http://schemas.openxmlformats.org/officeDocument/2006/relationships/slide" Target="slide17.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54.png"/><Relationship Id="rId5" Type="http://schemas.openxmlformats.org/officeDocument/2006/relationships/slide" Target="slide17.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5.png"/><Relationship Id="rId5" Type="http://schemas.openxmlformats.org/officeDocument/2006/relationships/slide" Target="slide17.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56.png"/><Relationship Id="rId5" Type="http://schemas.openxmlformats.org/officeDocument/2006/relationships/slide" Target="slide17.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57.png"/><Relationship Id="rId5" Type="http://schemas.openxmlformats.org/officeDocument/2006/relationships/slide" Target="slide17.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58.gi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5.xml"/><Relationship Id="rId5" Type="http://schemas.openxmlformats.org/officeDocument/2006/relationships/slideLayout" Target="../slideLayouts/slideLayout34.xml"/><Relationship Id="rId4" Type="http://schemas.openxmlformats.org/officeDocument/2006/relationships/tags" Target="../tags/tag61.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64.xml"/><Relationship Id="rId7" Type="http://schemas.openxmlformats.org/officeDocument/2006/relationships/slideLayout" Target="../slideLayouts/slideLayout3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70.xml"/><Relationship Id="rId7" Type="http://schemas.openxmlformats.org/officeDocument/2006/relationships/slideLayout" Target="../slideLayouts/slideLayout3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76.xml"/><Relationship Id="rId7" Type="http://schemas.openxmlformats.org/officeDocument/2006/relationships/slideLayout" Target="../slideLayouts/slideLayout34.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82.xml"/><Relationship Id="rId7" Type="http://schemas.openxmlformats.org/officeDocument/2006/relationships/slideLayout" Target="../slideLayouts/slideLayout34.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slide" Target="slide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 Target="slide13.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88.xml"/><Relationship Id="rId7" Type="http://schemas.openxmlformats.org/officeDocument/2006/relationships/slideLayout" Target="../slideLayouts/slideLayout34.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94.xml"/><Relationship Id="rId7" Type="http://schemas.openxmlformats.org/officeDocument/2006/relationships/slideLayout" Target="../slideLayouts/slideLayout3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s/_rels/slide32.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10" Type="http://schemas.openxmlformats.org/officeDocument/2006/relationships/notesSlide" Target="../notesSlides/notesSlide32.xml"/><Relationship Id="rId4" Type="http://schemas.openxmlformats.org/officeDocument/2006/relationships/tags" Target="../tags/tag101.xml"/><Relationship Id="rId9"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108.xml"/><Relationship Id="rId7" Type="http://schemas.openxmlformats.org/officeDocument/2006/relationships/tags" Target="../tags/tag11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9"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9"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122.xml"/><Relationship Id="rId7" Type="http://schemas.openxmlformats.org/officeDocument/2006/relationships/slideLayout" Target="../slideLayouts/slideLayout34.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128.xml"/><Relationship Id="rId7" Type="http://schemas.openxmlformats.org/officeDocument/2006/relationships/slideLayout" Target="../slideLayouts/slideLayout34.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132.xm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35.xml"/><Relationship Id="rId7" Type="http://schemas.openxmlformats.org/officeDocument/2006/relationships/notesSlide" Target="../notesSlides/notesSlide3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Layout" Target="../slideLayouts/slideLayout7.xml"/><Relationship Id="rId5" Type="http://schemas.openxmlformats.org/officeDocument/2006/relationships/tags" Target="../tags/tag137.xml"/><Relationship Id="rId10" Type="http://schemas.openxmlformats.org/officeDocument/2006/relationships/image" Target="../media/image61.png"/><Relationship Id="rId4" Type="http://schemas.openxmlformats.org/officeDocument/2006/relationships/tags" Target="../tags/tag136.xml"/><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facebook.com/educaloi/?ref=page_internal" TargetMode="External"/><Relationship Id="rId3" Type="http://schemas.openxmlformats.org/officeDocument/2006/relationships/image" Target="../media/image33.png"/><Relationship Id="rId7" Type="http://schemas.openxmlformats.org/officeDocument/2006/relationships/image" Target="../media/image63.svg"/><Relationship Id="rId12" Type="http://schemas.openxmlformats.org/officeDocument/2006/relationships/hyperlink" Target="https://www.instagram.com/educaloi/?hl=fr-ca"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25.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64.png"/><Relationship Id="rId10" Type="http://schemas.openxmlformats.org/officeDocument/2006/relationships/image" Target="../media/image31.png"/><Relationship Id="rId4" Type="http://schemas.openxmlformats.org/officeDocument/2006/relationships/image" Target="../media/image62.png"/><Relationship Id="rId9" Type="http://schemas.openxmlformats.org/officeDocument/2006/relationships/image" Target="../media/image30.png"/><Relationship Id="rId14" Type="http://schemas.openxmlformats.org/officeDocument/2006/relationships/hyperlink" Target="https://educaloi.qc.ca/e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9.xml"/><Relationship Id="rId7" Type="http://schemas.openxmlformats.org/officeDocument/2006/relationships/slide" Target="slide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 Target="slide6.xml"/><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2.xml"/><Relationship Id="rId7" Type="http://schemas.openxmlformats.org/officeDocument/2006/relationships/slide" Target="slide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 Target="slide6.xml"/><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6.xml"/><Relationship Id="rId7" Type="http://schemas.openxmlformats.org/officeDocument/2006/relationships/slide" Target="slide10.xml"/><Relationship Id="rId2" Type="http://schemas.openxmlformats.org/officeDocument/2006/relationships/slideLayout" Target="../slideLayouts/slideLayout34.xml"/><Relationship Id="rId1" Type="http://schemas.openxmlformats.org/officeDocument/2006/relationships/tags" Target="../tags/tag13.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image" Target="../media/image36.png"/><Relationship Id="rId9"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slide" Target="slide6.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2.png"/><Relationship Id="rId5" Type="http://schemas.openxmlformats.org/officeDocument/2006/relationships/slide" Target="slide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slide" Target="slide6.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0223434-C693-CA42-BB0A-42C6B927FD18}"/>
              </a:ext>
            </a:extLst>
          </p:cNvPr>
          <p:cNvSpPr>
            <a:spLocks noGrp="1"/>
          </p:cNvSpPr>
          <p:nvPr>
            <p:ph type="title"/>
            <p:custDataLst>
              <p:tags r:id="rId1"/>
            </p:custDataLst>
          </p:nvPr>
        </p:nvSpPr>
        <p:spPr>
          <a:xfrm>
            <a:off x="6883498" y="2630572"/>
            <a:ext cx="4891596" cy="1596855"/>
          </a:xfrm>
        </p:spPr>
        <p:txBody>
          <a:bodyPr/>
          <a:lstStyle/>
          <a:p>
            <a:pPr algn="r" rtl="0"/>
            <a:r>
              <a:rPr lang="en-ca" sz="4400" b="1" i="0" u="none" baseline="0" dirty="0"/>
              <a:t>Let’s Learn About </a:t>
            </a:r>
            <a:br>
              <a:rPr lang="en-ca" sz="4400" dirty="0"/>
            </a:br>
            <a:r>
              <a:rPr lang="en-ca" sz="4400" b="1" i="0" u="none" baseline="0" dirty="0"/>
              <a:t>Careers in Law! </a:t>
            </a:r>
          </a:p>
        </p:txBody>
      </p:sp>
    </p:spTree>
    <p:extLst>
      <p:ext uri="{BB962C8B-B14F-4D97-AF65-F5344CB8AC3E}">
        <p14:creationId xmlns:p14="http://schemas.microsoft.com/office/powerpoint/2010/main" val="2702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430865" y="1709458"/>
            <a:ext cx="7471009" cy="4618007"/>
          </a:xfrm>
        </p:spPr>
        <p:txBody>
          <a:bodyPr vert="horz" lIns="0" tIns="0" rIns="0" bIns="0" rtlCol="0" anchor="t">
            <a:noAutofit/>
          </a:bodyPr>
          <a:lstStyle/>
          <a:p>
            <a:pPr algn="l" rtl="0"/>
            <a:r>
              <a:rPr lang="en-ca" sz="2400" b="0" i="0" u="none" baseline="0" dirty="0"/>
              <a:t>Lawyers can specialize in different areas of law (for example, criminal law, intellectual property, labour law, etc.). But no matter what type of law they practise, they all do similar things.</a:t>
            </a:r>
          </a:p>
          <a:p>
            <a:pPr algn="l" rtl="0"/>
            <a:r>
              <a:rPr lang="en-ca" sz="2400" b="0" i="0" u="none" baseline="0" dirty="0"/>
              <a:t>They:</a:t>
            </a:r>
            <a:endParaRPr lang="en-ca" sz="1600" dirty="0"/>
          </a:p>
          <a:p>
            <a:pPr marL="285750" indent="-285750" algn="l" rtl="0">
              <a:buFont typeface="Arial" panose="020B0604020202020204" pitchFamily="34" charset="0"/>
              <a:buChar char="•"/>
            </a:pPr>
            <a:r>
              <a:rPr lang="en-ca" sz="2000" b="0" i="0" u="none" baseline="0" dirty="0"/>
              <a:t>listen to their clients and give them advice about their legal problems and the law</a:t>
            </a:r>
            <a:endParaRPr lang="en-ca" sz="2000" dirty="0">
              <a:cs typeface="Arial"/>
            </a:endParaRPr>
          </a:p>
          <a:p>
            <a:pPr marL="285750" indent="-285750" algn="l" rtl="0">
              <a:buFont typeface="Arial" panose="020B0604020202020204" pitchFamily="34" charset="0"/>
              <a:buChar char="•"/>
            </a:pPr>
            <a:r>
              <a:rPr lang="en-ca" sz="2000" b="0" i="0" u="none" baseline="0" dirty="0"/>
              <a:t>negotiate to settle disagreements</a:t>
            </a:r>
            <a:endParaRPr lang="en-ca" sz="2000" dirty="0">
              <a:cs typeface="Arial"/>
            </a:endParaRPr>
          </a:p>
          <a:p>
            <a:pPr marL="285750" indent="-285750" algn="l" rtl="0">
              <a:buFont typeface="Arial" panose="020B0604020202020204" pitchFamily="34" charset="0"/>
              <a:buChar char="•"/>
            </a:pPr>
            <a:r>
              <a:rPr lang="en-ca" sz="2000" b="0" i="0" u="none" baseline="0" dirty="0"/>
              <a:t>analyze documents and laws so they can answer their clients’ questions</a:t>
            </a:r>
            <a:endParaRPr lang="en-ca" sz="2000" dirty="0">
              <a:cs typeface="Arial"/>
            </a:endParaRPr>
          </a:p>
          <a:p>
            <a:pPr marL="285750" indent="-285750" algn="l" rtl="0">
              <a:buFont typeface="Arial" panose="020B0604020202020204" pitchFamily="34" charset="0"/>
              <a:buChar char="•"/>
            </a:pPr>
            <a:r>
              <a:rPr lang="en-ca" sz="2000" b="0" i="0" u="none" baseline="0" dirty="0"/>
              <a:t>represent their clients in court</a:t>
            </a:r>
            <a:endParaRPr lang="en-ca" sz="2000" dirty="0">
              <a:cs typeface="Arial"/>
            </a:endParaRPr>
          </a:p>
          <a:p>
            <a:pPr marL="285750" indent="-285750" algn="l" rtl="0">
              <a:buFont typeface="Arial" panose="020B0604020202020204" pitchFamily="34" charset="0"/>
              <a:buChar char="•"/>
            </a:pPr>
            <a:r>
              <a:rPr lang="en-ca" sz="2000" b="0" i="0" u="none" baseline="0" dirty="0"/>
              <a:t>write many legal documents to present in court or give to their clients</a:t>
            </a:r>
            <a:endParaRPr lang="en-ca" sz="2000" dirty="0">
              <a:cs typeface="Arial"/>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6395613" y="875222"/>
            <a:ext cx="2993922"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Lawyer</a:t>
            </a:r>
          </a:p>
        </p:txBody>
      </p:sp>
      <p:sp>
        <p:nvSpPr>
          <p:cNvPr id="6" name="Rectangle : coins arrondis 5">
            <a:hlinkClick r:id="rId5" action="ppaction://hlinksldjump"/>
            <a:extLst>
              <a:ext uri="{FF2B5EF4-FFF2-40B4-BE49-F238E27FC236}">
                <a16:creationId xmlns:a16="http://schemas.microsoft.com/office/drawing/2014/main" id="{DF2E396E-0E93-436C-9D5F-9BB1A0FE5035}"/>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10;&#10;Description générée automatiquement">
            <a:extLst>
              <a:ext uri="{FF2B5EF4-FFF2-40B4-BE49-F238E27FC236}">
                <a16:creationId xmlns:a16="http://schemas.microsoft.com/office/drawing/2014/main" id="{A312979B-63B4-4F49-85F5-A8B964D935D8}"/>
              </a:ext>
            </a:extLst>
          </p:cNvPr>
          <p:cNvPicPr>
            <a:picLocks noChangeAspect="1"/>
          </p:cNvPicPr>
          <p:nvPr/>
        </p:nvPicPr>
        <p:blipFill>
          <a:blip r:embed="rId6"/>
          <a:stretch>
            <a:fillRect/>
          </a:stretch>
        </p:blipFill>
        <p:spPr>
          <a:xfrm>
            <a:off x="1503423" y="3166344"/>
            <a:ext cx="2600325" cy="3343275"/>
          </a:xfrm>
          <a:prstGeom prst="rect">
            <a:avLst/>
          </a:prstGeom>
        </p:spPr>
      </p:pic>
      <p:pic>
        <p:nvPicPr>
          <p:cNvPr id="7" name="Image 7" descr="Une image contenant texte&#10;&#10;Description générée automatiquement">
            <a:extLst>
              <a:ext uri="{FF2B5EF4-FFF2-40B4-BE49-F238E27FC236}">
                <a16:creationId xmlns:a16="http://schemas.microsoft.com/office/drawing/2014/main" id="{5B977572-FAF5-4BB7-8900-ABB4634FBF10}"/>
              </a:ext>
            </a:extLst>
          </p:cNvPr>
          <p:cNvPicPr>
            <a:picLocks noChangeAspect="1"/>
          </p:cNvPicPr>
          <p:nvPr/>
        </p:nvPicPr>
        <p:blipFill>
          <a:blip r:embed="rId7"/>
          <a:stretch>
            <a:fillRect/>
          </a:stretch>
        </p:blipFill>
        <p:spPr>
          <a:xfrm>
            <a:off x="0" y="428484"/>
            <a:ext cx="1857375" cy="3305175"/>
          </a:xfrm>
          <a:prstGeom prst="rect">
            <a:avLst/>
          </a:prstGeom>
        </p:spPr>
      </p:pic>
    </p:spTree>
    <p:extLst>
      <p:ext uri="{BB962C8B-B14F-4D97-AF65-F5344CB8AC3E}">
        <p14:creationId xmlns:p14="http://schemas.microsoft.com/office/powerpoint/2010/main" val="2914936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394296" y="1786818"/>
            <a:ext cx="6824028" cy="4114800"/>
          </a:xfrm>
        </p:spPr>
        <p:txBody>
          <a:bodyPr vert="horz" lIns="0" tIns="0" rIns="0" bIns="0" rtlCol="0" anchor="t">
            <a:noAutofit/>
          </a:bodyPr>
          <a:lstStyle/>
          <a:p>
            <a:pPr algn="l" rtl="0"/>
            <a:r>
              <a:rPr lang="en-ca" sz="2400" b="0" i="0" u="none" baseline="0" dirty="0">
                <a:ea typeface="+mn-lt"/>
                <a:cs typeface="+mn-lt"/>
              </a:rPr>
              <a:t>Special constables work in courthouses and other government buildings, where they maintain peace, order and security.</a:t>
            </a:r>
          </a:p>
          <a:p>
            <a:pPr algn="l" rtl="0"/>
            <a:r>
              <a:rPr lang="en-ca" sz="2400" b="0" i="0" u="none" baseline="0" dirty="0">
                <a:ea typeface="+mn-lt"/>
                <a:cs typeface="+mn-lt"/>
              </a:rPr>
              <a:t>They:</a:t>
            </a:r>
            <a:endParaRPr lang="en-ca" sz="2000" dirty="0">
              <a:ea typeface="+mn-lt"/>
              <a:cs typeface="+mn-lt"/>
            </a:endParaRPr>
          </a:p>
          <a:p>
            <a:pPr marL="285750" indent="-285750" algn="l" rtl="0">
              <a:buFont typeface="Arial" panose="020B0604020202020204" pitchFamily="34" charset="0"/>
              <a:buChar char="•"/>
            </a:pPr>
            <a:r>
              <a:rPr lang="en-ca" sz="2000" b="0" i="0" u="none" baseline="0" dirty="0">
                <a:ea typeface="+mn-lt"/>
                <a:cs typeface="+mn-lt"/>
              </a:rPr>
              <a:t>participate in prevention, inspection, surveillance, escorting, custody, and investigations</a:t>
            </a:r>
          </a:p>
          <a:p>
            <a:pPr marL="285750" indent="-285750" algn="l" rtl="0">
              <a:buFont typeface="Arial" panose="020B0604020202020204" pitchFamily="34" charset="0"/>
              <a:buChar char="•"/>
            </a:pPr>
            <a:r>
              <a:rPr lang="en-ca" sz="2000" b="0" i="0" u="none" baseline="0" dirty="0">
                <a:ea typeface="+mn-lt"/>
                <a:cs typeface="+mn-lt"/>
              </a:rPr>
              <a:t>arrest people, remove people from the premises, confiscate dangerous items</a:t>
            </a:r>
          </a:p>
          <a:p>
            <a:pPr marL="285750" indent="-285750" algn="l" rtl="0">
              <a:buFont typeface="Arial" panose="020B0604020202020204" pitchFamily="34" charset="0"/>
              <a:buChar char="•"/>
            </a:pPr>
            <a:r>
              <a:rPr lang="en-ca" sz="2000" b="0" i="0" u="none" baseline="0" dirty="0">
                <a:ea typeface="+mn-lt"/>
                <a:cs typeface="+mn-lt"/>
              </a:rPr>
              <a:t>keep offenders in custody until social services or correctional services can take over</a:t>
            </a:r>
          </a:p>
          <a:p>
            <a:pPr marL="285750" indent="-285750" algn="l" rtl="0">
              <a:buFont typeface="Arial" panose="020B0604020202020204" pitchFamily="34" charset="0"/>
              <a:buChar char="•"/>
            </a:pPr>
            <a:r>
              <a:rPr lang="en-ca" sz="2000" b="0" i="0" u="none" baseline="0" dirty="0">
                <a:ea typeface="+mn-lt"/>
                <a:cs typeface="+mn-lt"/>
              </a:rPr>
              <a:t>provide assistance and first aid in emergencies</a:t>
            </a: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4699969" y="654883"/>
            <a:ext cx="5580077"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Special Constable</a:t>
            </a:r>
          </a:p>
        </p:txBody>
      </p:sp>
      <p:sp>
        <p:nvSpPr>
          <p:cNvPr id="6" name="Rectangle : coins arrondis 5">
            <a:hlinkClick r:id="rId5" action="ppaction://hlinksldjump"/>
            <a:extLst>
              <a:ext uri="{FF2B5EF4-FFF2-40B4-BE49-F238E27FC236}">
                <a16:creationId xmlns:a16="http://schemas.microsoft.com/office/drawing/2014/main" id="{AB754790-7448-4222-B63B-AE1B93A44BAC}"/>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a:extLst>
              <a:ext uri="{FF2B5EF4-FFF2-40B4-BE49-F238E27FC236}">
                <a16:creationId xmlns:a16="http://schemas.microsoft.com/office/drawing/2014/main" id="{6193516C-3085-4598-87DC-7C6FD8AF5410}"/>
              </a:ext>
            </a:extLst>
          </p:cNvPr>
          <p:cNvPicPr>
            <a:picLocks noChangeAspect="1"/>
          </p:cNvPicPr>
          <p:nvPr/>
        </p:nvPicPr>
        <p:blipFill>
          <a:blip r:embed="rId6"/>
          <a:stretch>
            <a:fillRect/>
          </a:stretch>
        </p:blipFill>
        <p:spPr>
          <a:xfrm>
            <a:off x="906673" y="1585194"/>
            <a:ext cx="2830542" cy="3026254"/>
          </a:xfrm>
          <a:prstGeom prst="rect">
            <a:avLst/>
          </a:prstGeom>
        </p:spPr>
      </p:pic>
    </p:spTree>
    <p:extLst>
      <p:ext uri="{BB962C8B-B14F-4D97-AF65-F5344CB8AC3E}">
        <p14:creationId xmlns:p14="http://schemas.microsoft.com/office/powerpoint/2010/main" val="200302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388185" y="1857249"/>
            <a:ext cx="6824028" cy="4464038"/>
          </a:xfrm>
        </p:spPr>
        <p:txBody>
          <a:bodyPr vert="horz" lIns="0" tIns="0" rIns="0" bIns="0" rtlCol="0" anchor="t">
            <a:noAutofit/>
          </a:bodyPr>
          <a:lstStyle/>
          <a:p>
            <a:pPr algn="l" rtl="0"/>
            <a:r>
              <a:rPr lang="en-ca" sz="2400" b="0" i="0" u="none" baseline="0" dirty="0">
                <a:latin typeface="Arial"/>
                <a:cs typeface="Arial"/>
              </a:rPr>
              <a:t>Legal interpreters play an important role in our legal system. They help people exercise their rights in court, no matter what language they speak.</a:t>
            </a:r>
          </a:p>
          <a:p>
            <a:pPr algn="l" rtl="0"/>
            <a:r>
              <a:rPr lang="en-ca" sz="2400" b="0" i="0" u="none" baseline="0" dirty="0">
                <a:latin typeface="Arial"/>
                <a:cs typeface="Arial"/>
              </a:rPr>
              <a:t>They:</a:t>
            </a:r>
            <a:endParaRPr lang="en-ca" sz="2000" dirty="0">
              <a:latin typeface="Arial"/>
              <a:cs typeface="Arial"/>
            </a:endParaRPr>
          </a:p>
          <a:p>
            <a:pPr marL="285750" indent="-285750" algn="l" rtl="0">
              <a:buChar char="•"/>
            </a:pPr>
            <a:r>
              <a:rPr lang="en-ca" sz="2000" b="0" i="0" u="none" baseline="0" dirty="0">
                <a:latin typeface="Arial"/>
                <a:cs typeface="Arial"/>
              </a:rPr>
              <a:t>prepare well before going to court by learning vocabulary that might be used during the trial</a:t>
            </a:r>
          </a:p>
          <a:p>
            <a:pPr marL="285750" indent="-285750" algn="l" rtl="0">
              <a:buChar char="•"/>
            </a:pPr>
            <a:r>
              <a:rPr lang="en-ca" sz="2000" b="0" i="0" u="none" baseline="0" dirty="0">
                <a:latin typeface="Arial"/>
                <a:cs typeface="Arial"/>
              </a:rPr>
              <a:t>listen very carefully to what the witness, expert, lawyer or judge says</a:t>
            </a:r>
          </a:p>
          <a:p>
            <a:pPr marL="285750" indent="-285750" algn="l" rtl="0">
              <a:buChar char="•"/>
            </a:pPr>
            <a:r>
              <a:rPr lang="en-ca" sz="2000" b="0" i="0" u="none" baseline="0" dirty="0">
                <a:latin typeface="Arial"/>
                <a:cs typeface="Arial"/>
              </a:rPr>
              <a:t>state in another language exactly what was said</a:t>
            </a:r>
          </a:p>
          <a:p>
            <a:pPr marL="285750" indent="-285750" algn="l" rtl="0">
              <a:buChar char="•"/>
            </a:pPr>
            <a:r>
              <a:rPr lang="en-ca" sz="2000" b="0" i="0" u="none" baseline="0" dirty="0">
                <a:latin typeface="Arial"/>
                <a:cs typeface="Arial"/>
              </a:rPr>
              <a:t>translate written documents out loud if a judge or lawyer asks them to</a:t>
            </a: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707923" y="1058934"/>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ca" sz="2400" b="0" i="0" u="none" baseline="0" dirty="0">
                <a:solidFill>
                  <a:schemeClr val="bg1"/>
                </a:solidFill>
              </a:rPr>
              <a:t>Legal Interpreter</a:t>
            </a:r>
          </a:p>
        </p:txBody>
      </p:sp>
      <p:sp>
        <p:nvSpPr>
          <p:cNvPr id="6" name="Rectangle : coins arrondis 5">
            <a:hlinkClick r:id="rId5" action="ppaction://hlinksldjump"/>
            <a:extLst>
              <a:ext uri="{FF2B5EF4-FFF2-40B4-BE49-F238E27FC236}">
                <a16:creationId xmlns:a16="http://schemas.microsoft.com/office/drawing/2014/main" id="{5EBF8261-E528-40AA-A3C1-CAA4C06236CD}"/>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8" name="Image 8" descr="Une image contenant graphiques vectoriels&#10;&#10;Description générée automatiquement">
            <a:extLst>
              <a:ext uri="{FF2B5EF4-FFF2-40B4-BE49-F238E27FC236}">
                <a16:creationId xmlns:a16="http://schemas.microsoft.com/office/drawing/2014/main" id="{93400C6A-F455-4AD9-9428-E90B2300D0BF}"/>
              </a:ext>
            </a:extLst>
          </p:cNvPr>
          <p:cNvPicPr>
            <a:picLocks noChangeAspect="1"/>
          </p:cNvPicPr>
          <p:nvPr/>
        </p:nvPicPr>
        <p:blipFill>
          <a:blip r:embed="rId6"/>
          <a:stretch>
            <a:fillRect/>
          </a:stretch>
        </p:blipFill>
        <p:spPr>
          <a:xfrm>
            <a:off x="7384211" y="1854630"/>
            <a:ext cx="4353464" cy="2861193"/>
          </a:xfrm>
          <a:prstGeom prst="rect">
            <a:avLst/>
          </a:prstGeom>
        </p:spPr>
      </p:pic>
    </p:spTree>
    <p:extLst>
      <p:ext uri="{BB962C8B-B14F-4D97-AF65-F5344CB8AC3E}">
        <p14:creationId xmlns:p14="http://schemas.microsoft.com/office/powerpoint/2010/main" val="3784000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50297CC-4C5B-4182-AC79-20EE8FAA30F6}"/>
              </a:ext>
            </a:extLst>
          </p:cNvPr>
          <p:cNvPicPr>
            <a:picLocks noChangeAspect="1"/>
          </p:cNvPicPr>
          <p:nvPr/>
        </p:nvPicPr>
        <p:blipFill>
          <a:blip r:embed="rId7"/>
          <a:stretch>
            <a:fillRect/>
          </a:stretch>
        </p:blipFill>
        <p:spPr>
          <a:xfrm>
            <a:off x="1621175" y="655935"/>
            <a:ext cx="8949649" cy="6508836"/>
          </a:xfrm>
          <a:prstGeom prst="rect">
            <a:avLst/>
          </a:prstGeom>
        </p:spPr>
      </p:pic>
      <p:sp>
        <p:nvSpPr>
          <p:cNvPr id="2" name="ZoneTexte 1">
            <a:extLst>
              <a:ext uri="{FF2B5EF4-FFF2-40B4-BE49-F238E27FC236}">
                <a16:creationId xmlns:a16="http://schemas.microsoft.com/office/drawing/2014/main" id="{CAFC8ECA-6061-47D2-85F9-CAC67D42DD3C}"/>
              </a:ext>
            </a:extLst>
          </p:cNvPr>
          <p:cNvSpPr txBox="1"/>
          <p:nvPr>
            <p:custDataLst>
              <p:tags r:id="rId1"/>
            </p:custDataLst>
          </p:nvPr>
        </p:nvSpPr>
        <p:spPr>
          <a:xfrm>
            <a:off x="272532" y="375308"/>
            <a:ext cx="11743877" cy="1077218"/>
          </a:xfrm>
          <a:prstGeom prst="rect">
            <a:avLst/>
          </a:prstGeom>
          <a:solidFill>
            <a:schemeClr val="bg1">
              <a:lumMod val="95000"/>
            </a:schemeClr>
          </a:solidFill>
        </p:spPr>
        <p:txBody>
          <a:bodyPr wrap="square" lIns="91440" tIns="45720" rIns="91440" bIns="45720" rtlCol="0" anchor="t">
            <a:spAutoFit/>
          </a:bodyPr>
          <a:lstStyle/>
          <a:p>
            <a:pPr algn="l" rtl="0"/>
            <a:r>
              <a:rPr lang="en-ca" sz="3200" b="0" i="0" u="none" baseline="0" dirty="0"/>
              <a:t>If the accused person is convicted of a serious crime, they go to</a:t>
            </a:r>
            <a:r>
              <a:rPr lang="en-ca" sz="3200" dirty="0"/>
              <a:t>:</a:t>
            </a:r>
            <a:r>
              <a:rPr lang="en-ca" sz="3200" b="0" i="0" u="none" baseline="0" dirty="0"/>
              <a:t> </a:t>
            </a:r>
            <a:r>
              <a:rPr lang="en-ca" sz="3200" b="1" i="0" u="none" baseline="0" dirty="0">
                <a:solidFill>
                  <a:schemeClr val="accent1"/>
                </a:solidFill>
                <a:ea typeface="+mn-lt"/>
                <a:cs typeface="+mn-lt"/>
              </a:rPr>
              <a:t>prison</a:t>
            </a:r>
            <a:r>
              <a:rPr lang="en-ca" sz="3200" i="0" u="none" baseline="0" dirty="0">
                <a:solidFill>
                  <a:schemeClr val="accent1"/>
                </a:solidFill>
                <a:ea typeface="+mn-lt"/>
                <a:cs typeface="+mn-lt"/>
              </a:rPr>
              <a:t>.</a:t>
            </a:r>
            <a:endParaRPr lang="en-ca" sz="3200" dirty="0">
              <a:solidFill>
                <a:schemeClr val="accent1"/>
              </a:solidFill>
              <a:cs typeface="Arial"/>
            </a:endParaRPr>
          </a:p>
        </p:txBody>
      </p:sp>
      <p:sp>
        <p:nvSpPr>
          <p:cNvPr id="3" name="Ellipse 2">
            <a:hlinkClick r:id="rId8" action="ppaction://hlinksldjump"/>
            <a:extLst>
              <a:ext uri="{FF2B5EF4-FFF2-40B4-BE49-F238E27FC236}">
                <a16:creationId xmlns:a16="http://schemas.microsoft.com/office/drawing/2014/main" id="{1D27AC44-9D9B-4F45-9167-17FF31AE66A4}"/>
              </a:ext>
            </a:extLst>
          </p:cNvPr>
          <p:cNvSpPr/>
          <p:nvPr>
            <p:custDataLst>
              <p:tags r:id="rId2"/>
            </p:custDataLst>
          </p:nvPr>
        </p:nvSpPr>
        <p:spPr>
          <a:xfrm>
            <a:off x="5847628" y="4288833"/>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1</a:t>
            </a:r>
            <a:endParaRPr lang="en-ca" dirty="0">
              <a:solidFill>
                <a:schemeClr val="tx1"/>
              </a:solidFill>
            </a:endParaRPr>
          </a:p>
        </p:txBody>
      </p:sp>
      <p:sp>
        <p:nvSpPr>
          <p:cNvPr id="4" name="Ellipse 3">
            <a:hlinkClick r:id="rId9" action="ppaction://hlinksldjump"/>
            <a:extLst>
              <a:ext uri="{FF2B5EF4-FFF2-40B4-BE49-F238E27FC236}">
                <a16:creationId xmlns:a16="http://schemas.microsoft.com/office/drawing/2014/main" id="{50D65DE0-98C8-4D33-A54F-85D0B835C2FC}"/>
              </a:ext>
            </a:extLst>
          </p:cNvPr>
          <p:cNvSpPr/>
          <p:nvPr>
            <p:custDataLst>
              <p:tags r:id="rId3"/>
            </p:custDataLst>
          </p:nvPr>
        </p:nvSpPr>
        <p:spPr>
          <a:xfrm>
            <a:off x="7708177" y="4455087"/>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2</a:t>
            </a:r>
            <a:endParaRPr lang="en-ca" dirty="0">
              <a:solidFill>
                <a:schemeClr val="tx1"/>
              </a:solidFill>
            </a:endParaRPr>
          </a:p>
        </p:txBody>
      </p:sp>
      <p:sp>
        <p:nvSpPr>
          <p:cNvPr id="7" name="Ellipse 6">
            <a:hlinkClick r:id="rId10" action="ppaction://hlinksldjump"/>
            <a:extLst>
              <a:ext uri="{FF2B5EF4-FFF2-40B4-BE49-F238E27FC236}">
                <a16:creationId xmlns:a16="http://schemas.microsoft.com/office/drawing/2014/main" id="{9BA5CDFF-D58E-4BBC-B11D-F34ADCABD3A3}"/>
              </a:ext>
            </a:extLst>
          </p:cNvPr>
          <p:cNvSpPr/>
          <p:nvPr>
            <p:custDataLst>
              <p:tags r:id="rId4"/>
            </p:custDataLst>
          </p:nvPr>
        </p:nvSpPr>
        <p:spPr>
          <a:xfrm>
            <a:off x="8042971" y="4455086"/>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3</a:t>
            </a:r>
            <a:endParaRPr lang="en-ca" dirty="0">
              <a:solidFill>
                <a:schemeClr val="tx1"/>
              </a:solidFill>
            </a:endParaRPr>
          </a:p>
        </p:txBody>
      </p:sp>
      <p:sp>
        <p:nvSpPr>
          <p:cNvPr id="9" name="Rectangle : coins arrondis 8">
            <a:hlinkClick r:id="rId11" action="ppaction://hlinksldjump"/>
            <a:extLst>
              <a:ext uri="{FF2B5EF4-FFF2-40B4-BE49-F238E27FC236}">
                <a16:creationId xmlns:a16="http://schemas.microsoft.com/office/drawing/2014/main" id="{ED5062DD-E036-47E4-A16E-C2F027B876CE}"/>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Next</a:t>
            </a:r>
          </a:p>
        </p:txBody>
      </p:sp>
    </p:spTree>
    <p:extLst>
      <p:ext uri="{BB962C8B-B14F-4D97-AF65-F5344CB8AC3E}">
        <p14:creationId xmlns:p14="http://schemas.microsoft.com/office/powerpoint/2010/main" val="330683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552447" y="1820333"/>
            <a:ext cx="6824028" cy="4436333"/>
          </a:xfrm>
        </p:spPr>
        <p:txBody>
          <a:bodyPr vert="horz" lIns="0" tIns="0" rIns="0" bIns="0" rtlCol="0" anchor="t">
            <a:noAutofit/>
          </a:bodyPr>
          <a:lstStyle/>
          <a:p>
            <a:pPr algn="l" rtl="0"/>
            <a:r>
              <a:rPr lang="en-ca" sz="2400" b="0" i="0" u="none" baseline="0" dirty="0"/>
              <a:t>Correctional officers supervise prisoners and maintain order in places where prisoners are kept, but their role does not end there. </a:t>
            </a:r>
          </a:p>
          <a:p>
            <a:pPr algn="l" rtl="0"/>
            <a:r>
              <a:rPr lang="en-ca" sz="2400" b="0" i="0" u="none" baseline="0" dirty="0"/>
              <a:t>They:</a:t>
            </a:r>
            <a:endParaRPr lang="en-ca" sz="1600" dirty="0"/>
          </a:p>
          <a:p>
            <a:pPr marL="285750" indent="-285750" algn="l" rtl="0">
              <a:buFont typeface="Arial" panose="020B0604020202020204" pitchFamily="34" charset="0"/>
              <a:buChar char="•"/>
            </a:pPr>
            <a:r>
              <a:rPr lang="en-ca" sz="2000" b="0" i="0" u="none" baseline="0" dirty="0"/>
              <a:t>make sure rules are followed and use physical or verbal force when necessary</a:t>
            </a:r>
            <a:endParaRPr lang="en-ca" sz="2000" dirty="0">
              <a:cs typeface="Arial"/>
            </a:endParaRPr>
          </a:p>
          <a:p>
            <a:pPr marL="285750" indent="-285750" algn="l" rtl="0">
              <a:buFont typeface="Arial" panose="020B0604020202020204" pitchFamily="34" charset="0"/>
              <a:buChar char="•"/>
            </a:pPr>
            <a:r>
              <a:rPr lang="en-ca" sz="2000" b="0" i="0" u="none" baseline="0" dirty="0"/>
              <a:t>accompany prisoners to the hospital or to court</a:t>
            </a:r>
            <a:endParaRPr lang="en-ca" sz="2000" dirty="0">
              <a:cs typeface="Arial"/>
            </a:endParaRPr>
          </a:p>
          <a:p>
            <a:pPr marL="285750" indent="-285750" algn="l" rtl="0">
              <a:buFont typeface="Arial" panose="020B0604020202020204" pitchFamily="34" charset="0"/>
              <a:buChar char="•"/>
            </a:pPr>
            <a:r>
              <a:rPr lang="en-ca" sz="2000" b="0" i="0" u="none" baseline="0" dirty="0"/>
              <a:t>evaluate prisoners’ records and help them return to the community</a:t>
            </a:r>
            <a:endParaRPr lang="en-ca" sz="1800" dirty="0">
              <a:cs typeface="Arial"/>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4480560" y="640080"/>
            <a:ext cx="7236000" cy="965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800" b="0" i="0" u="none" baseline="0" dirty="0">
                <a:solidFill>
                  <a:schemeClr val="bg1"/>
                </a:solidFill>
              </a:rPr>
              <a:t>Correctional Officer</a:t>
            </a:r>
          </a:p>
          <a:p>
            <a:pPr algn="ctr" rtl="0"/>
            <a:endParaRPr lang="en-ca" b="0" i="0" u="none" baseline="0" dirty="0">
              <a:solidFill>
                <a:schemeClr val="bg1"/>
              </a:solidFill>
            </a:endParaRPr>
          </a:p>
        </p:txBody>
      </p:sp>
      <p:sp>
        <p:nvSpPr>
          <p:cNvPr id="6" name="Rectangle : coins arrondis 5">
            <a:hlinkClick r:id="rId5" action="ppaction://hlinksldjump"/>
            <a:extLst>
              <a:ext uri="{FF2B5EF4-FFF2-40B4-BE49-F238E27FC236}">
                <a16:creationId xmlns:a16="http://schemas.microsoft.com/office/drawing/2014/main" id="{494817A0-BF36-411A-B8F4-645C33DC3AD8}"/>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10;&#10;Description générée automatiquement">
            <a:extLst>
              <a:ext uri="{FF2B5EF4-FFF2-40B4-BE49-F238E27FC236}">
                <a16:creationId xmlns:a16="http://schemas.microsoft.com/office/drawing/2014/main" id="{F3269F6F-24B9-4EC7-9492-790A13340EB5}"/>
              </a:ext>
            </a:extLst>
          </p:cNvPr>
          <p:cNvPicPr>
            <a:picLocks noChangeAspect="1"/>
          </p:cNvPicPr>
          <p:nvPr/>
        </p:nvPicPr>
        <p:blipFill>
          <a:blip r:embed="rId6"/>
          <a:stretch>
            <a:fillRect/>
          </a:stretch>
        </p:blipFill>
        <p:spPr>
          <a:xfrm>
            <a:off x="1163489" y="773861"/>
            <a:ext cx="2144382" cy="5482805"/>
          </a:xfrm>
          <a:prstGeom prst="rect">
            <a:avLst/>
          </a:prstGeom>
        </p:spPr>
      </p:pic>
    </p:spTree>
    <p:extLst>
      <p:ext uri="{BB962C8B-B14F-4D97-AF65-F5344CB8AC3E}">
        <p14:creationId xmlns:p14="http://schemas.microsoft.com/office/powerpoint/2010/main" val="1462651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359430" y="1929136"/>
            <a:ext cx="6824028" cy="4114800"/>
          </a:xfrm>
        </p:spPr>
        <p:txBody>
          <a:bodyPr vert="horz" lIns="0" tIns="0" rIns="0" bIns="0" rtlCol="0" anchor="t">
            <a:noAutofit/>
          </a:bodyPr>
          <a:lstStyle/>
          <a:p>
            <a:pPr algn="l" rtl="0"/>
            <a:r>
              <a:rPr lang="en-ca" sz="2400" b="0" i="0" u="none" baseline="0" dirty="0">
                <a:latin typeface="Arial"/>
                <a:cs typeface="Arial"/>
              </a:rPr>
              <a:t>Social workers help people understand and solve their problems.</a:t>
            </a:r>
          </a:p>
          <a:p>
            <a:pPr algn="l" rtl="0"/>
            <a:r>
              <a:rPr lang="en-ca" sz="2400" b="0" i="0" u="none" baseline="0" dirty="0">
                <a:latin typeface="Arial"/>
                <a:cs typeface="Arial"/>
              </a:rPr>
              <a:t>They:</a:t>
            </a:r>
            <a:endParaRPr lang="en-ca" sz="24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meet with people, alone or in groups, to learn about their problems and to decide what services they need</a:t>
            </a:r>
          </a:p>
          <a:p>
            <a:pPr marL="285750" indent="-285750" algn="l" rtl="0">
              <a:buChar char="•"/>
            </a:pPr>
            <a:r>
              <a:rPr lang="en-ca" sz="2000" b="0" i="0" u="none" baseline="0" dirty="0">
                <a:latin typeface="Arial"/>
                <a:cs typeface="Arial"/>
              </a:rPr>
              <a:t>give advice and help people learn skills to solve their problems</a:t>
            </a:r>
          </a:p>
          <a:p>
            <a:pPr marL="285750" indent="-285750" algn="l" rtl="0">
              <a:buChar char="•"/>
            </a:pPr>
            <a:r>
              <a:rPr lang="en-ca" sz="2000" b="0" i="0" u="none" baseline="0" dirty="0">
                <a:latin typeface="Arial"/>
                <a:cs typeface="Arial"/>
              </a:rPr>
              <a:t>develop programs to help people</a:t>
            </a:r>
          </a:p>
          <a:p>
            <a:pPr marL="285750" indent="-285750" algn="l" rtl="0">
              <a:buChar char="•"/>
            </a:pPr>
            <a:r>
              <a:rPr lang="en-ca" sz="2000" b="0" i="0" u="none" baseline="0" dirty="0">
                <a:latin typeface="Arial"/>
                <a:cs typeface="Arial"/>
              </a:rPr>
              <a:t>act as family mediators</a:t>
            </a: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707923" y="1058934"/>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Social Worker</a:t>
            </a:r>
          </a:p>
        </p:txBody>
      </p:sp>
      <p:sp>
        <p:nvSpPr>
          <p:cNvPr id="6" name="Rectangle : coins arrondis 5">
            <a:hlinkClick r:id="rId5" action="ppaction://hlinksldjump"/>
            <a:extLst>
              <a:ext uri="{FF2B5EF4-FFF2-40B4-BE49-F238E27FC236}">
                <a16:creationId xmlns:a16="http://schemas.microsoft.com/office/drawing/2014/main" id="{249301CB-2001-4E0F-BCD5-4C9C3A449750}"/>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a:extLst>
              <a:ext uri="{FF2B5EF4-FFF2-40B4-BE49-F238E27FC236}">
                <a16:creationId xmlns:a16="http://schemas.microsoft.com/office/drawing/2014/main" id="{6E255887-C148-4C8D-8B44-D6149F47E252}"/>
              </a:ext>
            </a:extLst>
          </p:cNvPr>
          <p:cNvPicPr>
            <a:picLocks noChangeAspect="1"/>
          </p:cNvPicPr>
          <p:nvPr/>
        </p:nvPicPr>
        <p:blipFill>
          <a:blip r:embed="rId6"/>
          <a:stretch>
            <a:fillRect/>
          </a:stretch>
        </p:blipFill>
        <p:spPr>
          <a:xfrm>
            <a:off x="7794236" y="1280843"/>
            <a:ext cx="3058962" cy="3951257"/>
          </a:xfrm>
          <a:prstGeom prst="rect">
            <a:avLst/>
          </a:prstGeom>
        </p:spPr>
      </p:pic>
    </p:spTree>
    <p:extLst>
      <p:ext uri="{BB962C8B-B14F-4D97-AF65-F5344CB8AC3E}">
        <p14:creationId xmlns:p14="http://schemas.microsoft.com/office/powerpoint/2010/main" val="2349838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538069" y="1462729"/>
            <a:ext cx="6824028" cy="4114800"/>
          </a:xfrm>
        </p:spPr>
        <p:txBody>
          <a:bodyPr vert="horz" lIns="0" tIns="0" rIns="0" bIns="0" rtlCol="0" anchor="t">
            <a:noAutofit/>
          </a:bodyPr>
          <a:lstStyle/>
          <a:p>
            <a:pPr algn="l" rtl="0"/>
            <a:r>
              <a:rPr lang="en-ca" sz="2400" b="0" i="0" u="none" baseline="0" dirty="0"/>
              <a:t>Probation officers help offenders on parole and probation return to the community.</a:t>
            </a:r>
          </a:p>
          <a:p>
            <a:pPr algn="l" rtl="0"/>
            <a:r>
              <a:rPr lang="en-ca" sz="2400" b="0" i="0" u="none" baseline="0" dirty="0"/>
              <a:t>They:</a:t>
            </a:r>
            <a:endParaRPr lang="en-ca" sz="1600" dirty="0"/>
          </a:p>
          <a:p>
            <a:pPr marL="285750" indent="-285750" algn="l" rtl="0">
              <a:buFont typeface="Arial" panose="020B0604020202020204" pitchFamily="34" charset="0"/>
              <a:buChar char="•"/>
            </a:pPr>
            <a:r>
              <a:rPr lang="en-ca" sz="2000" b="0" i="0" u="none" baseline="0" dirty="0"/>
              <a:t>prepare intervention plans to help offenders take responsibility for themselves</a:t>
            </a:r>
            <a:endParaRPr lang="en-ca" sz="2000" dirty="0">
              <a:cs typeface="Arial"/>
            </a:endParaRPr>
          </a:p>
          <a:p>
            <a:pPr marL="285750" indent="-285750" algn="l" rtl="0">
              <a:buFont typeface="Arial" panose="020B0604020202020204" pitchFamily="34" charset="0"/>
              <a:buChar char="•"/>
            </a:pPr>
            <a:r>
              <a:rPr lang="en-ca" sz="2000" b="0" i="0" u="none" baseline="0" dirty="0"/>
              <a:t>make sure that offenders meet the conditions of their probation or parole</a:t>
            </a:r>
            <a:endParaRPr lang="en-ca" sz="2000" dirty="0">
              <a:cs typeface="Arial"/>
            </a:endParaRPr>
          </a:p>
          <a:p>
            <a:pPr marL="285750" indent="-285750" algn="l" rtl="0">
              <a:buFont typeface="Arial" panose="020B0604020202020204" pitchFamily="34" charset="0"/>
              <a:buChar char="•"/>
            </a:pPr>
            <a:r>
              <a:rPr lang="en-ca" sz="2000" b="0" i="0" u="none" baseline="0" dirty="0"/>
              <a:t>write evaluation reports on offenders’ behaviour</a:t>
            </a:r>
            <a:endParaRPr lang="en-ca" sz="2000" dirty="0">
              <a:cs typeface="Arial"/>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5028137" y="516521"/>
            <a:ext cx="5666741"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Probation Officer</a:t>
            </a:r>
          </a:p>
        </p:txBody>
      </p:sp>
      <p:sp>
        <p:nvSpPr>
          <p:cNvPr id="6" name="Rectangle : coins arrondis 5">
            <a:hlinkClick r:id="rId5" action="ppaction://hlinksldjump"/>
            <a:extLst>
              <a:ext uri="{FF2B5EF4-FFF2-40B4-BE49-F238E27FC236}">
                <a16:creationId xmlns:a16="http://schemas.microsoft.com/office/drawing/2014/main" id="{86B77894-CAD7-4A31-8F68-02996C24AF32}"/>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8" name="Image 8" descr="Une image contenant texte&#10;&#10;Description générée automatiquement">
            <a:extLst>
              <a:ext uri="{FF2B5EF4-FFF2-40B4-BE49-F238E27FC236}">
                <a16:creationId xmlns:a16="http://schemas.microsoft.com/office/drawing/2014/main" id="{DCB4F77E-0B73-4367-BA7A-1042E663C4DB}"/>
              </a:ext>
            </a:extLst>
          </p:cNvPr>
          <p:cNvPicPr>
            <a:picLocks noChangeAspect="1"/>
          </p:cNvPicPr>
          <p:nvPr/>
        </p:nvPicPr>
        <p:blipFill>
          <a:blip r:embed="rId6"/>
          <a:stretch>
            <a:fillRect/>
          </a:stretch>
        </p:blipFill>
        <p:spPr>
          <a:xfrm>
            <a:off x="837481" y="1216504"/>
            <a:ext cx="3141453" cy="4238085"/>
          </a:xfrm>
          <a:prstGeom prst="rect">
            <a:avLst/>
          </a:prstGeom>
        </p:spPr>
      </p:pic>
    </p:spTree>
    <p:extLst>
      <p:ext uri="{BB962C8B-B14F-4D97-AF65-F5344CB8AC3E}">
        <p14:creationId xmlns:p14="http://schemas.microsoft.com/office/powerpoint/2010/main" val="3818431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5C2002E-F600-408A-A493-407AD568EF6B}"/>
              </a:ext>
            </a:extLst>
          </p:cNvPr>
          <p:cNvPicPr>
            <a:picLocks noChangeAspect="1"/>
          </p:cNvPicPr>
          <p:nvPr/>
        </p:nvPicPr>
        <p:blipFill>
          <a:blip r:embed="rId11"/>
          <a:stretch>
            <a:fillRect/>
          </a:stretch>
        </p:blipFill>
        <p:spPr>
          <a:xfrm>
            <a:off x="2201565" y="964659"/>
            <a:ext cx="8103343" cy="5893341"/>
          </a:xfrm>
          <a:prstGeom prst="rect">
            <a:avLst/>
          </a:prstGeom>
        </p:spPr>
      </p:pic>
      <p:sp>
        <p:nvSpPr>
          <p:cNvPr id="2" name="ZoneTexte 1">
            <a:extLst>
              <a:ext uri="{FF2B5EF4-FFF2-40B4-BE49-F238E27FC236}">
                <a16:creationId xmlns:a16="http://schemas.microsoft.com/office/drawing/2014/main" id="{6CC49713-6BDD-4E26-9A58-876880476699}"/>
              </a:ext>
            </a:extLst>
          </p:cNvPr>
          <p:cNvSpPr txBox="1"/>
          <p:nvPr>
            <p:custDataLst>
              <p:tags r:id="rId1"/>
            </p:custDataLst>
          </p:nvPr>
        </p:nvSpPr>
        <p:spPr>
          <a:xfrm>
            <a:off x="154437" y="464137"/>
            <a:ext cx="12178146" cy="1077218"/>
          </a:xfrm>
          <a:prstGeom prst="rect">
            <a:avLst/>
          </a:prstGeom>
          <a:solidFill>
            <a:schemeClr val="bg1"/>
          </a:solidFill>
        </p:spPr>
        <p:txBody>
          <a:bodyPr wrap="square" lIns="91440" tIns="45720" rIns="91440" bIns="45720" rtlCol="0" anchor="t">
            <a:spAutoFit/>
          </a:bodyPr>
          <a:lstStyle/>
          <a:p>
            <a:pPr algn="l" rtl="0"/>
            <a:r>
              <a:rPr lang="en-ca" sz="3200" b="0" i="0" u="none" baseline="0" dirty="0"/>
              <a:t>Not all probation and parole officers work in courthouses:</a:t>
            </a:r>
          </a:p>
          <a:p>
            <a:pPr algn="ctr" rtl="0"/>
            <a:r>
              <a:rPr lang="en-ca" sz="3200" b="0" i="0" u="none" baseline="0" dirty="0"/>
              <a:t>some work in </a:t>
            </a:r>
            <a:r>
              <a:rPr lang="en-ca" sz="3200" b="0" i="0" u="none" baseline="0" dirty="0">
                <a:solidFill>
                  <a:schemeClr val="accent1"/>
                </a:solidFill>
                <a:ea typeface="+mn-lt"/>
                <a:cs typeface="+mn-lt"/>
              </a:rPr>
              <a:t>offices.</a:t>
            </a:r>
            <a:endParaRPr lang="en-ca" sz="3200" dirty="0">
              <a:solidFill>
                <a:schemeClr val="accent2"/>
              </a:solidFill>
            </a:endParaRPr>
          </a:p>
        </p:txBody>
      </p:sp>
      <p:sp>
        <p:nvSpPr>
          <p:cNvPr id="3" name="Ellipse 2">
            <a:hlinkClick r:id="rId12" action="ppaction://hlinksldjump"/>
            <a:extLst>
              <a:ext uri="{FF2B5EF4-FFF2-40B4-BE49-F238E27FC236}">
                <a16:creationId xmlns:a16="http://schemas.microsoft.com/office/drawing/2014/main" id="{DB2FF243-E171-4B62-A06B-6733B23B2B2A}"/>
              </a:ext>
            </a:extLst>
          </p:cNvPr>
          <p:cNvSpPr/>
          <p:nvPr>
            <p:custDataLst>
              <p:tags r:id="rId2"/>
            </p:custDataLst>
          </p:nvPr>
        </p:nvSpPr>
        <p:spPr>
          <a:xfrm>
            <a:off x="8388063" y="2169435"/>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1</a:t>
            </a:r>
            <a:endParaRPr lang="en-ca" dirty="0">
              <a:solidFill>
                <a:schemeClr val="tx1"/>
              </a:solidFill>
            </a:endParaRPr>
          </a:p>
        </p:txBody>
      </p:sp>
      <p:sp>
        <p:nvSpPr>
          <p:cNvPr id="4" name="Ellipse 3">
            <a:hlinkClick r:id="rId13" action="ppaction://hlinksldjump"/>
            <a:extLst>
              <a:ext uri="{FF2B5EF4-FFF2-40B4-BE49-F238E27FC236}">
                <a16:creationId xmlns:a16="http://schemas.microsoft.com/office/drawing/2014/main" id="{2C395E50-A02F-484D-89A1-DD3CC041B4C2}"/>
              </a:ext>
            </a:extLst>
          </p:cNvPr>
          <p:cNvSpPr/>
          <p:nvPr>
            <p:custDataLst>
              <p:tags r:id="rId3"/>
            </p:custDataLst>
          </p:nvPr>
        </p:nvSpPr>
        <p:spPr>
          <a:xfrm>
            <a:off x="2520374" y="2414422"/>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2</a:t>
            </a:r>
            <a:endParaRPr lang="en-ca" dirty="0">
              <a:solidFill>
                <a:schemeClr val="tx1"/>
              </a:solidFill>
            </a:endParaRPr>
          </a:p>
        </p:txBody>
      </p:sp>
      <p:sp>
        <p:nvSpPr>
          <p:cNvPr id="5" name="Ellipse 4">
            <a:hlinkClick r:id="rId14" action="ppaction://hlinksldjump"/>
            <a:extLst>
              <a:ext uri="{FF2B5EF4-FFF2-40B4-BE49-F238E27FC236}">
                <a16:creationId xmlns:a16="http://schemas.microsoft.com/office/drawing/2014/main" id="{112D36EB-DBFD-47BF-95EF-0F86530F5A2E}"/>
              </a:ext>
            </a:extLst>
          </p:cNvPr>
          <p:cNvSpPr/>
          <p:nvPr>
            <p:custDataLst>
              <p:tags r:id="rId4"/>
            </p:custDataLst>
          </p:nvPr>
        </p:nvSpPr>
        <p:spPr>
          <a:xfrm>
            <a:off x="4213839" y="4395347"/>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3</a:t>
            </a:r>
            <a:endParaRPr lang="en-ca" dirty="0">
              <a:solidFill>
                <a:schemeClr val="tx1"/>
              </a:solidFill>
            </a:endParaRPr>
          </a:p>
        </p:txBody>
      </p:sp>
      <p:sp>
        <p:nvSpPr>
          <p:cNvPr id="6" name="Ellipse 5">
            <a:hlinkClick r:id="rId15" action="ppaction://hlinksldjump"/>
            <a:extLst>
              <a:ext uri="{FF2B5EF4-FFF2-40B4-BE49-F238E27FC236}">
                <a16:creationId xmlns:a16="http://schemas.microsoft.com/office/drawing/2014/main" id="{698D31F7-DABB-4FEC-9DFB-8BF6B12AC892}"/>
              </a:ext>
            </a:extLst>
          </p:cNvPr>
          <p:cNvSpPr/>
          <p:nvPr>
            <p:custDataLst>
              <p:tags r:id="rId5"/>
            </p:custDataLst>
          </p:nvPr>
        </p:nvSpPr>
        <p:spPr>
          <a:xfrm>
            <a:off x="2396144" y="3299090"/>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4</a:t>
            </a:r>
            <a:endParaRPr lang="en-ca" dirty="0">
              <a:solidFill>
                <a:schemeClr val="tx1"/>
              </a:solidFill>
            </a:endParaRPr>
          </a:p>
        </p:txBody>
      </p:sp>
      <p:sp>
        <p:nvSpPr>
          <p:cNvPr id="7" name="Ellipse 6">
            <a:hlinkClick r:id="rId16" action="ppaction://hlinksldjump"/>
            <a:extLst>
              <a:ext uri="{FF2B5EF4-FFF2-40B4-BE49-F238E27FC236}">
                <a16:creationId xmlns:a16="http://schemas.microsoft.com/office/drawing/2014/main" id="{7ADD23A0-1950-416E-BECC-B7879864ECFE}"/>
              </a:ext>
            </a:extLst>
          </p:cNvPr>
          <p:cNvSpPr/>
          <p:nvPr>
            <p:custDataLst>
              <p:tags r:id="rId6"/>
            </p:custDataLst>
          </p:nvPr>
        </p:nvSpPr>
        <p:spPr>
          <a:xfrm>
            <a:off x="5082820" y="4308255"/>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5</a:t>
            </a:r>
            <a:endParaRPr lang="en-ca" dirty="0">
              <a:solidFill>
                <a:schemeClr val="tx1"/>
              </a:solidFill>
            </a:endParaRPr>
          </a:p>
        </p:txBody>
      </p:sp>
      <p:sp>
        <p:nvSpPr>
          <p:cNvPr id="14" name="Ellipse 13">
            <a:hlinkClick r:id="rId17" action="ppaction://hlinksldjump"/>
            <a:extLst>
              <a:ext uri="{FF2B5EF4-FFF2-40B4-BE49-F238E27FC236}">
                <a16:creationId xmlns:a16="http://schemas.microsoft.com/office/drawing/2014/main" id="{BA495A21-5C72-4668-B08D-7666F72F9114}"/>
              </a:ext>
            </a:extLst>
          </p:cNvPr>
          <p:cNvSpPr/>
          <p:nvPr>
            <p:custDataLst>
              <p:tags r:id="rId7"/>
            </p:custDataLst>
          </p:nvPr>
        </p:nvSpPr>
        <p:spPr>
          <a:xfrm>
            <a:off x="6086981" y="4293246"/>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rtl="0"/>
            <a:r>
              <a:rPr lang="en-ca" b="0" i="0" u="none" baseline="0" dirty="0">
                <a:solidFill>
                  <a:schemeClr val="tx1"/>
                </a:solidFill>
                <a:cs typeface="Calibri"/>
              </a:rPr>
              <a:t>6</a:t>
            </a:r>
          </a:p>
        </p:txBody>
      </p:sp>
      <p:sp>
        <p:nvSpPr>
          <p:cNvPr id="15" name="Ellipse 14">
            <a:hlinkClick r:id="rId18" action="ppaction://hlinksldjump"/>
            <a:extLst>
              <a:ext uri="{FF2B5EF4-FFF2-40B4-BE49-F238E27FC236}">
                <a16:creationId xmlns:a16="http://schemas.microsoft.com/office/drawing/2014/main" id="{ADE91C2F-B350-4670-AE14-58CE58D6B70B}"/>
              </a:ext>
            </a:extLst>
          </p:cNvPr>
          <p:cNvSpPr/>
          <p:nvPr>
            <p:custDataLst>
              <p:tags r:id="rId8"/>
            </p:custDataLst>
          </p:nvPr>
        </p:nvSpPr>
        <p:spPr>
          <a:xfrm>
            <a:off x="4213840" y="2896149"/>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rtl="0"/>
            <a:r>
              <a:rPr lang="en-ca" b="0" i="0" u="none" baseline="0" dirty="0">
                <a:solidFill>
                  <a:schemeClr val="tx1"/>
                </a:solidFill>
                <a:cs typeface="Calibri"/>
              </a:rPr>
              <a:t>7</a:t>
            </a:r>
          </a:p>
        </p:txBody>
      </p:sp>
      <p:sp>
        <p:nvSpPr>
          <p:cNvPr id="11" name="Rectangle : coins arrondis 10">
            <a:hlinkClick r:id="rId19" action="ppaction://hlinksldjump"/>
            <a:extLst>
              <a:ext uri="{FF2B5EF4-FFF2-40B4-BE49-F238E27FC236}">
                <a16:creationId xmlns:a16="http://schemas.microsoft.com/office/drawing/2014/main" id="{1B2A4806-50E4-49C0-B06B-7EBB15A7EEC3}"/>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Next</a:t>
            </a:r>
          </a:p>
        </p:txBody>
      </p:sp>
    </p:spTree>
    <p:extLst>
      <p:ext uri="{BB962C8B-B14F-4D97-AF65-F5344CB8AC3E}">
        <p14:creationId xmlns:p14="http://schemas.microsoft.com/office/powerpoint/2010/main" val="120063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377147" y="1921716"/>
            <a:ext cx="6967801" cy="4114800"/>
          </a:xfrm>
        </p:spPr>
        <p:txBody>
          <a:bodyPr vert="horz" lIns="0" tIns="0" rIns="0" bIns="0" rtlCol="0" anchor="t">
            <a:noAutofit/>
          </a:bodyPr>
          <a:lstStyle/>
          <a:p>
            <a:pPr algn="l" rtl="0"/>
            <a:r>
              <a:rPr lang="en-ca" sz="2400" b="0" i="0" u="none" baseline="0" dirty="0">
                <a:latin typeface="Arial"/>
                <a:cs typeface="Arial"/>
              </a:rPr>
              <a:t>Notaries give advice to clients at important times in their lives, like when they buy property, get married, make a will, or start a business. </a:t>
            </a:r>
          </a:p>
          <a:p>
            <a:pPr algn="l" rtl="0"/>
            <a:r>
              <a:rPr lang="en-ca" sz="2400" b="0" i="0" u="none" baseline="0" dirty="0">
                <a:latin typeface="Arial"/>
                <a:cs typeface="Arial"/>
              </a:rPr>
              <a:t>They:</a:t>
            </a:r>
            <a:endParaRPr lang="en-ca" sz="2000" dirty="0">
              <a:latin typeface="Arial"/>
              <a:cs typeface="Arial"/>
            </a:endParaRPr>
          </a:p>
          <a:p>
            <a:pPr marL="285750" indent="-285750" algn="l" rtl="0">
              <a:buChar char="•"/>
            </a:pPr>
            <a:r>
              <a:rPr lang="en-ca" sz="2000" b="0" i="0" u="none" baseline="0" dirty="0">
                <a:latin typeface="Arial"/>
                <a:cs typeface="Arial"/>
              </a:rPr>
              <a:t>give legal advice to prevent or solve problems</a:t>
            </a:r>
          </a:p>
          <a:p>
            <a:pPr marL="285750" indent="-285750" algn="l" rtl="0">
              <a:buChar char="•"/>
            </a:pPr>
            <a:r>
              <a:rPr lang="en-ca" sz="2000" b="0" i="0" u="none" baseline="0" dirty="0">
                <a:latin typeface="Arial"/>
                <a:cs typeface="Arial"/>
              </a:rPr>
              <a:t>write documents that follow special legal rules</a:t>
            </a:r>
          </a:p>
          <a:p>
            <a:pPr marL="285750" indent="-285750" algn="l" rtl="0">
              <a:buChar char="•"/>
            </a:pPr>
            <a:r>
              <a:rPr lang="en-ca" sz="2000" b="0" i="0" u="none" baseline="0" dirty="0">
                <a:latin typeface="Arial"/>
                <a:cs typeface="Arial"/>
              </a:rPr>
              <a:t>make sure their clients are protected legally and financially</a:t>
            </a:r>
          </a:p>
          <a:p>
            <a:pPr marL="285750" indent="-285750" algn="l" rtl="0">
              <a:buChar char="•"/>
            </a:pPr>
            <a:r>
              <a:rPr lang="en-ca" sz="2000" b="0" i="0" u="none" baseline="0" dirty="0">
                <a:latin typeface="Arial"/>
                <a:cs typeface="Arial"/>
              </a:rPr>
              <a:t>represent clients in court in cases where people are not opposing one another</a:t>
            </a: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707923" y="1058934"/>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Notary</a:t>
            </a:r>
            <a:endParaRPr lang="en-ca" b="0" i="0" u="none" baseline="0" dirty="0">
              <a:solidFill>
                <a:schemeClr val="bg1"/>
              </a:solidFill>
            </a:endParaRPr>
          </a:p>
        </p:txBody>
      </p:sp>
      <p:sp>
        <p:nvSpPr>
          <p:cNvPr id="6" name="Rectangle : coins arrondis 5">
            <a:hlinkClick r:id="rId5" action="ppaction://hlinksldjump"/>
            <a:extLst>
              <a:ext uri="{FF2B5EF4-FFF2-40B4-BE49-F238E27FC236}">
                <a16:creationId xmlns:a16="http://schemas.microsoft.com/office/drawing/2014/main" id="{A50532AC-9BE6-46C3-BDFC-E4BDA9A34B2B}"/>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7" name="Image 7" descr="Une image contenant texte, clipart&#10;&#10;Description générée automatiquement">
            <a:extLst>
              <a:ext uri="{FF2B5EF4-FFF2-40B4-BE49-F238E27FC236}">
                <a16:creationId xmlns:a16="http://schemas.microsoft.com/office/drawing/2014/main" id="{67DEE2DE-82C6-4027-B4D0-BD80EFC04FEE}"/>
              </a:ext>
            </a:extLst>
          </p:cNvPr>
          <p:cNvPicPr>
            <a:picLocks noChangeAspect="1"/>
          </p:cNvPicPr>
          <p:nvPr/>
        </p:nvPicPr>
        <p:blipFill>
          <a:blip r:embed="rId6"/>
          <a:stretch>
            <a:fillRect/>
          </a:stretch>
        </p:blipFill>
        <p:spPr>
          <a:xfrm>
            <a:off x="7835570" y="1406915"/>
            <a:ext cx="3220708" cy="3497831"/>
          </a:xfrm>
          <a:prstGeom prst="rect">
            <a:avLst/>
          </a:prstGeom>
        </p:spPr>
      </p:pic>
    </p:spTree>
    <p:extLst>
      <p:ext uri="{BB962C8B-B14F-4D97-AF65-F5344CB8AC3E}">
        <p14:creationId xmlns:p14="http://schemas.microsoft.com/office/powerpoint/2010/main" val="957852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926258" y="1793408"/>
            <a:ext cx="6378330" cy="4114800"/>
          </a:xfrm>
        </p:spPr>
        <p:txBody>
          <a:bodyPr vert="horz" lIns="0" tIns="0" rIns="0" bIns="0" rtlCol="0" anchor="t">
            <a:noAutofit/>
          </a:bodyPr>
          <a:lstStyle/>
          <a:p>
            <a:pPr algn="l" rtl="0"/>
            <a:r>
              <a:rPr lang="en-ca" sz="2400" b="0" i="0" u="none" baseline="0" dirty="0"/>
              <a:t>What paralegals do depends on where they work. </a:t>
            </a:r>
          </a:p>
          <a:p>
            <a:pPr algn="l" rtl="0"/>
            <a:r>
              <a:rPr lang="en-ca" sz="2400" b="0" i="0" u="none" baseline="0" dirty="0"/>
              <a:t>They: </a:t>
            </a:r>
            <a:endParaRPr lang="en-ca" sz="1600" dirty="0"/>
          </a:p>
          <a:p>
            <a:pPr marL="285750" indent="-285750" algn="l" rtl="0">
              <a:buFont typeface="Arial" panose="020B0604020202020204" pitchFamily="34" charset="0"/>
              <a:buChar char="•"/>
            </a:pPr>
            <a:r>
              <a:rPr lang="en-ca" sz="2000" b="0" i="0" u="none" baseline="0" dirty="0"/>
              <a:t>write drafts of legal documents that a lawyer will finalize</a:t>
            </a:r>
            <a:endParaRPr lang="en-ca" sz="2000" dirty="0">
              <a:cs typeface="Arial"/>
            </a:endParaRPr>
          </a:p>
          <a:p>
            <a:pPr marL="285750" indent="-285750" algn="l" rtl="0">
              <a:buFont typeface="Arial" panose="020B0604020202020204" pitchFamily="34" charset="0"/>
              <a:buChar char="•"/>
            </a:pPr>
            <a:r>
              <a:rPr lang="en-ca" sz="2000" b="0" i="0" u="none" baseline="0" dirty="0"/>
              <a:t>research laws, judges’ decisions, legal textbooks and other sources (for example, to find arguments that will convince a judge)</a:t>
            </a:r>
            <a:endParaRPr lang="en-ca" sz="2000" dirty="0">
              <a:cs typeface="Arial"/>
            </a:endParaRPr>
          </a:p>
          <a:p>
            <a:pPr marL="285750" indent="-285750" algn="l" rtl="0">
              <a:buFont typeface="Arial" panose="020B0604020202020204" pitchFamily="34" charset="0"/>
              <a:buChar char="•"/>
            </a:pPr>
            <a:r>
              <a:rPr lang="en-ca" sz="2000" b="0" i="0" u="none" baseline="0" dirty="0"/>
              <a:t>do some work that legal secretaries do, especially if they work in a small firm</a:t>
            </a:r>
            <a:endParaRPr lang="en-ca" sz="1800" dirty="0">
              <a:cs typeface="Arial"/>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5102335" y="762886"/>
            <a:ext cx="5666741"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Paralegal</a:t>
            </a:r>
            <a:endParaRPr lang="en-ca" b="0" i="0" u="none" baseline="0" dirty="0">
              <a:solidFill>
                <a:schemeClr val="bg1"/>
              </a:solidFill>
            </a:endParaRPr>
          </a:p>
        </p:txBody>
      </p:sp>
      <p:sp>
        <p:nvSpPr>
          <p:cNvPr id="6" name="Rectangle : coins arrondis 5">
            <a:hlinkClick r:id="rId5" action="ppaction://hlinksldjump"/>
            <a:extLst>
              <a:ext uri="{FF2B5EF4-FFF2-40B4-BE49-F238E27FC236}">
                <a16:creationId xmlns:a16="http://schemas.microsoft.com/office/drawing/2014/main" id="{6CB7504C-01F0-43E4-AB31-FCBD2DD6685F}"/>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a:extLst>
              <a:ext uri="{FF2B5EF4-FFF2-40B4-BE49-F238E27FC236}">
                <a16:creationId xmlns:a16="http://schemas.microsoft.com/office/drawing/2014/main" id="{29242713-6A3D-4296-B6B6-4AAAC713AFB2}"/>
              </a:ext>
            </a:extLst>
          </p:cNvPr>
          <p:cNvPicPr>
            <a:picLocks noChangeAspect="1"/>
          </p:cNvPicPr>
          <p:nvPr/>
        </p:nvPicPr>
        <p:blipFill>
          <a:blip r:embed="rId6"/>
          <a:stretch>
            <a:fillRect/>
          </a:stretch>
        </p:blipFill>
        <p:spPr>
          <a:xfrm>
            <a:off x="517137" y="1875436"/>
            <a:ext cx="3350822" cy="3092748"/>
          </a:xfrm>
          <a:prstGeom prst="rect">
            <a:avLst/>
          </a:prstGeom>
        </p:spPr>
      </p:pic>
    </p:spTree>
    <p:extLst>
      <p:ext uri="{BB962C8B-B14F-4D97-AF65-F5344CB8AC3E}">
        <p14:creationId xmlns:p14="http://schemas.microsoft.com/office/powerpoint/2010/main" val="835111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7">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p>
        </p:txBody>
      </p:sp>
      <p:sp useBgFill="1">
        <p:nvSpPr>
          <p:cNvPr id="40" name="Rectangle 19">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6">
            <a:extLst>
              <a:ext uri="{FF2B5EF4-FFF2-40B4-BE49-F238E27FC236}">
                <a16:creationId xmlns:a16="http://schemas.microsoft.com/office/drawing/2014/main" id="{C5DFB938-2839-5A45-A454-BF0CD6F632AC}"/>
              </a:ext>
            </a:extLst>
          </p:cNvPr>
          <p:cNvSpPr>
            <a:spLocks noGrp="1"/>
          </p:cNvSpPr>
          <p:nvPr>
            <p:ph type="title"/>
            <p:custDataLst>
              <p:tags r:id="rId1"/>
            </p:custDataLst>
          </p:nvPr>
        </p:nvSpPr>
        <p:spPr>
          <a:xfrm>
            <a:off x="554416" y="510047"/>
            <a:ext cx="3793183" cy="1645920"/>
          </a:xfrm>
        </p:spPr>
        <p:txBody>
          <a:bodyPr vert="horz" lIns="91440" tIns="45720" rIns="91440" bIns="45720" rtlCol="0" anchor="ctr">
            <a:normAutofit/>
          </a:bodyPr>
          <a:lstStyle/>
          <a:p>
            <a:pPr algn="ctr" rtl="0"/>
            <a:r>
              <a:rPr lang="en-ca" sz="2800" b="1" i="0" u="none" baseline="0" dirty="0">
                <a:solidFill>
                  <a:schemeClr val="tx1"/>
                </a:solidFill>
              </a:rPr>
              <a:t>What do we mean by </a:t>
            </a:r>
            <a:br>
              <a:rPr lang="en-ca" sz="2800" b="1" i="0" u="none" baseline="0" dirty="0">
                <a:solidFill>
                  <a:schemeClr val="tx1"/>
                </a:solidFill>
              </a:rPr>
            </a:br>
            <a:r>
              <a:rPr lang="en-ca" sz="2800" b="1" i="0" u="none" baseline="0" dirty="0">
                <a:solidFill>
                  <a:schemeClr val="tx1"/>
                </a:solidFill>
              </a:rPr>
              <a:t>careers “in law”?</a:t>
            </a:r>
          </a:p>
        </p:txBody>
      </p:sp>
      <p:sp>
        <p:nvSpPr>
          <p:cNvPr id="41" name="Rectangle 21">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23">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C8ABB7B4-6713-4842-AF8B-545E36BC1F1F}"/>
              </a:ext>
            </a:extLst>
          </p:cNvPr>
          <p:cNvSpPr>
            <a:spLocks noGrp="1"/>
          </p:cNvSpPr>
          <p:nvPr>
            <p:ph type="body" sz="quarter" idx="14"/>
            <p:custDataLst>
              <p:tags r:id="rId2"/>
            </p:custDataLst>
          </p:nvPr>
        </p:nvSpPr>
        <p:spPr>
          <a:xfrm>
            <a:off x="4581144" y="510046"/>
            <a:ext cx="6858000" cy="2089317"/>
          </a:xfrm>
        </p:spPr>
        <p:txBody>
          <a:bodyPr vert="horz" lIns="91440" tIns="45720" rIns="91440" bIns="45720" rtlCol="0" anchor="ctr">
            <a:normAutofit/>
          </a:bodyPr>
          <a:lstStyle/>
          <a:p>
            <a:pPr algn="l" rtl="0"/>
            <a:r>
              <a:rPr lang="en-ca" sz="2400" b="0" i="0" u="none" baseline="0" dirty="0"/>
              <a:t>The law is all around us. Even though we may not always realize it, the law affects many of our everyday situations. </a:t>
            </a:r>
          </a:p>
          <a:p>
            <a:pPr algn="l" rtl="0"/>
            <a:r>
              <a:rPr lang="en-ca" sz="2400" b="0" i="0" u="none" baseline="0" dirty="0"/>
              <a:t>For example:</a:t>
            </a:r>
          </a:p>
          <a:p>
            <a:pPr indent="-228600" algn="l" rtl="0">
              <a:buFont typeface="Arial" panose="020B0604020202020204" pitchFamily="34" charset="0"/>
              <a:buChar char="•"/>
            </a:pPr>
            <a:endParaRPr lang="en-ca" sz="1800" dirty="0"/>
          </a:p>
        </p:txBody>
      </p:sp>
      <p:pic>
        <p:nvPicPr>
          <p:cNvPr id="5" name="Image 4" descr="Une image contenant texte, différent, divers, éléments&#10;&#10;Description générée automatiquement">
            <a:extLst>
              <a:ext uri="{FF2B5EF4-FFF2-40B4-BE49-F238E27FC236}">
                <a16:creationId xmlns:a16="http://schemas.microsoft.com/office/drawing/2014/main" id="{9ACAA3FB-4D3E-4766-ABF6-61321115C40B}"/>
              </a:ext>
            </a:extLst>
          </p:cNvPr>
          <p:cNvPicPr>
            <a:picLocks noChangeAspect="1"/>
          </p:cNvPicPr>
          <p:nvPr/>
        </p:nvPicPr>
        <p:blipFill>
          <a:blip r:embed="rId5"/>
          <a:stretch>
            <a:fillRect/>
          </a:stretch>
        </p:blipFill>
        <p:spPr>
          <a:xfrm>
            <a:off x="-81912" y="3249640"/>
            <a:ext cx="4415152" cy="3211020"/>
          </a:xfrm>
          <a:prstGeom prst="rect">
            <a:avLst/>
          </a:prstGeom>
        </p:spPr>
      </p:pic>
      <p:pic>
        <p:nvPicPr>
          <p:cNvPr id="8" name="Image 7">
            <a:extLst>
              <a:ext uri="{FF2B5EF4-FFF2-40B4-BE49-F238E27FC236}">
                <a16:creationId xmlns:a16="http://schemas.microsoft.com/office/drawing/2014/main" id="{FDC3F56C-59AF-4117-9A89-9D5A68715E6F}"/>
              </a:ext>
            </a:extLst>
          </p:cNvPr>
          <p:cNvPicPr>
            <a:picLocks noChangeAspect="1"/>
          </p:cNvPicPr>
          <p:nvPr/>
        </p:nvPicPr>
        <p:blipFill>
          <a:blip r:embed="rId6"/>
          <a:stretch>
            <a:fillRect/>
          </a:stretch>
        </p:blipFill>
        <p:spPr>
          <a:xfrm>
            <a:off x="8237096" y="3939590"/>
            <a:ext cx="4036816" cy="2935867"/>
          </a:xfrm>
          <a:prstGeom prst="rect">
            <a:avLst/>
          </a:prstGeom>
        </p:spPr>
      </p:pic>
      <p:pic>
        <p:nvPicPr>
          <p:cNvPr id="10" name="Image 9">
            <a:extLst>
              <a:ext uri="{FF2B5EF4-FFF2-40B4-BE49-F238E27FC236}">
                <a16:creationId xmlns:a16="http://schemas.microsoft.com/office/drawing/2014/main" id="{01796219-B484-4668-A69A-8D8E3DA2E65C}"/>
              </a:ext>
            </a:extLst>
          </p:cNvPr>
          <p:cNvPicPr>
            <a:picLocks noChangeAspect="1"/>
          </p:cNvPicPr>
          <p:nvPr/>
        </p:nvPicPr>
        <p:blipFill>
          <a:blip r:embed="rId7"/>
          <a:stretch>
            <a:fillRect/>
          </a:stretch>
        </p:blipFill>
        <p:spPr>
          <a:xfrm>
            <a:off x="4323151" y="2469104"/>
            <a:ext cx="4036817" cy="2935867"/>
          </a:xfrm>
          <a:prstGeom prst="rect">
            <a:avLst/>
          </a:prstGeom>
        </p:spPr>
      </p:pic>
    </p:spTree>
    <p:extLst>
      <p:ext uri="{BB962C8B-B14F-4D97-AF65-F5344CB8AC3E}">
        <p14:creationId xmlns:p14="http://schemas.microsoft.com/office/powerpoint/2010/main" val="567770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377147" y="1921716"/>
            <a:ext cx="7542895" cy="4114800"/>
          </a:xfrm>
        </p:spPr>
        <p:txBody>
          <a:bodyPr vert="horz" lIns="0" tIns="0" rIns="0" bIns="0" rtlCol="0" anchor="t">
            <a:noAutofit/>
          </a:bodyPr>
          <a:lstStyle/>
          <a:p>
            <a:pPr algn="l" rtl="0"/>
            <a:r>
              <a:rPr lang="en-ca" sz="2400" b="0" i="0" u="none" baseline="0" dirty="0">
                <a:latin typeface="Arial"/>
                <a:cs typeface="Arial"/>
              </a:rPr>
              <a:t>Bailiffs sometimes have to do tough jobs, like evicting tenants who haven’t paid their rent. But this is not all they do.</a:t>
            </a:r>
          </a:p>
          <a:p>
            <a:pPr algn="l" rtl="0"/>
            <a:r>
              <a:rPr lang="en-ca" sz="2400" b="0" i="0" u="none" baseline="0" dirty="0">
                <a:latin typeface="Arial"/>
                <a:cs typeface="Arial"/>
              </a:rPr>
              <a:t>They:</a:t>
            </a:r>
            <a:endParaRPr lang="en-ca" sz="16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deliver legal documents directly to people</a:t>
            </a:r>
            <a:endParaRPr lang="en-ca" sz="20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carry out court orders</a:t>
            </a:r>
            <a:endParaRPr lang="en-ca" sz="20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prepare official reports on situations, such as an apartment in bad shape</a:t>
            </a:r>
            <a:endParaRPr lang="en-ca" sz="20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collect money that people owe or get them to voluntarily hand over property</a:t>
            </a:r>
            <a:endParaRPr lang="en-ca" sz="2000" dirty="0">
              <a:latin typeface="Arial" panose="020B0604020202020204" pitchFamily="34" charset="0"/>
              <a:cs typeface="Arial" panose="020B0604020202020204" pitchFamily="34" charset="0"/>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707923" y="1058934"/>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Bailiff</a:t>
            </a:r>
            <a:r>
              <a:rPr lang="en-ca" b="0" i="0" u="none" baseline="0" dirty="0">
                <a:solidFill>
                  <a:schemeClr val="bg1"/>
                </a:solidFill>
              </a:rPr>
              <a:t> </a:t>
            </a:r>
          </a:p>
        </p:txBody>
      </p:sp>
      <p:sp>
        <p:nvSpPr>
          <p:cNvPr id="6" name="Rectangle : coins arrondis 5">
            <a:hlinkClick r:id="rId5" action="ppaction://hlinksldjump"/>
            <a:extLst>
              <a:ext uri="{FF2B5EF4-FFF2-40B4-BE49-F238E27FC236}">
                <a16:creationId xmlns:a16="http://schemas.microsoft.com/office/drawing/2014/main" id="{75314097-2128-4F83-AFAA-D01A2B90A202}"/>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 clipart&#10;&#10;Description générée automatiquement">
            <a:extLst>
              <a:ext uri="{FF2B5EF4-FFF2-40B4-BE49-F238E27FC236}">
                <a16:creationId xmlns:a16="http://schemas.microsoft.com/office/drawing/2014/main" id="{282D905C-4BCC-4F0B-AA75-15BC9676CAE5}"/>
              </a:ext>
            </a:extLst>
          </p:cNvPr>
          <p:cNvPicPr>
            <a:picLocks noChangeAspect="1"/>
          </p:cNvPicPr>
          <p:nvPr/>
        </p:nvPicPr>
        <p:blipFill>
          <a:blip r:embed="rId6"/>
          <a:stretch>
            <a:fillRect/>
          </a:stretch>
        </p:blipFill>
        <p:spPr>
          <a:xfrm>
            <a:off x="8612038" y="903617"/>
            <a:ext cx="2185358" cy="4475671"/>
          </a:xfrm>
          <a:prstGeom prst="rect">
            <a:avLst/>
          </a:prstGeom>
        </p:spPr>
      </p:pic>
    </p:spTree>
    <p:extLst>
      <p:ext uri="{BB962C8B-B14F-4D97-AF65-F5344CB8AC3E}">
        <p14:creationId xmlns:p14="http://schemas.microsoft.com/office/powerpoint/2010/main" val="1716089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5170673" y="1793408"/>
            <a:ext cx="6133915" cy="4114800"/>
          </a:xfrm>
        </p:spPr>
        <p:txBody>
          <a:bodyPr vert="horz" lIns="0" tIns="0" rIns="0" bIns="0" rtlCol="0" anchor="t">
            <a:noAutofit/>
          </a:bodyPr>
          <a:lstStyle/>
          <a:p>
            <a:pPr algn="l" rtl="0"/>
            <a:r>
              <a:rPr lang="en-ca" sz="2000" b="0" i="0" u="none" baseline="0" dirty="0"/>
              <a:t>When people are questioned out of court, official stenographers record what was said and done. Judges rely on these notes (called transcripts) when making their decisions after a trial. </a:t>
            </a:r>
            <a:endParaRPr lang="en-ca" sz="2000" dirty="0">
              <a:cs typeface="Arial" panose="020B0604020202020204"/>
            </a:endParaRPr>
          </a:p>
          <a:p>
            <a:pPr marL="285750" indent="-285750" algn="l" rtl="0">
              <a:buFont typeface="Arial" panose="020B0604020202020204" pitchFamily="34" charset="0"/>
              <a:buChar char="•"/>
            </a:pPr>
            <a:endParaRPr lang="en-ca" sz="2000" dirty="0">
              <a:cs typeface="Arial" panose="020B0604020202020204"/>
            </a:endParaRPr>
          </a:p>
          <a:p>
            <a:pPr algn="l" rtl="0"/>
            <a:r>
              <a:rPr lang="en-ca" sz="2000" b="0" i="0" u="none" baseline="0" dirty="0"/>
              <a:t>Stenographers may also be asked to write out (transcribe) what was said in the courtroom during a court case. </a:t>
            </a:r>
            <a:endParaRPr lang="en-ca" sz="2000" dirty="0">
              <a:cs typeface="Arial" panose="020B0604020202020204"/>
            </a:endParaRPr>
          </a:p>
          <a:p>
            <a:pPr marL="285750" indent="-285750" algn="l" rtl="0">
              <a:buFont typeface="Arial" panose="020B0604020202020204" pitchFamily="34" charset="0"/>
              <a:buChar char="•"/>
            </a:pPr>
            <a:endParaRPr lang="en-ca" sz="2000" dirty="0">
              <a:cs typeface="Arial" panose="020B0604020202020204"/>
            </a:endParaRPr>
          </a:p>
          <a:p>
            <a:pPr algn="l" rtl="0"/>
            <a:r>
              <a:rPr lang="en-ca" sz="2000" b="0" i="0" u="none" baseline="0" dirty="0"/>
              <a:t>Most of the time they aren’t present in the courtroom during a hearing. Rather, they prepare the transcript afterwards, using a sound recording.</a:t>
            </a:r>
            <a:endParaRPr lang="en-ca" sz="1800" dirty="0">
              <a:cs typeface="Arial" panose="020B0604020202020204"/>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5059203" y="949792"/>
            <a:ext cx="5666741"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Official Stenographer</a:t>
            </a:r>
          </a:p>
        </p:txBody>
      </p:sp>
      <p:sp>
        <p:nvSpPr>
          <p:cNvPr id="6" name="Rectangle : coins arrondis 5">
            <a:hlinkClick r:id="rId5" action="ppaction://hlinksldjump"/>
            <a:extLst>
              <a:ext uri="{FF2B5EF4-FFF2-40B4-BE49-F238E27FC236}">
                <a16:creationId xmlns:a16="http://schemas.microsoft.com/office/drawing/2014/main" id="{2CEBBA06-4B08-4E8B-84EA-149AE4260082}"/>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10;&#10;Description générée automatiquement">
            <a:extLst>
              <a:ext uri="{FF2B5EF4-FFF2-40B4-BE49-F238E27FC236}">
                <a16:creationId xmlns:a16="http://schemas.microsoft.com/office/drawing/2014/main" id="{6C43FA66-303C-41DE-82F5-52F424AAC5B0}"/>
              </a:ext>
            </a:extLst>
          </p:cNvPr>
          <p:cNvPicPr>
            <a:picLocks noChangeAspect="1"/>
          </p:cNvPicPr>
          <p:nvPr/>
        </p:nvPicPr>
        <p:blipFill>
          <a:blip r:embed="rId6"/>
          <a:stretch>
            <a:fillRect/>
          </a:stretch>
        </p:blipFill>
        <p:spPr>
          <a:xfrm>
            <a:off x="1107057" y="1280483"/>
            <a:ext cx="2702942" cy="4613334"/>
          </a:xfrm>
          <a:prstGeom prst="rect">
            <a:avLst/>
          </a:prstGeom>
        </p:spPr>
      </p:pic>
    </p:spTree>
    <p:extLst>
      <p:ext uri="{BB962C8B-B14F-4D97-AF65-F5344CB8AC3E}">
        <p14:creationId xmlns:p14="http://schemas.microsoft.com/office/powerpoint/2010/main" val="1299297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49034" y="1317867"/>
            <a:ext cx="6824028" cy="4114800"/>
          </a:xfrm>
        </p:spPr>
        <p:txBody>
          <a:bodyPr vert="horz" lIns="0" tIns="0" rIns="0" bIns="0" rtlCol="0" anchor="t">
            <a:noAutofit/>
          </a:bodyPr>
          <a:lstStyle/>
          <a:p>
            <a:pPr algn="l" rtl="0"/>
            <a:r>
              <a:rPr lang="en-ca" sz="2400" b="0" i="0" u="none" baseline="0" dirty="0">
                <a:latin typeface="Arial"/>
                <a:cs typeface="Arial"/>
              </a:rPr>
              <a:t>Legal translators are true communication experts. They translate legal documents, making sure the legal meaning stays the same.</a:t>
            </a:r>
          </a:p>
          <a:p>
            <a:pPr algn="l" rtl="0"/>
            <a:r>
              <a:rPr lang="en-ca" sz="2400" b="0" i="0" u="none" baseline="0" dirty="0">
                <a:latin typeface="Arial"/>
                <a:cs typeface="Arial"/>
              </a:rPr>
              <a:t>They:</a:t>
            </a:r>
            <a:endParaRPr lang="en-ca" sz="16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analyze documents to understand exactly what they mean</a:t>
            </a:r>
          </a:p>
          <a:p>
            <a:pPr marL="285750" indent="-285750" algn="l" rtl="0">
              <a:buChar char="•"/>
            </a:pPr>
            <a:r>
              <a:rPr lang="en-ca" sz="2000" b="0" i="0" u="none" baseline="0" dirty="0">
                <a:latin typeface="Arial"/>
                <a:cs typeface="Arial"/>
              </a:rPr>
              <a:t>do a lot of research</a:t>
            </a:r>
          </a:p>
          <a:p>
            <a:pPr marL="285750" indent="-285750" algn="l" rtl="0">
              <a:buChar char="•"/>
            </a:pPr>
            <a:r>
              <a:rPr lang="en-ca" sz="2000" b="0" i="0" u="none" baseline="0" dirty="0">
                <a:latin typeface="Arial"/>
                <a:cs typeface="Arial"/>
              </a:rPr>
              <a:t>accurately translate legal documents from one language to another while making sure their legal meaning stays the same</a:t>
            </a:r>
          </a:p>
          <a:p>
            <a:pPr marL="285750" indent="-285750" algn="l" rtl="0">
              <a:buChar char="•"/>
            </a:pPr>
            <a:r>
              <a:rPr lang="en-ca" sz="2000" b="0" i="0" u="none" baseline="0" dirty="0">
                <a:latin typeface="Arial"/>
                <a:cs typeface="Arial"/>
              </a:rPr>
              <a:t>revise translations done by other translators</a:t>
            </a:r>
          </a:p>
          <a:p>
            <a:pPr marL="285750" indent="-285750" algn="l" rtl="0">
              <a:buChar char="•"/>
            </a:pPr>
            <a:r>
              <a:rPr lang="en-ca" sz="2000" b="0" i="0" u="none" baseline="0" dirty="0">
                <a:latin typeface="Arial"/>
                <a:cs typeface="Arial"/>
              </a:rPr>
              <a:t>correct texts to make sure they are well written</a:t>
            </a:r>
          </a:p>
          <a:p>
            <a:endParaRPr lang="en-ca" sz="1600" dirty="0">
              <a:latin typeface="Arial" panose="020B0604020202020204" pitchFamily="34" charset="0"/>
              <a:cs typeface="Arial" panose="020B0604020202020204" pitchFamily="34" charset="0"/>
            </a:endParaRPr>
          </a:p>
          <a:p>
            <a:endParaRPr lang="en-ca" sz="1600" dirty="0">
              <a:latin typeface="Arial" panose="020B0604020202020204" pitchFamily="34" charset="0"/>
              <a:cs typeface="Arial" panose="020B0604020202020204" pitchFamily="34" charset="0"/>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636036" y="311311"/>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Legal Translator</a:t>
            </a:r>
          </a:p>
        </p:txBody>
      </p:sp>
      <p:sp>
        <p:nvSpPr>
          <p:cNvPr id="6" name="Rectangle : coins arrondis 5">
            <a:hlinkClick r:id="rId5" action="ppaction://hlinksldjump"/>
            <a:extLst>
              <a:ext uri="{FF2B5EF4-FFF2-40B4-BE49-F238E27FC236}">
                <a16:creationId xmlns:a16="http://schemas.microsoft.com/office/drawing/2014/main" id="{E9C7BB69-AE2F-4F17-B114-8D06510A63B3}"/>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 clipart&#10;&#10;Description générée automatiquement">
            <a:extLst>
              <a:ext uri="{FF2B5EF4-FFF2-40B4-BE49-F238E27FC236}">
                <a16:creationId xmlns:a16="http://schemas.microsoft.com/office/drawing/2014/main" id="{24A69873-9A49-4AF1-89D5-B5D80A37F075}"/>
              </a:ext>
            </a:extLst>
          </p:cNvPr>
          <p:cNvPicPr>
            <a:picLocks noChangeAspect="1"/>
          </p:cNvPicPr>
          <p:nvPr/>
        </p:nvPicPr>
        <p:blipFill>
          <a:blip r:embed="rId6"/>
          <a:stretch>
            <a:fillRect/>
          </a:stretch>
        </p:blipFill>
        <p:spPr>
          <a:xfrm>
            <a:off x="8318291" y="1320201"/>
            <a:ext cx="3017268" cy="4203220"/>
          </a:xfrm>
          <a:prstGeom prst="rect">
            <a:avLst/>
          </a:prstGeom>
        </p:spPr>
      </p:pic>
    </p:spTree>
    <p:extLst>
      <p:ext uri="{BB962C8B-B14F-4D97-AF65-F5344CB8AC3E}">
        <p14:creationId xmlns:p14="http://schemas.microsoft.com/office/powerpoint/2010/main" val="3752257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480560" y="1681842"/>
            <a:ext cx="6824028" cy="4485157"/>
          </a:xfrm>
        </p:spPr>
        <p:txBody>
          <a:bodyPr vert="horz" lIns="0" tIns="0" rIns="0" bIns="0" rtlCol="0" anchor="t">
            <a:noAutofit/>
          </a:bodyPr>
          <a:lstStyle/>
          <a:p>
            <a:pPr marL="285750" indent="-285750" algn="l" rtl="0">
              <a:buFont typeface="Arial" panose="020B0604020202020204" pitchFamily="34" charset="0"/>
              <a:buChar char="•"/>
            </a:pPr>
            <a:endParaRPr lang="en-ca" sz="1600" dirty="0"/>
          </a:p>
          <a:p>
            <a:pPr algn="l" rtl="0"/>
            <a:r>
              <a:rPr lang="en-ca" sz="2400" b="0" i="0" u="none" baseline="0" dirty="0"/>
              <a:t>When two parties want to settle a disagreement without going to court, they can choose a mediator to help them find a solution. </a:t>
            </a:r>
          </a:p>
          <a:p>
            <a:pPr algn="l" rtl="0"/>
            <a:endParaRPr lang="en-ca" sz="2400" b="0" i="0" u="none" baseline="0" dirty="0"/>
          </a:p>
          <a:p>
            <a:pPr algn="l" rtl="0"/>
            <a:r>
              <a:rPr lang="en-ca" sz="2400" b="0" i="0" u="none" baseline="0" dirty="0"/>
              <a:t>Mediators:</a:t>
            </a:r>
            <a:endParaRPr lang="en-ca" sz="2400" dirty="0">
              <a:cs typeface="Arial" panose="020B0604020202020204"/>
            </a:endParaRPr>
          </a:p>
          <a:p>
            <a:pPr marL="285750" indent="-285750" algn="l" rtl="0">
              <a:buFont typeface="Arial" panose="020B0604020202020204" pitchFamily="34" charset="0"/>
              <a:buChar char="•"/>
            </a:pPr>
            <a:r>
              <a:rPr lang="en-ca" sz="2000" b="0" i="0" u="none" baseline="0" dirty="0"/>
              <a:t>remain neutral and do not take sides</a:t>
            </a:r>
            <a:endParaRPr lang="en-ca" sz="2000" dirty="0">
              <a:cs typeface="Arial"/>
            </a:endParaRPr>
          </a:p>
          <a:p>
            <a:pPr marL="285750" indent="-285750" algn="l" rtl="0">
              <a:buFont typeface="Arial" panose="020B0604020202020204" pitchFamily="34" charset="0"/>
              <a:buChar char="•"/>
            </a:pPr>
            <a:r>
              <a:rPr lang="en-ca" sz="2000" b="0" i="0" u="none" baseline="0" dirty="0"/>
              <a:t>listen carefully to both parties</a:t>
            </a:r>
            <a:endParaRPr lang="en-ca" sz="2000" dirty="0">
              <a:cs typeface="Arial"/>
            </a:endParaRPr>
          </a:p>
          <a:p>
            <a:pPr marL="285750" indent="-285750" algn="l" rtl="0">
              <a:buFont typeface="Arial" panose="020B0604020202020204" pitchFamily="34" charset="0"/>
              <a:buChar char="•"/>
            </a:pPr>
            <a:r>
              <a:rPr lang="en-ca" sz="2000" b="0" i="0" u="none" baseline="0" dirty="0"/>
              <a:t>propose solutions without imposing them</a:t>
            </a:r>
            <a:endParaRPr lang="en-ca" sz="2000" dirty="0">
              <a:cs typeface="Arial"/>
            </a:endParaRPr>
          </a:p>
          <a:p>
            <a:pPr marL="285750" indent="-285750" algn="l" rtl="0">
              <a:buFont typeface="Arial" panose="020B0604020202020204" pitchFamily="34" charset="0"/>
              <a:buChar char="•"/>
            </a:pPr>
            <a:endParaRPr lang="en-ca" sz="1600" dirty="0"/>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5059203" y="949792"/>
            <a:ext cx="5666741"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Mediator</a:t>
            </a:r>
            <a:endParaRPr lang="en-ca" b="0" i="0" u="none" baseline="0" dirty="0">
              <a:solidFill>
                <a:schemeClr val="bg1"/>
              </a:solidFill>
            </a:endParaRPr>
          </a:p>
        </p:txBody>
      </p:sp>
      <p:sp>
        <p:nvSpPr>
          <p:cNvPr id="6" name="Rectangle : coins arrondis 5">
            <a:hlinkClick r:id="rId5" action="ppaction://hlinksldjump"/>
            <a:extLst>
              <a:ext uri="{FF2B5EF4-FFF2-40B4-BE49-F238E27FC236}">
                <a16:creationId xmlns:a16="http://schemas.microsoft.com/office/drawing/2014/main" id="{14256E25-CE84-4F0E-AF5D-E2AC590D8D28}"/>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 clipart&#10;&#10;Description générée automatiquement">
            <a:extLst>
              <a:ext uri="{FF2B5EF4-FFF2-40B4-BE49-F238E27FC236}">
                <a16:creationId xmlns:a16="http://schemas.microsoft.com/office/drawing/2014/main" id="{2094CDC8-564F-4332-8EA8-D81D6B7831F2}"/>
              </a:ext>
            </a:extLst>
          </p:cNvPr>
          <p:cNvPicPr>
            <a:picLocks noChangeAspect="1"/>
          </p:cNvPicPr>
          <p:nvPr/>
        </p:nvPicPr>
        <p:blipFill>
          <a:blip r:embed="rId6"/>
          <a:stretch>
            <a:fillRect/>
          </a:stretch>
        </p:blipFill>
        <p:spPr>
          <a:xfrm>
            <a:off x="722014" y="1597505"/>
            <a:ext cx="2883558" cy="3662991"/>
          </a:xfrm>
          <a:prstGeom prst="rect">
            <a:avLst/>
          </a:prstGeom>
        </p:spPr>
      </p:pic>
    </p:spTree>
    <p:extLst>
      <p:ext uri="{BB962C8B-B14F-4D97-AF65-F5344CB8AC3E}">
        <p14:creationId xmlns:p14="http://schemas.microsoft.com/office/powerpoint/2010/main" val="3287505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391524" y="1864207"/>
            <a:ext cx="6579613" cy="4114800"/>
          </a:xfrm>
        </p:spPr>
        <p:txBody>
          <a:bodyPr vert="horz" lIns="0" tIns="0" rIns="0" bIns="0" rtlCol="0" anchor="t">
            <a:noAutofit/>
          </a:bodyPr>
          <a:lstStyle/>
          <a:p>
            <a:pPr algn="l" rtl="0"/>
            <a:r>
              <a:rPr lang="en-ca" sz="2400" b="0" i="0" u="none" baseline="0" dirty="0">
                <a:latin typeface="Arial"/>
                <a:cs typeface="Arial"/>
              </a:rPr>
              <a:t>Legal secretaries work as assistants to lawyers, notaries and judges. They work on many files at the same time and keep a close eye on deadlines.</a:t>
            </a:r>
          </a:p>
          <a:p>
            <a:pPr algn="l" rtl="0"/>
            <a:r>
              <a:rPr lang="en-ca" sz="2400" b="0" i="0" u="none" baseline="0" dirty="0">
                <a:latin typeface="Arial"/>
                <a:cs typeface="Arial"/>
              </a:rPr>
              <a:t>They: </a:t>
            </a:r>
          </a:p>
          <a:p>
            <a:pPr marL="285750" indent="-285750" algn="l" rtl="0">
              <a:buChar char="•"/>
            </a:pPr>
            <a:r>
              <a:rPr lang="en-ca" sz="2000" b="0" i="0" u="none" baseline="0" dirty="0">
                <a:latin typeface="Arial" panose="020B0604020202020204" pitchFamily="34" charset="0"/>
                <a:cs typeface="Arial" panose="020B0604020202020204" pitchFamily="34" charset="0"/>
              </a:rPr>
              <a:t>perform secretarial tasks </a:t>
            </a:r>
            <a:endParaRPr lang="en-ca" sz="2000" dirty="0">
              <a:latin typeface="Arial"/>
              <a:cs typeface="Arial"/>
            </a:endParaRPr>
          </a:p>
          <a:p>
            <a:pPr marL="285750" indent="-285750" algn="l" rtl="0">
              <a:buChar char="•"/>
            </a:pPr>
            <a:r>
              <a:rPr lang="en-ca" sz="2000" b="0" i="0" u="none" baseline="0" dirty="0">
                <a:latin typeface="Arial" panose="020B0604020202020204" pitchFamily="34" charset="0"/>
                <a:cs typeface="Arial" panose="020B0604020202020204" pitchFamily="34" charset="0"/>
              </a:rPr>
              <a:t>prepare and format legal documents</a:t>
            </a:r>
          </a:p>
          <a:p>
            <a:pPr marL="285750" indent="-285750" algn="l" rtl="0">
              <a:buChar char="•"/>
            </a:pPr>
            <a:r>
              <a:rPr lang="en-ca" sz="2000" b="0" i="0" u="none" baseline="0" dirty="0">
                <a:latin typeface="Arial" panose="020B0604020202020204" pitchFamily="34" charset="0"/>
                <a:cs typeface="Arial" panose="020B0604020202020204" pitchFamily="34" charset="0"/>
              </a:rPr>
              <a:t>manage files and make sure deadlines are met</a:t>
            </a:r>
          </a:p>
          <a:p>
            <a:pPr marL="285750" indent="-285750" algn="l" rtl="0">
              <a:buChar char="•"/>
            </a:pPr>
            <a:r>
              <a:rPr lang="en-ca" sz="2000" b="0" i="0" u="none" baseline="0" dirty="0">
                <a:latin typeface="Arial" panose="020B0604020202020204" pitchFamily="34" charset="0"/>
                <a:cs typeface="Arial" panose="020B0604020202020204" pitchFamily="34" charset="0"/>
              </a:rPr>
              <a:t>collect amounts billed to clients</a:t>
            </a:r>
            <a:endParaRPr lang="en-ca" sz="2000" dirty="0">
              <a:cs typeface="Arial" panose="020B0604020202020204"/>
            </a:endParaRPr>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626280" y="1045156"/>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Legal Secretary</a:t>
            </a:r>
          </a:p>
        </p:txBody>
      </p:sp>
      <p:sp>
        <p:nvSpPr>
          <p:cNvPr id="6" name="Rectangle : coins arrondis 5">
            <a:hlinkClick r:id="rId5" action="ppaction://hlinksldjump"/>
            <a:extLst>
              <a:ext uri="{FF2B5EF4-FFF2-40B4-BE49-F238E27FC236}">
                <a16:creationId xmlns:a16="http://schemas.microsoft.com/office/drawing/2014/main" id="{170D6D99-400E-4C9C-A70F-46E3F1DE030A}"/>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10;&#10;Description générée automatiquement">
            <a:extLst>
              <a:ext uri="{FF2B5EF4-FFF2-40B4-BE49-F238E27FC236}">
                <a16:creationId xmlns:a16="http://schemas.microsoft.com/office/drawing/2014/main" id="{08CEDF75-4A22-48B0-81FB-D8224A73D24F}"/>
              </a:ext>
            </a:extLst>
          </p:cNvPr>
          <p:cNvPicPr>
            <a:picLocks noChangeAspect="1"/>
          </p:cNvPicPr>
          <p:nvPr/>
        </p:nvPicPr>
        <p:blipFill>
          <a:blip r:embed="rId6"/>
          <a:stretch>
            <a:fillRect/>
          </a:stretch>
        </p:blipFill>
        <p:spPr>
          <a:xfrm>
            <a:off x="8180537" y="1487608"/>
            <a:ext cx="3609076" cy="3422709"/>
          </a:xfrm>
          <a:prstGeom prst="rect">
            <a:avLst/>
          </a:prstGeom>
        </p:spPr>
      </p:pic>
    </p:spTree>
    <p:extLst>
      <p:ext uri="{BB962C8B-B14F-4D97-AF65-F5344CB8AC3E}">
        <p14:creationId xmlns:p14="http://schemas.microsoft.com/office/powerpoint/2010/main" val="3225770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381500" y="188820"/>
            <a:ext cx="3240000" cy="3240000"/>
          </a:xfrm>
          <a:prstGeom prst="rect">
            <a:avLst/>
          </a:prstGeom>
        </p:spPr>
      </p:pic>
      <p:sp>
        <p:nvSpPr>
          <p:cNvPr id="3" name="ZoneTexte 2"/>
          <p:cNvSpPr txBox="1"/>
          <p:nvPr>
            <p:custDataLst>
              <p:tags r:id="rId2"/>
            </p:custDataLst>
          </p:nvPr>
        </p:nvSpPr>
        <p:spPr>
          <a:xfrm>
            <a:off x="4381500" y="1157332"/>
            <a:ext cx="3240000" cy="1477328"/>
          </a:xfrm>
          <a:prstGeom prst="rect">
            <a:avLst/>
          </a:prstGeom>
          <a:noFill/>
        </p:spPr>
        <p:txBody>
          <a:bodyPr wrap="square" rtlCol="0">
            <a:spAutoFit/>
          </a:bodyPr>
          <a:lstStyle/>
          <a:p>
            <a:pPr algn="ctr" rtl="0"/>
            <a:r>
              <a:rPr lang="en-ca" sz="4500" b="0" i="0" u="none" baseline="0" dirty="0">
                <a:solidFill>
                  <a:prstClr val="white"/>
                </a:solidFill>
                <a:latin typeface="Arial" pitchFamily="34" charset="0"/>
                <a:cs typeface="Arial" pitchFamily="34" charset="0"/>
              </a:rPr>
              <a:t>Quiz</a:t>
            </a:r>
          </a:p>
          <a:p>
            <a:pPr algn="ctr" rtl="0"/>
            <a:r>
              <a:rPr lang="en-ca" sz="4500" b="0" i="0" u="none" baseline="0" dirty="0">
                <a:solidFill>
                  <a:prstClr val="white"/>
                </a:solidFill>
                <a:latin typeface="Arial" pitchFamily="34" charset="0"/>
                <a:cs typeface="Arial" pitchFamily="34" charset="0"/>
              </a:rPr>
              <a:t>Who am I?</a:t>
            </a:r>
          </a:p>
        </p:txBody>
      </p:sp>
      <p:sp>
        <p:nvSpPr>
          <p:cNvPr id="4" name="ZoneTexte 3"/>
          <p:cNvSpPr txBox="1"/>
          <p:nvPr>
            <p:custDataLst>
              <p:tags r:id="rId3"/>
            </p:custDataLst>
          </p:nvPr>
        </p:nvSpPr>
        <p:spPr>
          <a:xfrm>
            <a:off x="1524000" y="857250"/>
            <a:ext cx="2857500" cy="300082"/>
          </a:xfrm>
          <a:prstGeom prst="rect">
            <a:avLst/>
          </a:prstGeom>
          <a:noFill/>
        </p:spPr>
        <p:txBody>
          <a:bodyPr vert="horz" rtlCol="0">
            <a:spAutoFit/>
          </a:bodyPr>
          <a:lstStyle/>
          <a:p>
            <a:endParaRPr lang="en-ca" sz="1350" dirty="0"/>
          </a:p>
        </p:txBody>
      </p:sp>
      <p:graphicFrame>
        <p:nvGraphicFramePr>
          <p:cNvPr id="5" name="Tableau 5">
            <a:extLst>
              <a:ext uri="{FF2B5EF4-FFF2-40B4-BE49-F238E27FC236}">
                <a16:creationId xmlns:a16="http://schemas.microsoft.com/office/drawing/2014/main" id="{D2C60A3A-E060-4CD5-9381-A2F4B2520191}"/>
              </a:ext>
            </a:extLst>
          </p:cNvPr>
          <p:cNvGraphicFramePr>
            <a:graphicFrameLocks noGrp="1"/>
          </p:cNvGraphicFramePr>
          <p:nvPr>
            <p:custDataLst>
              <p:tags r:id="rId4"/>
            </p:custDataLst>
            <p:extLst>
              <p:ext uri="{D42A27DB-BD31-4B8C-83A1-F6EECF244321}">
                <p14:modId xmlns:p14="http://schemas.microsoft.com/office/powerpoint/2010/main" val="1068869757"/>
              </p:ext>
            </p:extLst>
          </p:nvPr>
        </p:nvGraphicFramePr>
        <p:xfrm>
          <a:off x="1524000" y="4097250"/>
          <a:ext cx="9026769" cy="2336800"/>
        </p:xfrm>
        <a:graphic>
          <a:graphicData uri="http://schemas.openxmlformats.org/drawingml/2006/table">
            <a:tbl>
              <a:tblPr firstRow="1" bandRow="1">
                <a:tableStyleId>{21E4AEA4-8DFA-4A89-87EB-49C32662AFE0}</a:tableStyleId>
              </a:tblPr>
              <a:tblGrid>
                <a:gridCol w="4615543">
                  <a:extLst>
                    <a:ext uri="{9D8B030D-6E8A-4147-A177-3AD203B41FA5}">
                      <a16:colId xmlns:a16="http://schemas.microsoft.com/office/drawing/2014/main" val="3309691986"/>
                    </a:ext>
                  </a:extLst>
                </a:gridCol>
                <a:gridCol w="4411226">
                  <a:extLst>
                    <a:ext uri="{9D8B030D-6E8A-4147-A177-3AD203B41FA5}">
                      <a16:colId xmlns:a16="http://schemas.microsoft.com/office/drawing/2014/main" val="524770491"/>
                    </a:ext>
                  </a:extLst>
                </a:gridCol>
              </a:tblGrid>
              <a:tr h="370840">
                <a:tc gridSpan="2">
                  <a:txBody>
                    <a:bodyPr/>
                    <a:lstStyle/>
                    <a:p>
                      <a:pPr algn="ctr" rtl="0"/>
                      <a:r>
                        <a:rPr lang="en-ca" sz="2400" b="0" i="0" u="none" baseline="0" dirty="0"/>
                        <a:t>SCORE</a:t>
                      </a:r>
                      <a:endParaRPr lang="en-ca" sz="2400" dirty="0"/>
                    </a:p>
                  </a:txBody>
                  <a:tcPr/>
                </a:tc>
                <a:tc hMerge="1">
                  <a:txBody>
                    <a:bodyPr/>
                    <a:lstStyle/>
                    <a:p>
                      <a:endParaRPr lang="en-ca"/>
                    </a:p>
                  </a:txBody>
                  <a:tcPr/>
                </a:tc>
                <a:extLst>
                  <a:ext uri="{0D108BD9-81ED-4DB2-BD59-A6C34878D82A}">
                    <a16:rowId xmlns:a16="http://schemas.microsoft.com/office/drawing/2014/main" val="497833587"/>
                  </a:ext>
                </a:extLst>
              </a:tr>
              <a:tr h="370840">
                <a:tc>
                  <a:txBody>
                    <a:bodyPr/>
                    <a:lstStyle/>
                    <a:p>
                      <a:pPr algn="ctr" rtl="0"/>
                      <a:r>
                        <a:rPr lang="en-ca" sz="2000" b="1" i="0" u="none" baseline="0" dirty="0">
                          <a:solidFill>
                            <a:schemeClr val="bg1"/>
                          </a:solidFill>
                        </a:rPr>
                        <a:t>If the team gets the answer using...</a:t>
                      </a:r>
                      <a:endParaRPr lang="en-ca" sz="2000" b="1" dirty="0">
                        <a:solidFill>
                          <a:schemeClr val="bg1"/>
                        </a:solidFill>
                      </a:endParaRPr>
                    </a:p>
                  </a:txBody>
                  <a:tcPr>
                    <a:solidFill>
                      <a:schemeClr val="accent2"/>
                    </a:solidFill>
                  </a:tcPr>
                </a:tc>
                <a:tc>
                  <a:txBody>
                    <a:bodyPr/>
                    <a:lstStyle/>
                    <a:p>
                      <a:pPr algn="ctr" rtl="0"/>
                      <a:r>
                        <a:rPr lang="en-ca" sz="2000" b="1" i="0" u="none" baseline="0" dirty="0">
                          <a:solidFill>
                            <a:schemeClr val="bg1"/>
                          </a:solidFill>
                        </a:rPr>
                        <a:t>They get...</a:t>
                      </a:r>
                      <a:endParaRPr lang="en-ca" sz="2000" b="1" dirty="0">
                        <a:solidFill>
                          <a:schemeClr val="bg1"/>
                        </a:solidFill>
                      </a:endParaRPr>
                    </a:p>
                  </a:txBody>
                  <a:tcPr>
                    <a:solidFill>
                      <a:schemeClr val="accent2"/>
                    </a:solidFill>
                  </a:tcPr>
                </a:tc>
                <a:extLst>
                  <a:ext uri="{0D108BD9-81ED-4DB2-BD59-A6C34878D82A}">
                    <a16:rowId xmlns:a16="http://schemas.microsoft.com/office/drawing/2014/main" val="555767907"/>
                  </a:ext>
                </a:extLst>
              </a:tr>
              <a:tr h="370840">
                <a:tc>
                  <a:txBody>
                    <a:bodyPr/>
                    <a:lstStyle/>
                    <a:p>
                      <a:pPr algn="ctr" rtl="0"/>
                      <a:r>
                        <a:rPr lang="en-ca" b="0" i="0" u="none" baseline="0" dirty="0"/>
                        <a:t>1 clue</a:t>
                      </a:r>
                      <a:endParaRPr lang="en-ca" dirty="0"/>
                    </a:p>
                  </a:txBody>
                  <a:tcPr/>
                </a:tc>
                <a:tc>
                  <a:txBody>
                    <a:bodyPr/>
                    <a:lstStyle/>
                    <a:p>
                      <a:pPr algn="ctr" rtl="0"/>
                      <a:r>
                        <a:rPr lang="en-ca" b="0" i="0" u="none" baseline="0" dirty="0"/>
                        <a:t>4 points</a:t>
                      </a:r>
                      <a:endParaRPr lang="en-ca" dirty="0"/>
                    </a:p>
                  </a:txBody>
                  <a:tcPr/>
                </a:tc>
                <a:extLst>
                  <a:ext uri="{0D108BD9-81ED-4DB2-BD59-A6C34878D82A}">
                    <a16:rowId xmlns:a16="http://schemas.microsoft.com/office/drawing/2014/main" val="1081064086"/>
                  </a:ext>
                </a:extLst>
              </a:tr>
              <a:tr h="370840">
                <a:tc>
                  <a:txBody>
                    <a:bodyPr/>
                    <a:lstStyle/>
                    <a:p>
                      <a:pPr algn="ctr" rtl="0"/>
                      <a:r>
                        <a:rPr lang="en-ca" b="0" i="0" u="none" baseline="0" dirty="0"/>
                        <a:t>2 clues</a:t>
                      </a:r>
                      <a:endParaRPr lang="en-ca" dirty="0"/>
                    </a:p>
                  </a:txBody>
                  <a:tcPr/>
                </a:tc>
                <a:tc>
                  <a:txBody>
                    <a:bodyPr/>
                    <a:lstStyle/>
                    <a:p>
                      <a:pPr algn="ctr" rtl="0"/>
                      <a:r>
                        <a:rPr lang="en-ca" b="0" i="0" u="none" baseline="0" dirty="0"/>
                        <a:t>3 points</a:t>
                      </a:r>
                      <a:endParaRPr lang="en-ca" dirty="0"/>
                    </a:p>
                  </a:txBody>
                  <a:tcPr/>
                </a:tc>
                <a:extLst>
                  <a:ext uri="{0D108BD9-81ED-4DB2-BD59-A6C34878D82A}">
                    <a16:rowId xmlns:a16="http://schemas.microsoft.com/office/drawing/2014/main" val="187860025"/>
                  </a:ext>
                </a:extLst>
              </a:tr>
              <a:tr h="370840">
                <a:tc>
                  <a:txBody>
                    <a:bodyPr/>
                    <a:lstStyle/>
                    <a:p>
                      <a:pPr algn="ctr" rtl="0"/>
                      <a:r>
                        <a:rPr lang="en-ca" b="0" i="0" u="none" baseline="0" dirty="0"/>
                        <a:t>3 clues</a:t>
                      </a:r>
                      <a:endParaRPr lang="en-ca" dirty="0"/>
                    </a:p>
                  </a:txBody>
                  <a:tcPr/>
                </a:tc>
                <a:tc>
                  <a:txBody>
                    <a:bodyPr/>
                    <a:lstStyle/>
                    <a:p>
                      <a:pPr algn="ctr" rtl="0"/>
                      <a:r>
                        <a:rPr lang="en-ca" b="0" i="0" u="none" baseline="0" dirty="0"/>
                        <a:t>2 points</a:t>
                      </a:r>
                      <a:endParaRPr lang="en-ca" dirty="0"/>
                    </a:p>
                  </a:txBody>
                  <a:tcPr/>
                </a:tc>
                <a:extLst>
                  <a:ext uri="{0D108BD9-81ED-4DB2-BD59-A6C34878D82A}">
                    <a16:rowId xmlns:a16="http://schemas.microsoft.com/office/drawing/2014/main" val="3886068174"/>
                  </a:ext>
                </a:extLst>
              </a:tr>
              <a:tr h="370840">
                <a:tc>
                  <a:txBody>
                    <a:bodyPr/>
                    <a:lstStyle/>
                    <a:p>
                      <a:pPr algn="ctr" rtl="0"/>
                      <a:r>
                        <a:rPr lang="en-ca" b="0" i="0" u="none" baseline="0" dirty="0"/>
                        <a:t>4 clues</a:t>
                      </a:r>
                      <a:endParaRPr lang="en-ca" dirty="0"/>
                    </a:p>
                  </a:txBody>
                  <a:tcPr/>
                </a:tc>
                <a:tc>
                  <a:txBody>
                    <a:bodyPr/>
                    <a:lstStyle/>
                    <a:p>
                      <a:pPr algn="ctr" rtl="0"/>
                      <a:r>
                        <a:rPr lang="en-ca" b="0" i="0" u="none" baseline="0" dirty="0"/>
                        <a:t>1 point</a:t>
                      </a:r>
                      <a:endParaRPr lang="en-ca" dirty="0"/>
                    </a:p>
                  </a:txBody>
                  <a:tcPr/>
                </a:tc>
                <a:extLst>
                  <a:ext uri="{0D108BD9-81ED-4DB2-BD59-A6C34878D82A}">
                    <a16:rowId xmlns:a16="http://schemas.microsoft.com/office/drawing/2014/main" val="70307200"/>
                  </a:ext>
                </a:extLst>
              </a:tr>
            </a:tbl>
          </a:graphicData>
        </a:graphic>
      </p:graphicFrame>
    </p:spTree>
    <p:extLst>
      <p:ext uri="{BB962C8B-B14F-4D97-AF65-F5344CB8AC3E}">
        <p14:creationId xmlns:p14="http://schemas.microsoft.com/office/powerpoint/2010/main" val="288562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18EF170B-2AE6-45EE-93F8-0F89F3A42C7D}"/>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5" name="ZoneTexte 4"/>
          <p:cNvSpPr txBox="1"/>
          <p:nvPr>
            <p:custDataLst>
              <p:tags r:id="rId2"/>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
        <p:nvSpPr>
          <p:cNvPr id="6" name="ZoneTexte 5"/>
          <p:cNvSpPr txBox="1"/>
          <p:nvPr>
            <p:custDataLst>
              <p:tags r:id="rId3"/>
            </p:custDataLst>
          </p:nvPr>
        </p:nvSpPr>
        <p:spPr>
          <a:xfrm>
            <a:off x="2747784" y="1782113"/>
            <a:ext cx="669607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l" rtl="0"/>
            <a:r>
              <a:rPr lang="en-ca" b="0" i="0" u="none" baseline="0" dirty="0">
                <a:solidFill>
                  <a:schemeClr val="bg1"/>
                </a:solidFill>
                <a:latin typeface="Arial"/>
                <a:cs typeface="Arial"/>
              </a:rPr>
              <a:t>To do my job, I need a bachelor’s degree in law</a:t>
            </a:r>
            <a:r>
              <a:rPr lang="en-ca" b="1" i="0" u="none" baseline="0" dirty="0">
                <a:solidFill>
                  <a:schemeClr val="bg1"/>
                </a:solidFill>
                <a:latin typeface="Arial"/>
                <a:cs typeface="Arial"/>
              </a:rPr>
              <a:t> </a:t>
            </a:r>
            <a:r>
              <a:rPr lang="en-ca" b="1" i="0" u="sng" baseline="0" dirty="0">
                <a:solidFill>
                  <a:schemeClr val="bg1"/>
                </a:solidFill>
                <a:latin typeface="Arial"/>
                <a:cs typeface="Arial"/>
              </a:rPr>
              <a:t>and a master’s degree</a:t>
            </a:r>
            <a:r>
              <a:rPr lang="en-ca" b="0" i="0" baseline="0" dirty="0">
                <a:solidFill>
                  <a:schemeClr val="bg1"/>
                </a:solidFill>
                <a:latin typeface="Arial"/>
                <a:cs typeface="Arial"/>
              </a:rPr>
              <a:t>,</a:t>
            </a:r>
            <a:r>
              <a:rPr lang="en-ca" b="0" i="0" u="none" baseline="0" dirty="0">
                <a:solidFill>
                  <a:schemeClr val="bg1"/>
                </a:solidFill>
                <a:latin typeface="Arial"/>
                <a:cs typeface="Arial"/>
              </a:rPr>
              <a:t> and I must also be a member of the professional association.</a:t>
            </a:r>
          </a:p>
        </p:txBody>
      </p:sp>
      <p:sp>
        <p:nvSpPr>
          <p:cNvPr id="7" name="ZoneTexte 6"/>
          <p:cNvSpPr txBox="1"/>
          <p:nvPr>
            <p:custDataLst>
              <p:tags r:id="rId4"/>
            </p:custDataLst>
          </p:nvPr>
        </p:nvSpPr>
        <p:spPr>
          <a:xfrm>
            <a:off x="2747784" y="2963380"/>
            <a:ext cx="669607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l" rtl="0"/>
            <a:r>
              <a:rPr lang="en-ca" b="0" i="0" u="none" baseline="0" dirty="0">
                <a:solidFill>
                  <a:schemeClr val="bg1"/>
                </a:solidFill>
                <a:latin typeface="Arial"/>
                <a:cs typeface="Arial"/>
              </a:rPr>
              <a:t>I give advice to clients at important times in their lives, like when they </a:t>
            </a:r>
            <a:r>
              <a:rPr lang="en-ca" b="1" i="0" u="sng" baseline="0" dirty="0">
                <a:solidFill>
                  <a:schemeClr val="bg1"/>
                </a:solidFill>
                <a:latin typeface="Arial"/>
                <a:cs typeface="Arial"/>
              </a:rPr>
              <a:t>get married</a:t>
            </a:r>
            <a:r>
              <a:rPr lang="en-ca" b="0" i="0" u="none" baseline="0" dirty="0">
                <a:solidFill>
                  <a:schemeClr val="bg1"/>
                </a:solidFill>
                <a:latin typeface="Arial"/>
                <a:cs typeface="Arial"/>
              </a:rPr>
              <a:t>, </a:t>
            </a:r>
            <a:r>
              <a:rPr lang="en-ca" b="1" i="0" u="sng" baseline="0" dirty="0">
                <a:solidFill>
                  <a:schemeClr val="bg1"/>
                </a:solidFill>
                <a:latin typeface="Arial"/>
                <a:cs typeface="Arial"/>
              </a:rPr>
              <a:t>buy a home</a:t>
            </a:r>
            <a:r>
              <a:rPr lang="en-ca" b="0" i="0" u="none" baseline="0" dirty="0">
                <a:solidFill>
                  <a:schemeClr val="bg1"/>
                </a:solidFill>
                <a:latin typeface="Arial"/>
                <a:cs typeface="Arial"/>
              </a:rPr>
              <a:t>, or when a </a:t>
            </a:r>
            <a:r>
              <a:rPr lang="en-ca" b="1" i="0" u="sng" baseline="0" dirty="0">
                <a:solidFill>
                  <a:schemeClr val="bg1"/>
                </a:solidFill>
                <a:latin typeface="Arial"/>
                <a:cs typeface="Arial"/>
              </a:rPr>
              <a:t>loved one dies</a:t>
            </a:r>
            <a:r>
              <a:rPr lang="en-ca" b="0" i="0" u="none" baseline="0" dirty="0">
                <a:solidFill>
                  <a:schemeClr val="bg1"/>
                </a:solidFill>
                <a:latin typeface="Arial"/>
                <a:cs typeface="Arial"/>
              </a:rPr>
              <a:t>.</a:t>
            </a:r>
          </a:p>
        </p:txBody>
      </p:sp>
      <p:sp>
        <p:nvSpPr>
          <p:cNvPr id="8" name="ZoneTexte 7"/>
          <p:cNvSpPr txBox="1"/>
          <p:nvPr>
            <p:custDataLst>
              <p:tags r:id="rId5"/>
            </p:custDataLst>
          </p:nvPr>
        </p:nvSpPr>
        <p:spPr>
          <a:xfrm>
            <a:off x="2747784" y="4135793"/>
            <a:ext cx="669607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schemeClr val="bg1"/>
                </a:solidFill>
                <a:latin typeface="Arial" panose="020B0604020202020204" pitchFamily="34" charset="0"/>
                <a:cs typeface="Arial" panose="020B0604020202020204" pitchFamily="34" charset="0"/>
              </a:rPr>
              <a:t>I can officiate weddings, and I am often asked to prepare authentic documents, like deeds and wills.</a:t>
            </a:r>
          </a:p>
        </p:txBody>
      </p:sp>
      <p:sp>
        <p:nvSpPr>
          <p:cNvPr id="9" name="ZoneTexte 8"/>
          <p:cNvSpPr txBox="1"/>
          <p:nvPr>
            <p:custDataLst>
              <p:tags r:id="rId6"/>
            </p:custDataLst>
          </p:nvPr>
        </p:nvSpPr>
        <p:spPr>
          <a:xfrm>
            <a:off x="2751456" y="5324534"/>
            <a:ext cx="6696075" cy="476488"/>
          </a:xfrm>
          <a:prstGeom prst="roundRect">
            <a:avLst>
              <a:gd name="adj" fmla="val 38811"/>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ctr" rtl="0"/>
            <a:r>
              <a:rPr lang="en-ca" b="0" i="0" u="none" baseline="0" dirty="0">
                <a:solidFill>
                  <a:schemeClr val="bg1"/>
                </a:solidFill>
                <a:latin typeface="Arial"/>
                <a:cs typeface="Arial"/>
              </a:rPr>
              <a:t>I am a... </a:t>
            </a:r>
            <a:r>
              <a:rPr lang="en-ca" b="1" i="0" u="none" baseline="0" dirty="0">
                <a:solidFill>
                  <a:schemeClr val="bg1"/>
                </a:solidFill>
                <a:latin typeface="Arial"/>
                <a:cs typeface="Arial"/>
              </a:rPr>
              <a:t>R - O - T - A - N - Y</a:t>
            </a:r>
          </a:p>
        </p:txBody>
      </p:sp>
    </p:spTree>
    <p:extLst>
      <p:ext uri="{BB962C8B-B14F-4D97-AF65-F5344CB8AC3E}">
        <p14:creationId xmlns:p14="http://schemas.microsoft.com/office/powerpoint/2010/main" val="341903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F5D516F4-03E4-4274-BBF1-93F1897187B8}"/>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747784" y="1783085"/>
            <a:ext cx="669607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schemeClr val="bg1"/>
                </a:solidFill>
                <a:latin typeface="Arial" panose="020B0604020202020204" pitchFamily="34" charset="0"/>
                <a:cs typeface="Arial" panose="020B0604020202020204" pitchFamily="34" charset="0"/>
              </a:rPr>
              <a:t>I work closely with lawyers, notaries and bailiffs.</a:t>
            </a:r>
          </a:p>
        </p:txBody>
      </p:sp>
      <p:sp>
        <p:nvSpPr>
          <p:cNvPr id="7" name="ZoneTexte 6"/>
          <p:cNvSpPr txBox="1"/>
          <p:nvPr>
            <p:custDataLst>
              <p:tags r:id="rId3"/>
            </p:custDataLst>
          </p:nvPr>
        </p:nvSpPr>
        <p:spPr>
          <a:xfrm>
            <a:off x="2747782" y="2668733"/>
            <a:ext cx="669607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l" rtl="0"/>
            <a:r>
              <a:rPr lang="en-ca" b="0" i="0" u="none" baseline="0" dirty="0">
                <a:solidFill>
                  <a:schemeClr val="bg1"/>
                </a:solidFill>
                <a:latin typeface="Arial"/>
                <a:cs typeface="Arial"/>
              </a:rPr>
              <a:t>My work is </a:t>
            </a:r>
            <a:r>
              <a:rPr lang="en-ca" b="1" i="0" u="none" baseline="0" dirty="0">
                <a:solidFill>
                  <a:schemeClr val="bg1"/>
                </a:solidFill>
                <a:latin typeface="Arial"/>
                <a:cs typeface="Arial"/>
              </a:rPr>
              <a:t>essential to the operation of a </a:t>
            </a:r>
            <a:r>
              <a:rPr lang="en-ca" b="1" i="0" u="sng" baseline="0" dirty="0">
                <a:solidFill>
                  <a:schemeClr val="bg1"/>
                </a:solidFill>
                <a:latin typeface="Arial"/>
                <a:cs typeface="Arial"/>
              </a:rPr>
              <a:t>law firm or notarial office</a:t>
            </a:r>
            <a:r>
              <a:rPr lang="en-ca" b="0" i="0" u="none" baseline="0" dirty="0">
                <a:solidFill>
                  <a:schemeClr val="bg1"/>
                </a:solidFill>
                <a:latin typeface="Arial"/>
                <a:cs typeface="Arial"/>
              </a:rPr>
              <a:t>.</a:t>
            </a:r>
          </a:p>
        </p:txBody>
      </p:sp>
      <p:sp>
        <p:nvSpPr>
          <p:cNvPr id="8" name="ZoneTexte 7"/>
          <p:cNvSpPr txBox="1"/>
          <p:nvPr>
            <p:custDataLst>
              <p:tags r:id="rId4"/>
            </p:custDataLst>
          </p:nvPr>
        </p:nvSpPr>
        <p:spPr>
          <a:xfrm>
            <a:off x="2747781" y="3546769"/>
            <a:ext cx="669607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schemeClr val="bg1"/>
                </a:solidFill>
                <a:latin typeface="Arial" panose="020B0604020202020204" pitchFamily="34" charset="0"/>
                <a:cs typeface="Arial" panose="020B0604020202020204" pitchFamily="34" charset="0"/>
              </a:rPr>
              <a:t>My tasks are varied: I answer the phone, prepare and format legal documents and manage files.</a:t>
            </a:r>
          </a:p>
        </p:txBody>
      </p:sp>
      <p:sp>
        <p:nvSpPr>
          <p:cNvPr id="9" name="ZoneTexte 8"/>
          <p:cNvSpPr txBox="1"/>
          <p:nvPr>
            <p:custDataLst>
              <p:tags r:id="rId5"/>
            </p:custDataLst>
          </p:nvPr>
        </p:nvSpPr>
        <p:spPr>
          <a:xfrm>
            <a:off x="2747781" y="4731273"/>
            <a:ext cx="6851075" cy="483632"/>
          </a:xfrm>
          <a:prstGeom prst="roundRect">
            <a:avLst>
              <a:gd name="adj" fmla="val 41531"/>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l" rtl="0"/>
            <a:r>
              <a:rPr lang="en-ca" b="0" i="0" u="none" baseline="0" dirty="0">
                <a:solidFill>
                  <a:schemeClr val="bg1"/>
                </a:solidFill>
                <a:latin typeface="Arial"/>
                <a:cs typeface="Arial"/>
              </a:rPr>
              <a:t>I am a... </a:t>
            </a:r>
            <a:r>
              <a:rPr lang="en-ca" b="1" i="0" u="none" baseline="0" dirty="0">
                <a:solidFill>
                  <a:schemeClr val="bg1"/>
                </a:solidFill>
                <a:latin typeface="Arial"/>
                <a:cs typeface="Arial"/>
              </a:rPr>
              <a:t>C - A - T - E - R - E - R - S - G - A - L - L - E - Y </a:t>
            </a:r>
            <a:endParaRPr lang="en-ca" b="1" dirty="0">
              <a:solidFill>
                <a:schemeClr val="bg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857C35A-C2B2-4DF4-B891-1A14A6E33BC3}"/>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14686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4251DDBE-0322-4E12-B0D4-5ED6648BEF93}"/>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285820" y="1777811"/>
            <a:ext cx="7620000"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schemeClr val="bg1"/>
                </a:solidFill>
                <a:latin typeface="Arial" panose="020B0604020202020204" pitchFamily="34" charset="0"/>
                <a:cs typeface="Arial" panose="020B0604020202020204" pitchFamily="34" charset="0"/>
              </a:rPr>
              <a:t>I work at the heart of the action during a court case.</a:t>
            </a:r>
          </a:p>
        </p:txBody>
      </p:sp>
      <p:sp>
        <p:nvSpPr>
          <p:cNvPr id="7" name="ZoneTexte 6"/>
          <p:cNvSpPr txBox="1"/>
          <p:nvPr>
            <p:custDataLst>
              <p:tags r:id="rId3"/>
            </p:custDataLst>
          </p:nvPr>
        </p:nvSpPr>
        <p:spPr>
          <a:xfrm>
            <a:off x="2285820" y="2403902"/>
            <a:ext cx="7620000" cy="483632"/>
          </a:xfrm>
          <a:prstGeom prst="roundRect">
            <a:avLst>
              <a:gd name="adj" fmla="val 41531"/>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schemeClr val="bg1"/>
                </a:solidFill>
                <a:latin typeface="Arial" panose="020B0604020202020204" pitchFamily="34" charset="0"/>
                <a:cs typeface="Arial" panose="020B0604020202020204" pitchFamily="34" charset="0"/>
              </a:rPr>
              <a:t>I wear a black robe but I'm not necessarily a lawyer.</a:t>
            </a:r>
          </a:p>
        </p:txBody>
      </p:sp>
      <p:sp>
        <p:nvSpPr>
          <p:cNvPr id="8" name="ZoneTexte 7"/>
          <p:cNvSpPr txBox="1"/>
          <p:nvPr>
            <p:custDataLst>
              <p:tags r:id="rId4"/>
            </p:custDataLst>
          </p:nvPr>
        </p:nvSpPr>
        <p:spPr>
          <a:xfrm>
            <a:off x="2264229" y="3029335"/>
            <a:ext cx="7620000"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schemeClr val="bg1"/>
                </a:solidFill>
                <a:latin typeface="Arial" panose="020B0604020202020204" pitchFamily="34" charset="0"/>
                <a:cs typeface="Arial" panose="020B0604020202020204" pitchFamily="34" charset="0"/>
              </a:rPr>
              <a:t>I spend most of my time in the courtroom, where I sit in front of the judge. I am the one who says, “Do you swear to tell the truth, the whole truth, and nothing but the truth?”</a:t>
            </a:r>
          </a:p>
        </p:txBody>
      </p:sp>
      <p:sp>
        <p:nvSpPr>
          <p:cNvPr id="9" name="ZoneTexte 8"/>
          <p:cNvSpPr txBox="1"/>
          <p:nvPr>
            <p:custDataLst>
              <p:tags r:id="rId5"/>
            </p:custDataLst>
          </p:nvPr>
        </p:nvSpPr>
        <p:spPr>
          <a:xfrm>
            <a:off x="2264229" y="4268004"/>
            <a:ext cx="7620000"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l" rtl="0"/>
            <a:r>
              <a:rPr lang="en-ca" b="0" i="0" u="none" baseline="0" dirty="0">
                <a:solidFill>
                  <a:schemeClr val="bg1"/>
                </a:solidFill>
                <a:latin typeface="Arial"/>
                <a:cs typeface="Arial"/>
              </a:rPr>
              <a:t>I am a... </a:t>
            </a:r>
            <a:r>
              <a:rPr lang="en-ca" b="1" i="0" u="none" baseline="0" dirty="0">
                <a:solidFill>
                  <a:schemeClr val="bg1"/>
                </a:solidFill>
                <a:latin typeface="Arial"/>
                <a:cs typeface="Arial"/>
              </a:rPr>
              <a:t>C - U - R - L - R - O - C - K - E - T</a:t>
            </a:r>
            <a:endParaRPr lang="en-ca" b="1" dirty="0">
              <a:solidFill>
                <a:schemeClr val="bg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FA3C141-C1ED-45DD-A26C-D8070FC3BB09}"/>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4085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AE6AAC37-D4C6-4350-8D04-94892C7FC5FC}"/>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412682" y="1878488"/>
            <a:ext cx="736663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Most of my colleagues work in private practice, and some of us work in the public or parapublic sector, for private companies, or for community organizations. </a:t>
            </a:r>
          </a:p>
        </p:txBody>
      </p:sp>
      <p:sp>
        <p:nvSpPr>
          <p:cNvPr id="7" name="ZoneTexte 6"/>
          <p:cNvSpPr txBox="1"/>
          <p:nvPr>
            <p:custDataLst>
              <p:tags r:id="rId3"/>
            </p:custDataLst>
          </p:nvPr>
        </p:nvSpPr>
        <p:spPr>
          <a:xfrm>
            <a:off x="2412682" y="3079727"/>
            <a:ext cx="7366635" cy="458629"/>
          </a:xfrm>
          <a:prstGeom prst="roundRect">
            <a:avLst>
              <a:gd name="adj" fmla="val 34427"/>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member of the Quebec bar.</a:t>
            </a:r>
          </a:p>
        </p:txBody>
      </p:sp>
      <p:sp>
        <p:nvSpPr>
          <p:cNvPr id="8" name="ZoneTexte 7"/>
          <p:cNvSpPr txBox="1"/>
          <p:nvPr>
            <p:custDataLst>
              <p:tags r:id="rId4"/>
            </p:custDataLst>
          </p:nvPr>
        </p:nvSpPr>
        <p:spPr>
          <a:xfrm>
            <a:off x="2412683" y="3718037"/>
            <a:ext cx="736663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represent my clients in court and give them legal advice to help them understand their rights and obligations.</a:t>
            </a:r>
          </a:p>
        </p:txBody>
      </p:sp>
      <p:sp>
        <p:nvSpPr>
          <p:cNvPr id="9" name="ZoneTexte 8"/>
          <p:cNvSpPr txBox="1"/>
          <p:nvPr>
            <p:custDataLst>
              <p:tags r:id="rId5"/>
            </p:custDataLst>
          </p:nvPr>
        </p:nvSpPr>
        <p:spPr>
          <a:xfrm>
            <a:off x="2412681" y="4936410"/>
            <a:ext cx="7366637"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W - E - A - R - L - Y</a:t>
            </a:r>
            <a:r>
              <a:rPr lang="en-ca" b="0" i="0" u="none" baseline="0" dirty="0">
                <a:solidFill>
                  <a:prstClr val="white"/>
                </a:solidFill>
                <a:latin typeface="Arial" panose="020B0604020202020204" pitchFamily="34" charset="0"/>
                <a:cs typeface="Arial" panose="020B0604020202020204" pitchFamily="34" charset="0"/>
              </a:rPr>
              <a:t> </a:t>
            </a:r>
          </a:p>
        </p:txBody>
      </p:sp>
      <p:sp>
        <p:nvSpPr>
          <p:cNvPr id="11" name="ZoneTexte 10">
            <a:extLst>
              <a:ext uri="{FF2B5EF4-FFF2-40B4-BE49-F238E27FC236}">
                <a16:creationId xmlns:a16="http://schemas.microsoft.com/office/drawing/2014/main" id="{54BB8DF1-AA20-458B-A26E-9A2CF124D03A}"/>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92587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C5807995-931D-4E20-87B8-5A6DD836024D}"/>
              </a:ext>
            </a:extLst>
          </p:cNvPr>
          <p:cNvGraphicFramePr>
            <a:graphicFrameLocks noGrp="1"/>
          </p:cNvGraphicFramePr>
          <p:nvPr>
            <p:custDataLst>
              <p:tags r:id="rId1"/>
            </p:custDataLst>
            <p:extLst>
              <p:ext uri="{D42A27DB-BD31-4B8C-83A1-F6EECF244321}">
                <p14:modId xmlns:p14="http://schemas.microsoft.com/office/powerpoint/2010/main" val="1921345481"/>
              </p:ext>
            </p:extLst>
          </p:nvPr>
        </p:nvGraphicFramePr>
        <p:xfrm>
          <a:off x="2011680" y="1811020"/>
          <a:ext cx="8168640" cy="3235960"/>
        </p:xfrm>
        <a:graphic>
          <a:graphicData uri="http://schemas.openxmlformats.org/drawingml/2006/table">
            <a:tbl>
              <a:tblPr firstRow="1" bandRow="1">
                <a:tableStyleId>{85BE263C-DBD7-4A20-BB59-AAB30ACAA65A}</a:tableStyleId>
              </a:tblPr>
              <a:tblGrid>
                <a:gridCol w="4084320">
                  <a:extLst>
                    <a:ext uri="{9D8B030D-6E8A-4147-A177-3AD203B41FA5}">
                      <a16:colId xmlns:a16="http://schemas.microsoft.com/office/drawing/2014/main" val="3954374941"/>
                    </a:ext>
                  </a:extLst>
                </a:gridCol>
                <a:gridCol w="4084320">
                  <a:extLst>
                    <a:ext uri="{9D8B030D-6E8A-4147-A177-3AD203B41FA5}">
                      <a16:colId xmlns:a16="http://schemas.microsoft.com/office/drawing/2014/main" val="3052106835"/>
                    </a:ext>
                  </a:extLst>
                </a:gridCol>
              </a:tblGrid>
              <a:tr h="370840">
                <a:tc gridSpan="2">
                  <a:txBody>
                    <a:bodyPr/>
                    <a:lstStyle/>
                    <a:p>
                      <a:pPr algn="ctr" rtl="0"/>
                      <a:r>
                        <a:rPr lang="en-ca" sz="3200" b="0" i="0" u="none" baseline="0" dirty="0"/>
                        <a:t>The Law</a:t>
                      </a:r>
                    </a:p>
                  </a:txBody>
                  <a:tcPr>
                    <a:lnL w="28575">
                      <a:solidFill>
                        <a:schemeClr val="tx1"/>
                      </a:solidFill>
                    </a:lnL>
                    <a:lnR w="28575">
                      <a:solidFill>
                        <a:schemeClr val="tx1"/>
                      </a:solidFill>
                    </a:lnR>
                    <a:lnT w="28575">
                      <a:solidFill>
                        <a:schemeClr val="tx1"/>
                      </a:solidFill>
                    </a:lnT>
                    <a:lnB w="28575">
                      <a:solidFill>
                        <a:schemeClr val="tx1"/>
                      </a:solidFill>
                    </a:lnB>
                    <a:solidFill>
                      <a:srgbClr val="ED7D31"/>
                    </a:solidFill>
                  </a:tcPr>
                </a:tc>
                <a:tc hMerge="1">
                  <a:txBody>
                    <a:bodyPr/>
                    <a:lstStyle/>
                    <a:p>
                      <a:endParaRPr lang="en-ca"/>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342043431"/>
                  </a:ext>
                </a:extLst>
              </a:tr>
              <a:tr h="370840">
                <a:tc>
                  <a:txBody>
                    <a:bodyPr/>
                    <a:lstStyle/>
                    <a:p>
                      <a:pPr algn="ctr" rtl="0"/>
                      <a:r>
                        <a:rPr lang="en-ca" b="0" i="0" u="none" baseline="0" dirty="0"/>
                        <a:t>Who makes the law?</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lgn="ctr" rtl="0">
                        <a:buNone/>
                      </a:pPr>
                      <a:r>
                        <a:rPr lang="en-ca" b="0" i="0" u="none" baseline="0" dirty="0"/>
                        <a:t>Who enforces the law?</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2011796523"/>
                  </a:ext>
                </a:extLst>
              </a:tr>
              <a:tr h="0">
                <a:tc>
                  <a:txBody>
                    <a:bodyPr/>
                    <a:lstStyle/>
                    <a:p>
                      <a:endParaRPr lang="en-ca" dirty="0"/>
                    </a:p>
                    <a:p>
                      <a:pPr lvl="0" algn="l" rtl="0">
                        <a:buNone/>
                      </a:pPr>
                      <a:endParaRPr lang="en-ca" dirty="0"/>
                    </a:p>
                    <a:p>
                      <a:pPr lvl="0" algn="l" rtl="0">
                        <a:buNone/>
                      </a:pPr>
                      <a:endParaRPr lang="en-ca" dirty="0"/>
                    </a:p>
                    <a:p>
                      <a:pPr lvl="0" algn="l" rtl="0">
                        <a:buNone/>
                      </a:pPr>
                      <a:endParaRPr lang="en-ca" dirty="0"/>
                    </a:p>
                    <a:p>
                      <a:pPr lvl="0" algn="l" rtl="0">
                        <a:buNone/>
                      </a:pPr>
                      <a:endParaRPr lang="en-ca" dirty="0"/>
                    </a:p>
                    <a:p>
                      <a:pPr lvl="0" algn="l" rtl="0">
                        <a:buNone/>
                      </a:pPr>
                      <a:endParaRPr lang="en-ca" dirty="0"/>
                    </a:p>
                    <a:p>
                      <a:pPr lvl="0" algn="l" rtl="0">
                        <a:buNone/>
                      </a:pPr>
                      <a:endParaRPr lang="en-ca" dirty="0"/>
                    </a:p>
                    <a:p>
                      <a:pPr lvl="0" algn="l" rtl="0">
                        <a:buNone/>
                      </a:pPr>
                      <a:endParaRPr lang="en-ca" dirty="0"/>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lgn="l" rtl="0">
                        <a:buNone/>
                      </a:pPr>
                      <a:endParaRPr lang="en-ca" dirty="0"/>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2779594678"/>
                  </a:ext>
                </a:extLst>
              </a:tr>
            </a:tbl>
          </a:graphicData>
        </a:graphic>
      </p:graphicFrame>
      <p:sp>
        <p:nvSpPr>
          <p:cNvPr id="5" name="ZoneTexte 4">
            <a:extLst>
              <a:ext uri="{FF2B5EF4-FFF2-40B4-BE49-F238E27FC236}">
                <a16:creationId xmlns:a16="http://schemas.microsoft.com/office/drawing/2014/main" id="{950C8ED6-FDE2-42DF-A2FD-F6D9BD1FB59D}"/>
              </a:ext>
            </a:extLst>
          </p:cNvPr>
          <p:cNvSpPr txBox="1"/>
          <p:nvPr>
            <p:custDataLst>
              <p:tags r:id="rId2"/>
            </p:custDataLst>
          </p:nvPr>
        </p:nvSpPr>
        <p:spPr>
          <a:xfrm>
            <a:off x="2086119" y="2926998"/>
            <a:ext cx="3868967" cy="1692771"/>
          </a:xfrm>
          <a:prstGeom prst="rect">
            <a:avLst/>
          </a:prstGeom>
          <a:noFill/>
        </p:spPr>
        <p:txBody>
          <a:bodyPr wrap="square" rtlCol="0">
            <a:spAutoFit/>
          </a:bodyPr>
          <a:lstStyle/>
          <a:p>
            <a:pPr algn="ctr" rtl="0"/>
            <a:r>
              <a:rPr lang="en-ca" sz="2600" b="0" i="0" u="none" baseline="0" dirty="0">
                <a:solidFill>
                  <a:schemeClr val="accent2"/>
                </a:solidFill>
              </a:rPr>
              <a:t>Member of Parliament </a:t>
            </a:r>
          </a:p>
          <a:p>
            <a:pPr algn="ctr" rtl="0"/>
            <a:r>
              <a:rPr lang="en-ca" sz="2600" b="0" i="0" u="none" baseline="0" dirty="0">
                <a:solidFill>
                  <a:schemeClr val="accent2"/>
                </a:solidFill>
              </a:rPr>
              <a:t>/</a:t>
            </a:r>
          </a:p>
          <a:p>
            <a:pPr algn="ctr" rtl="0"/>
            <a:r>
              <a:rPr lang="en-ca" sz="2600" b="0" i="0" u="none" baseline="0" dirty="0">
                <a:solidFill>
                  <a:schemeClr val="accent2"/>
                </a:solidFill>
              </a:rPr>
              <a:t>Member of the National Assembly</a:t>
            </a:r>
          </a:p>
        </p:txBody>
      </p:sp>
      <p:sp>
        <p:nvSpPr>
          <p:cNvPr id="6" name="ZoneTexte 5">
            <a:extLst>
              <a:ext uri="{FF2B5EF4-FFF2-40B4-BE49-F238E27FC236}">
                <a16:creationId xmlns:a16="http://schemas.microsoft.com/office/drawing/2014/main" id="{99B85F86-23D0-4DBC-AA38-27F646961647}"/>
              </a:ext>
            </a:extLst>
          </p:cNvPr>
          <p:cNvSpPr txBox="1"/>
          <p:nvPr>
            <p:custDataLst>
              <p:tags r:id="rId3"/>
            </p:custDataLst>
          </p:nvPr>
        </p:nvSpPr>
        <p:spPr>
          <a:xfrm>
            <a:off x="7087808" y="3178398"/>
            <a:ext cx="1771980" cy="954107"/>
          </a:xfrm>
          <a:prstGeom prst="rect">
            <a:avLst/>
          </a:prstGeom>
          <a:noFill/>
        </p:spPr>
        <p:txBody>
          <a:bodyPr wrap="square" rtlCol="0" anchor="ctr">
            <a:spAutoFit/>
          </a:bodyPr>
          <a:lstStyle/>
          <a:p>
            <a:pPr algn="ctr" rtl="0"/>
            <a:r>
              <a:rPr lang="en-ca" sz="2800" b="0" i="0" u="none" baseline="0" dirty="0">
                <a:solidFill>
                  <a:schemeClr val="accent2"/>
                </a:solidFill>
              </a:rPr>
              <a:t>Police Officer</a:t>
            </a:r>
            <a:endParaRPr lang="en-ca" sz="2800" dirty="0">
              <a:solidFill>
                <a:schemeClr val="accent2"/>
              </a:solidFill>
            </a:endParaRPr>
          </a:p>
        </p:txBody>
      </p:sp>
      <p:sp>
        <p:nvSpPr>
          <p:cNvPr id="7" name="Rectangle : coins arrondis 6">
            <a:hlinkClick r:id="rId6" action="ppaction://hlinksldjump"/>
            <a:extLst>
              <a:ext uri="{FF2B5EF4-FFF2-40B4-BE49-F238E27FC236}">
                <a16:creationId xmlns:a16="http://schemas.microsoft.com/office/drawing/2014/main" id="{FC44B9B2-08C7-4459-A693-09E57B799699}"/>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hlinkClick r:id="rId7" action="ppaction://hlinksldjump"/>
              </a:rPr>
              <a:t>Next</a:t>
            </a:r>
            <a:endParaRPr lang="en-ca" dirty="0">
              <a:solidFill>
                <a:schemeClr val="bg1"/>
              </a:solidFill>
            </a:endParaRPr>
          </a:p>
        </p:txBody>
      </p:sp>
    </p:spTree>
    <p:extLst>
      <p:ext uri="{BB962C8B-B14F-4D97-AF65-F5344CB8AC3E}">
        <p14:creationId xmlns:p14="http://schemas.microsoft.com/office/powerpoint/2010/main" val="767736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9EFCE427-9707-4418-8834-BB13C0F2E018}"/>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412681" y="2117025"/>
            <a:ext cx="736663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help people solve disagreements through communication and cooperation.</a:t>
            </a:r>
          </a:p>
        </p:txBody>
      </p:sp>
      <p:sp>
        <p:nvSpPr>
          <p:cNvPr id="7" name="ZoneTexte 6"/>
          <p:cNvSpPr txBox="1"/>
          <p:nvPr>
            <p:custDataLst>
              <p:tags r:id="rId3"/>
            </p:custDataLst>
          </p:nvPr>
        </p:nvSpPr>
        <p:spPr>
          <a:xfrm>
            <a:off x="2412681" y="3002256"/>
            <a:ext cx="7366635" cy="802600"/>
          </a:xfrm>
          <a:prstGeom prst="roundRect">
            <a:avLst>
              <a:gd name="adj" fmla="val 34427"/>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have to be impartial, and have excellent listening and communication skills.</a:t>
            </a:r>
          </a:p>
        </p:txBody>
      </p:sp>
      <p:sp>
        <p:nvSpPr>
          <p:cNvPr id="8" name="ZoneTexte 7"/>
          <p:cNvSpPr txBox="1"/>
          <p:nvPr>
            <p:custDataLst>
              <p:tags r:id="rId4"/>
            </p:custDataLst>
          </p:nvPr>
        </p:nvSpPr>
        <p:spPr>
          <a:xfrm>
            <a:off x="2412683" y="3956574"/>
            <a:ext cx="736663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To be certified, I need training recognized by the Department of Justice.</a:t>
            </a:r>
          </a:p>
        </p:txBody>
      </p:sp>
      <p:sp>
        <p:nvSpPr>
          <p:cNvPr id="9" name="ZoneTexte 8"/>
          <p:cNvSpPr txBox="1"/>
          <p:nvPr>
            <p:custDataLst>
              <p:tags r:id="rId5"/>
            </p:custDataLst>
          </p:nvPr>
        </p:nvSpPr>
        <p:spPr>
          <a:xfrm>
            <a:off x="2412681" y="4898335"/>
            <a:ext cx="7366637"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R - O - A - D - T - I - M - E </a:t>
            </a:r>
            <a:endParaRPr lang="en-ca" dirty="0">
              <a:solidFill>
                <a:prstClr val="white"/>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0177AAF-DC1F-48F4-A18A-BCC7A7361FC5}"/>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33423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C8BEE7AC-3433-4942-88D4-5BF5737D932C}"/>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481264" y="1915192"/>
            <a:ext cx="718375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work with people who have been convicted of crimes.</a:t>
            </a:r>
          </a:p>
        </p:txBody>
      </p:sp>
      <p:sp>
        <p:nvSpPr>
          <p:cNvPr id="7" name="ZoneTexte 6"/>
          <p:cNvSpPr txBox="1"/>
          <p:nvPr>
            <p:custDataLst>
              <p:tags r:id="rId3"/>
            </p:custDataLst>
          </p:nvPr>
        </p:nvSpPr>
        <p:spPr>
          <a:xfrm>
            <a:off x="2481263" y="2824889"/>
            <a:ext cx="718375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help people return to the community after they have been in prison.</a:t>
            </a:r>
          </a:p>
        </p:txBody>
      </p:sp>
      <p:sp>
        <p:nvSpPr>
          <p:cNvPr id="8" name="ZoneTexte 7"/>
          <p:cNvSpPr txBox="1"/>
          <p:nvPr>
            <p:custDataLst>
              <p:tags r:id="rId4"/>
            </p:custDataLst>
          </p:nvPr>
        </p:nvSpPr>
        <p:spPr>
          <a:xfrm>
            <a:off x="2481263" y="3734586"/>
            <a:ext cx="718375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make sure that people follow the rules for their release from prison. </a:t>
            </a:r>
          </a:p>
        </p:txBody>
      </p:sp>
      <p:sp>
        <p:nvSpPr>
          <p:cNvPr id="9" name="ZoneTexte 8"/>
          <p:cNvSpPr txBox="1"/>
          <p:nvPr>
            <p:custDataLst>
              <p:tags r:id="rId5"/>
            </p:custDataLst>
          </p:nvPr>
        </p:nvSpPr>
        <p:spPr>
          <a:xfrm>
            <a:off x="2481263" y="4644283"/>
            <a:ext cx="718375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B - O - N - F - I - R - E - O - F - A - P - R - I - C - O - T </a:t>
            </a:r>
          </a:p>
        </p:txBody>
      </p:sp>
      <p:sp>
        <p:nvSpPr>
          <p:cNvPr id="11" name="ZoneTexte 10">
            <a:extLst>
              <a:ext uri="{FF2B5EF4-FFF2-40B4-BE49-F238E27FC236}">
                <a16:creationId xmlns:a16="http://schemas.microsoft.com/office/drawing/2014/main" id="{F23DB96F-6C0C-461D-8D2B-7EB6083A42E9}"/>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275962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apèze 11">
            <a:extLst>
              <a:ext uri="{FF2B5EF4-FFF2-40B4-BE49-F238E27FC236}">
                <a16:creationId xmlns:a16="http://schemas.microsoft.com/office/drawing/2014/main" id="{D1F3DA31-5D41-45F3-A688-BC59714C17E0}"/>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124076" y="2003426"/>
            <a:ext cx="781240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need good writing skills and must pay close attention to detail.</a:t>
            </a:r>
          </a:p>
        </p:txBody>
      </p:sp>
      <p:sp>
        <p:nvSpPr>
          <p:cNvPr id="7" name="ZoneTexte 6"/>
          <p:cNvSpPr txBox="1"/>
          <p:nvPr>
            <p:custDataLst>
              <p:tags r:id="rId3"/>
            </p:custDataLst>
          </p:nvPr>
        </p:nvSpPr>
        <p:spPr>
          <a:xfrm>
            <a:off x="2124077" y="2916828"/>
            <a:ext cx="781240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rtl="0"/>
            <a:r>
              <a:rPr lang="en-ca" b="0" i="0" u="none" baseline="0" dirty="0">
                <a:solidFill>
                  <a:prstClr val="white"/>
                </a:solidFill>
                <a:latin typeface="Arial" panose="020B0604020202020204" pitchFamily="34" charset="0"/>
                <a:cs typeface="Arial" panose="020B0604020202020204" pitchFamily="34" charset="0"/>
              </a:rPr>
              <a:t>Lawyers rely on me the way doctors rely on nurses.</a:t>
            </a:r>
          </a:p>
        </p:txBody>
      </p:sp>
      <p:sp>
        <p:nvSpPr>
          <p:cNvPr id="8" name="ZoneTexte 7"/>
          <p:cNvSpPr txBox="1"/>
          <p:nvPr>
            <p:custDataLst>
              <p:tags r:id="rId4"/>
            </p:custDataLst>
          </p:nvPr>
        </p:nvSpPr>
        <p:spPr>
          <a:xfrm>
            <a:off x="2124077" y="3491259"/>
            <a:ext cx="781240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rtl="0"/>
            <a:r>
              <a:rPr lang="en-ca" b="0" i="0" u="none" baseline="0" dirty="0">
                <a:solidFill>
                  <a:prstClr val="white"/>
                </a:solidFill>
                <a:latin typeface="Arial" panose="020B0604020202020204" pitchFamily="34" charset="0"/>
                <a:cs typeface="Arial" panose="020B0604020202020204" pitchFamily="34" charset="0"/>
              </a:rPr>
              <a:t>When I finish my legal research for a case, I can give my opinion to my boss, but not to clients.</a:t>
            </a:r>
          </a:p>
        </p:txBody>
      </p:sp>
      <p:sp>
        <p:nvSpPr>
          <p:cNvPr id="9" name="ZoneTexte 8"/>
          <p:cNvSpPr txBox="1"/>
          <p:nvPr>
            <p:custDataLst>
              <p:tags r:id="rId5"/>
            </p:custDataLst>
          </p:nvPr>
        </p:nvSpPr>
        <p:spPr>
          <a:xfrm>
            <a:off x="2124076" y="4389696"/>
            <a:ext cx="7812404"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A - L - A - R - G - E - P - A - L  </a:t>
            </a:r>
          </a:p>
        </p:txBody>
      </p:sp>
      <p:sp>
        <p:nvSpPr>
          <p:cNvPr id="10" name="ZoneTexte 9"/>
          <p:cNvSpPr txBox="1"/>
          <p:nvPr>
            <p:custDataLst>
              <p:tags r:id="rId6"/>
            </p:custDataLst>
          </p:nvPr>
        </p:nvSpPr>
        <p:spPr>
          <a:xfrm>
            <a:off x="2124077" y="2912100"/>
            <a:ext cx="781240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Lawyers rely on me the way doctors rely on nurses.</a:t>
            </a:r>
          </a:p>
        </p:txBody>
      </p:sp>
      <p:sp>
        <p:nvSpPr>
          <p:cNvPr id="11" name="ZoneTexte 10"/>
          <p:cNvSpPr txBox="1"/>
          <p:nvPr>
            <p:custDataLst>
              <p:tags r:id="rId7"/>
            </p:custDataLst>
          </p:nvPr>
        </p:nvSpPr>
        <p:spPr>
          <a:xfrm>
            <a:off x="2124077" y="3486531"/>
            <a:ext cx="781240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When I finish my legal research for a case, I can give my opinion to my boss, but not to clients.</a:t>
            </a:r>
          </a:p>
        </p:txBody>
      </p:sp>
      <p:sp>
        <p:nvSpPr>
          <p:cNvPr id="13" name="ZoneTexte 12">
            <a:extLst>
              <a:ext uri="{FF2B5EF4-FFF2-40B4-BE49-F238E27FC236}">
                <a16:creationId xmlns:a16="http://schemas.microsoft.com/office/drawing/2014/main" id="{B25E0774-9753-41A5-9EDC-5939C7987D27}"/>
              </a:ext>
            </a:extLst>
          </p:cNvPr>
          <p:cNvSpPr txBox="1"/>
          <p:nvPr>
            <p:custDataLst>
              <p:tags r:id="rId8"/>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404697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apèze 11">
            <a:extLst>
              <a:ext uri="{FF2B5EF4-FFF2-40B4-BE49-F238E27FC236}">
                <a16:creationId xmlns:a16="http://schemas.microsoft.com/office/drawing/2014/main" id="{B486F5AF-A105-4161-9DA5-0C112FA3135B}"/>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189796" y="1945895"/>
            <a:ext cx="781240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have to be at least 18 years old on election day. </a:t>
            </a:r>
          </a:p>
        </p:txBody>
      </p:sp>
      <p:sp>
        <p:nvSpPr>
          <p:cNvPr id="7" name="ZoneTexte 6"/>
          <p:cNvSpPr txBox="1"/>
          <p:nvPr>
            <p:custDataLst>
              <p:tags r:id="rId3"/>
            </p:custDataLst>
          </p:nvPr>
        </p:nvSpPr>
        <p:spPr>
          <a:xfrm>
            <a:off x="2189797" y="2859297"/>
            <a:ext cx="781240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rtl="0"/>
            <a:r>
              <a:rPr lang="en-ca" b="0" i="0" u="none" baseline="0" dirty="0">
                <a:solidFill>
                  <a:prstClr val="white"/>
                </a:solidFill>
                <a:latin typeface="Arial" panose="020B0604020202020204" pitchFamily="34" charset="0"/>
                <a:cs typeface="Arial" panose="020B0604020202020204" pitchFamily="34" charset="0"/>
              </a:rPr>
              <a:t>Lawyers rely on me the way doctors rely on nurses.</a:t>
            </a:r>
          </a:p>
        </p:txBody>
      </p:sp>
      <p:sp>
        <p:nvSpPr>
          <p:cNvPr id="8" name="ZoneTexte 7"/>
          <p:cNvSpPr txBox="1"/>
          <p:nvPr>
            <p:custDataLst>
              <p:tags r:id="rId4"/>
            </p:custDataLst>
          </p:nvPr>
        </p:nvSpPr>
        <p:spPr>
          <a:xfrm>
            <a:off x="2189795" y="3801737"/>
            <a:ext cx="781240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rtl="0"/>
            <a:r>
              <a:rPr lang="en-ca" b="0" i="0" u="none" baseline="0" dirty="0">
                <a:solidFill>
                  <a:prstClr val="white"/>
                </a:solidFill>
                <a:latin typeface="Arial" panose="020B0604020202020204" pitchFamily="34" charset="0"/>
                <a:cs typeface="Arial" panose="020B0604020202020204" pitchFamily="34" charset="0"/>
              </a:rPr>
              <a:t>I have to be a good listener, thorough, and a good collaborator.</a:t>
            </a:r>
          </a:p>
        </p:txBody>
      </p:sp>
      <p:sp>
        <p:nvSpPr>
          <p:cNvPr id="9" name="ZoneTexte 8"/>
          <p:cNvSpPr txBox="1"/>
          <p:nvPr>
            <p:custDataLst>
              <p:tags r:id="rId5"/>
            </p:custDataLst>
          </p:nvPr>
        </p:nvSpPr>
        <p:spPr>
          <a:xfrm>
            <a:off x="2189796" y="4707661"/>
            <a:ext cx="7812404"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I - M - P - E - N - E - T - R - A - B - L - E - F - O - R - M - A - M</a:t>
            </a:r>
          </a:p>
        </p:txBody>
      </p:sp>
      <p:sp>
        <p:nvSpPr>
          <p:cNvPr id="10" name="ZoneTexte 9"/>
          <p:cNvSpPr txBox="1"/>
          <p:nvPr>
            <p:custDataLst>
              <p:tags r:id="rId6"/>
            </p:custDataLst>
          </p:nvPr>
        </p:nvSpPr>
        <p:spPr>
          <a:xfrm>
            <a:off x="2189796" y="2854569"/>
            <a:ext cx="781240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listen to the requests and needs of the people in my riding and represent them in Parliament or the National Assembly. </a:t>
            </a:r>
          </a:p>
        </p:txBody>
      </p:sp>
      <p:sp>
        <p:nvSpPr>
          <p:cNvPr id="13" name="ZoneTexte 12">
            <a:extLst>
              <a:ext uri="{FF2B5EF4-FFF2-40B4-BE49-F238E27FC236}">
                <a16:creationId xmlns:a16="http://schemas.microsoft.com/office/drawing/2014/main" id="{DBD45611-1705-4906-93BD-F437C3BFE702}"/>
              </a:ext>
            </a:extLst>
          </p:cNvPr>
          <p:cNvSpPr txBox="1"/>
          <p:nvPr>
            <p:custDataLst>
              <p:tags r:id="rId7"/>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140590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9F348236-59E1-40F2-9878-999B8E15539C}"/>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3" name="ZoneTexte 2"/>
          <p:cNvSpPr txBox="1"/>
          <p:nvPr>
            <p:custDataLst>
              <p:tags r:id="rId2"/>
            </p:custDataLst>
          </p:nvPr>
        </p:nvSpPr>
        <p:spPr>
          <a:xfrm>
            <a:off x="4475820" y="2701700"/>
            <a:ext cx="3240000" cy="784830"/>
          </a:xfrm>
          <a:prstGeom prst="rect">
            <a:avLst/>
          </a:prstGeom>
          <a:noFill/>
          <a:ln>
            <a:solidFill>
              <a:schemeClr val="accent2"/>
            </a:solidFill>
          </a:ln>
        </p:spPr>
        <p:txBody>
          <a:bodyPr wrap="square" rtlCol="0">
            <a:spAutoFit/>
          </a:bodyPr>
          <a:lstStyle/>
          <a:p>
            <a:pPr algn="ctr" rtl="0"/>
            <a:r>
              <a:rPr lang="en-ca" sz="4500" b="0" i="0" u="none" baseline="0" dirty="0">
                <a:solidFill>
                  <a:prstClr val="white"/>
                </a:solidFill>
                <a:latin typeface="Arial" pitchFamily="34" charset="0"/>
                <a:cs typeface="Arial" pitchFamily="34" charset="0"/>
              </a:rPr>
              <a:t>Quiz</a:t>
            </a:r>
          </a:p>
        </p:txBody>
      </p:sp>
      <p:sp>
        <p:nvSpPr>
          <p:cNvPr id="6" name="ZoneTexte 5"/>
          <p:cNvSpPr txBox="1"/>
          <p:nvPr>
            <p:custDataLst>
              <p:tags r:id="rId3"/>
            </p:custDataLst>
          </p:nvPr>
        </p:nvSpPr>
        <p:spPr>
          <a:xfrm>
            <a:off x="2455230" y="1986611"/>
            <a:ext cx="7281181" cy="733842"/>
          </a:xfrm>
          <a:prstGeom prst="roundRect">
            <a:avLst>
              <a:gd name="adj" fmla="val 20726"/>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work with people directly. I have to listen carefully and communicate well so that I can understand their problems.</a:t>
            </a:r>
          </a:p>
        </p:txBody>
      </p:sp>
      <p:sp>
        <p:nvSpPr>
          <p:cNvPr id="7" name="ZoneTexte 6"/>
          <p:cNvSpPr txBox="1"/>
          <p:nvPr>
            <p:custDataLst>
              <p:tags r:id="rId4"/>
            </p:custDataLst>
          </p:nvPr>
        </p:nvSpPr>
        <p:spPr>
          <a:xfrm>
            <a:off x="2426654" y="4138320"/>
            <a:ext cx="7300231"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help people find effective and lasting solutions to their problems and am often faced with difficult situations.</a:t>
            </a:r>
          </a:p>
        </p:txBody>
      </p:sp>
      <p:sp>
        <p:nvSpPr>
          <p:cNvPr id="8" name="ZoneTexte 7"/>
          <p:cNvSpPr txBox="1"/>
          <p:nvPr>
            <p:custDataLst>
              <p:tags r:id="rId5"/>
            </p:custDataLst>
          </p:nvPr>
        </p:nvSpPr>
        <p:spPr>
          <a:xfrm>
            <a:off x="2436180" y="2882443"/>
            <a:ext cx="7281181" cy="1075134"/>
          </a:xfrm>
          <a:prstGeom prst="roundRect">
            <a:avLst>
              <a:gd name="adj" fmla="val 24786"/>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work together with other health, education and legal professionals to help the people I serve.</a:t>
            </a:r>
          </a:p>
        </p:txBody>
      </p:sp>
      <p:sp>
        <p:nvSpPr>
          <p:cNvPr id="9" name="ZoneTexte 8"/>
          <p:cNvSpPr txBox="1"/>
          <p:nvPr>
            <p:custDataLst>
              <p:tags r:id="rId6"/>
            </p:custDataLst>
          </p:nvPr>
        </p:nvSpPr>
        <p:spPr>
          <a:xfrm>
            <a:off x="2455230" y="5403628"/>
            <a:ext cx="7281181" cy="447913"/>
          </a:xfrm>
          <a:prstGeom prst="roundRect">
            <a:avLst>
              <a:gd name="adj" fmla="val 30875"/>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C - R - O - A - K - I - E - R - O - W - L - S </a:t>
            </a:r>
          </a:p>
        </p:txBody>
      </p:sp>
      <p:sp>
        <p:nvSpPr>
          <p:cNvPr id="11" name="ZoneTexte 10">
            <a:extLst>
              <a:ext uri="{FF2B5EF4-FFF2-40B4-BE49-F238E27FC236}">
                <a16:creationId xmlns:a16="http://schemas.microsoft.com/office/drawing/2014/main" id="{D7E9023C-6B8D-4016-8D3E-FC937452C900}"/>
              </a:ext>
            </a:extLst>
          </p:cNvPr>
          <p:cNvSpPr txBox="1"/>
          <p:nvPr>
            <p:custDataLst>
              <p:tags r:id="rId7"/>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409514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2AAABD3F-B3A0-40B0-AC48-60B4F472EC24}"/>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332493" y="1900742"/>
            <a:ext cx="752665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work in an office, either alone or as part of a team, and I often have to drive all over the city. I sometimes work early in the morning, late at night or on weekends.</a:t>
            </a:r>
          </a:p>
        </p:txBody>
      </p:sp>
      <p:sp>
        <p:nvSpPr>
          <p:cNvPr id="7" name="ZoneTexte 6"/>
          <p:cNvSpPr txBox="1"/>
          <p:nvPr>
            <p:custDataLst>
              <p:tags r:id="rId3"/>
            </p:custDataLst>
          </p:nvPr>
        </p:nvSpPr>
        <p:spPr>
          <a:xfrm>
            <a:off x="2357214" y="3099674"/>
            <a:ext cx="7526655"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deliver legal documents to people.</a:t>
            </a:r>
          </a:p>
        </p:txBody>
      </p:sp>
      <p:sp>
        <p:nvSpPr>
          <p:cNvPr id="8" name="ZoneTexte 7"/>
          <p:cNvSpPr txBox="1"/>
          <p:nvPr>
            <p:custDataLst>
              <p:tags r:id="rId4"/>
            </p:custDataLst>
          </p:nvPr>
        </p:nvSpPr>
        <p:spPr>
          <a:xfrm>
            <a:off x="2332492" y="3685673"/>
            <a:ext cx="7526655" cy="1021556"/>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carry out court orders. This means making sure that the judge’s decision is followed and taking appropriate action if not.</a:t>
            </a:r>
          </a:p>
        </p:txBody>
      </p:sp>
      <p:sp>
        <p:nvSpPr>
          <p:cNvPr id="9" name="ZoneTexte 8"/>
          <p:cNvSpPr txBox="1"/>
          <p:nvPr>
            <p:custDataLst>
              <p:tags r:id="rId5"/>
            </p:custDataLst>
          </p:nvPr>
        </p:nvSpPr>
        <p:spPr>
          <a:xfrm>
            <a:off x="2332491" y="4884605"/>
            <a:ext cx="7526655"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A - L - I - B - I - F - F </a:t>
            </a:r>
          </a:p>
        </p:txBody>
      </p:sp>
      <p:sp>
        <p:nvSpPr>
          <p:cNvPr id="11" name="ZoneTexte 10">
            <a:extLst>
              <a:ext uri="{FF2B5EF4-FFF2-40B4-BE49-F238E27FC236}">
                <a16:creationId xmlns:a16="http://schemas.microsoft.com/office/drawing/2014/main" id="{1DB7D61E-8B2A-4638-B59B-48FF28C4D39C}"/>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25750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èze 9">
            <a:extLst>
              <a:ext uri="{FF2B5EF4-FFF2-40B4-BE49-F238E27FC236}">
                <a16:creationId xmlns:a16="http://schemas.microsoft.com/office/drawing/2014/main" id="{D2439EC9-047F-4344-953A-A111EA84CD53}"/>
              </a:ext>
            </a:extLst>
          </p:cNvPr>
          <p:cNvSpPr/>
          <p:nvPr>
            <p:custDataLst>
              <p:tags r:id="rId1"/>
            </p:custDataLst>
          </p:nvPr>
        </p:nvSpPr>
        <p:spPr>
          <a:xfrm>
            <a:off x="-2795954" y="0"/>
            <a:ext cx="8888462" cy="6858000"/>
          </a:xfrm>
          <a:prstGeom prst="trapezoid">
            <a:avLst>
              <a:gd name="adj" fmla="val 33205"/>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a" dirty="0">
              <a:solidFill>
                <a:schemeClr val="tx1"/>
              </a:solidFill>
            </a:endParaRPr>
          </a:p>
        </p:txBody>
      </p:sp>
      <p:sp>
        <p:nvSpPr>
          <p:cNvPr id="6" name="ZoneTexte 5"/>
          <p:cNvSpPr txBox="1"/>
          <p:nvPr>
            <p:custDataLst>
              <p:tags r:id="rId2"/>
            </p:custDataLst>
          </p:nvPr>
        </p:nvSpPr>
        <p:spPr>
          <a:xfrm>
            <a:off x="2332493" y="1988667"/>
            <a:ext cx="7526655" cy="408623"/>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work in courthouses and other government buildings.</a:t>
            </a:r>
          </a:p>
        </p:txBody>
      </p:sp>
      <p:sp>
        <p:nvSpPr>
          <p:cNvPr id="7" name="ZoneTexte 6"/>
          <p:cNvSpPr txBox="1"/>
          <p:nvPr>
            <p:custDataLst>
              <p:tags r:id="rId3"/>
            </p:custDataLst>
          </p:nvPr>
        </p:nvSpPr>
        <p:spPr>
          <a:xfrm>
            <a:off x="2357214" y="2536964"/>
            <a:ext cx="7526655" cy="827603"/>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participate in prevention, inspection, surveillance, escorting, custody, and investigations.</a:t>
            </a:r>
          </a:p>
        </p:txBody>
      </p:sp>
      <p:sp>
        <p:nvSpPr>
          <p:cNvPr id="8" name="ZoneTexte 7"/>
          <p:cNvSpPr txBox="1"/>
          <p:nvPr>
            <p:custDataLst>
              <p:tags r:id="rId4"/>
            </p:custDataLst>
          </p:nvPr>
        </p:nvSpPr>
        <p:spPr>
          <a:xfrm>
            <a:off x="2332492" y="3509823"/>
            <a:ext cx="7526655" cy="715089"/>
          </a:xfrm>
          <a:prstGeom prst="roundRect">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have to be observant, disciplined, and in good shape.</a:t>
            </a:r>
          </a:p>
        </p:txBody>
      </p:sp>
      <p:sp>
        <p:nvSpPr>
          <p:cNvPr id="9" name="ZoneTexte 8"/>
          <p:cNvSpPr txBox="1"/>
          <p:nvPr>
            <p:custDataLst>
              <p:tags r:id="rId5"/>
            </p:custDataLst>
          </p:nvPr>
        </p:nvSpPr>
        <p:spPr>
          <a:xfrm>
            <a:off x="2332492" y="4353712"/>
            <a:ext cx="7725909" cy="472916"/>
          </a:xfrm>
          <a:prstGeom prst="roundRect">
            <a:avLst>
              <a:gd name="adj" fmla="val 37979"/>
            </a:avLst>
          </a:prstGeom>
          <a:solidFill>
            <a:srgbClr val="E46C00"/>
          </a:solidFill>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a:r>
              <a:rPr lang="en-ca" b="0" i="0" u="none" baseline="0" dirty="0">
                <a:solidFill>
                  <a:prstClr val="white"/>
                </a:solidFill>
                <a:latin typeface="Arial" panose="020B0604020202020204" pitchFamily="34" charset="0"/>
                <a:cs typeface="Arial" panose="020B0604020202020204" pitchFamily="34" charset="0"/>
              </a:rPr>
              <a:t>I am a... </a:t>
            </a:r>
            <a:r>
              <a:rPr lang="en-ca" b="1" i="0" u="none" baseline="0" dirty="0">
                <a:solidFill>
                  <a:prstClr val="white"/>
                </a:solidFill>
                <a:latin typeface="Arial" panose="020B0604020202020204" pitchFamily="34" charset="0"/>
                <a:cs typeface="Arial" panose="020B0604020202020204" pitchFamily="34" charset="0"/>
              </a:rPr>
              <a:t>P - E - L - I - C - A - N - O - B - S - T - A - C - L - E - S</a:t>
            </a:r>
          </a:p>
        </p:txBody>
      </p:sp>
      <p:sp>
        <p:nvSpPr>
          <p:cNvPr id="11" name="ZoneTexte 10">
            <a:extLst>
              <a:ext uri="{FF2B5EF4-FFF2-40B4-BE49-F238E27FC236}">
                <a16:creationId xmlns:a16="http://schemas.microsoft.com/office/drawing/2014/main" id="{ABD2154A-30FD-4284-81D6-8BF1AEC74264}"/>
              </a:ext>
            </a:extLst>
          </p:cNvPr>
          <p:cNvSpPr txBox="1"/>
          <p:nvPr>
            <p:custDataLst>
              <p:tags r:id="rId6"/>
            </p:custDataLst>
          </p:nvPr>
        </p:nvSpPr>
        <p:spPr>
          <a:xfrm>
            <a:off x="3728858" y="877440"/>
            <a:ext cx="4733925" cy="600164"/>
          </a:xfrm>
          <a:prstGeom prst="rect">
            <a:avLst/>
          </a:prstGeom>
          <a:noFill/>
          <a:ln>
            <a:noFill/>
          </a:ln>
        </p:spPr>
        <p:txBody>
          <a:bodyPr wrap="square" lIns="91440" tIns="45720" rIns="91440" bIns="45720" rtlCol="0" anchor="t">
            <a:spAutoFit/>
          </a:bodyPr>
          <a:lstStyle/>
          <a:p>
            <a:pPr algn="ctr" rtl="0"/>
            <a:r>
              <a:rPr lang="en-ca" sz="3300" b="1" i="0" u="none" baseline="0" dirty="0">
                <a:solidFill>
                  <a:schemeClr val="accent2"/>
                </a:solidFill>
                <a:latin typeface="Arial"/>
                <a:cs typeface="Arial"/>
              </a:rPr>
              <a:t>Who am I?</a:t>
            </a:r>
          </a:p>
        </p:txBody>
      </p:sp>
    </p:spTree>
    <p:extLst>
      <p:ext uri="{BB962C8B-B14F-4D97-AF65-F5344CB8AC3E}">
        <p14:creationId xmlns:p14="http://schemas.microsoft.com/office/powerpoint/2010/main" val="1606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8D39A7A-180F-47A0-8011-BB7F91CAE2DD}"/>
              </a:ext>
            </a:extLst>
          </p:cNvPr>
          <p:cNvSpPr txBox="1">
            <a:spLocks noGrp="1"/>
          </p:cNvSpPr>
          <p:nvPr>
            <p:ph type="title"/>
            <p:custDataLst>
              <p:tags r:id="rId1"/>
            </p:custDataLst>
          </p:nvPr>
        </p:nvSpPr>
        <p:spPr>
          <a:xfrm>
            <a:off x="756749" y="3152001"/>
            <a:ext cx="10678502" cy="553998"/>
          </a:xfrm>
          <a:prstGeom prst="rect">
            <a:avLst/>
          </a:prstGeom>
          <a:noFill/>
        </p:spPr>
        <p:txBody>
          <a:bodyPr wrap="square" rtlCol="0">
            <a:spAutoFit/>
          </a:bodyPr>
          <a:lstStyle/>
          <a:p>
            <a:pPr algn="l" rtl="0"/>
            <a:r>
              <a:rPr lang="en-ca" sz="4000" b="1" i="0" u="none" baseline="0" dirty="0"/>
              <a:t>And the winning team is...</a:t>
            </a:r>
            <a:endParaRPr lang="en-ca" sz="4000" dirty="0"/>
          </a:p>
        </p:txBody>
      </p:sp>
    </p:spTree>
    <p:extLst>
      <p:ext uri="{BB962C8B-B14F-4D97-AF65-F5344CB8AC3E}">
        <p14:creationId xmlns:p14="http://schemas.microsoft.com/office/powerpoint/2010/main" val="363334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B9E7C91-DB8D-1946-B92C-701C1BAB67EE}"/>
              </a:ext>
            </a:extLst>
          </p:cNvPr>
          <p:cNvSpPr>
            <a:spLocks noGrp="1"/>
          </p:cNvSpPr>
          <p:nvPr>
            <p:ph type="title"/>
            <p:custDataLst>
              <p:tags r:id="rId1"/>
            </p:custDataLst>
          </p:nvPr>
        </p:nvSpPr>
        <p:spPr>
          <a:xfrm>
            <a:off x="7014116" y="1770812"/>
            <a:ext cx="4297680" cy="1596855"/>
          </a:xfrm>
        </p:spPr>
        <p:txBody>
          <a:bodyPr/>
          <a:lstStyle/>
          <a:p>
            <a:pPr algn="r" rtl="0"/>
            <a:r>
              <a:rPr lang="en-ca" b="1" i="0" u="none" baseline="0" dirty="0"/>
              <a:t>For more information...</a:t>
            </a:r>
          </a:p>
        </p:txBody>
      </p:sp>
      <p:sp>
        <p:nvSpPr>
          <p:cNvPr id="11" name="Espace réservé du texte 10">
            <a:extLst>
              <a:ext uri="{FF2B5EF4-FFF2-40B4-BE49-F238E27FC236}">
                <a16:creationId xmlns:a16="http://schemas.microsoft.com/office/drawing/2014/main" id="{2CB588FE-D176-2F44-8D10-9E31C06BF4C7}"/>
              </a:ext>
            </a:extLst>
          </p:cNvPr>
          <p:cNvSpPr>
            <a:spLocks noGrp="1"/>
          </p:cNvSpPr>
          <p:nvPr>
            <p:ph type="body" sz="quarter" idx="15"/>
            <p:custDataLst>
              <p:tags r:id="rId2"/>
            </p:custDataLst>
          </p:nvPr>
        </p:nvSpPr>
        <p:spPr/>
        <p:txBody>
          <a:bodyPr/>
          <a:lstStyle/>
          <a:p>
            <a:pPr algn="r" rtl="0"/>
            <a:r>
              <a:rPr lang="en-ca" b="0" i="0" u="none" baseline="0" dirty="0"/>
              <a:t>https://educaloi.qc.ca/en/categories/legal-careers/</a:t>
            </a:r>
          </a:p>
          <a:p>
            <a:endParaRPr lang="en-ca" dirty="0"/>
          </a:p>
        </p:txBody>
      </p:sp>
      <p:pic>
        <p:nvPicPr>
          <p:cNvPr id="4" name="Image 3">
            <a:extLst>
              <a:ext uri="{FF2B5EF4-FFF2-40B4-BE49-F238E27FC236}">
                <a16:creationId xmlns:a16="http://schemas.microsoft.com/office/drawing/2014/main" id="{20529D2A-3262-4E50-B69B-68426F374306}"/>
              </a:ext>
            </a:extLst>
          </p:cNvPr>
          <p:cNvPicPr>
            <a:picLocks noChangeAspect="1"/>
          </p:cNvPicPr>
          <p:nvPr>
            <p:custDataLst>
              <p:tags r:id="rId3"/>
            </p:custDataLst>
          </p:nvPr>
        </p:nvPicPr>
        <p:blipFill>
          <a:blip r:embed="rId8"/>
          <a:stretch>
            <a:fillRect/>
          </a:stretch>
        </p:blipFill>
        <p:spPr>
          <a:xfrm rot="20650472">
            <a:off x="1382941" y="534418"/>
            <a:ext cx="3486029" cy="2750053"/>
          </a:xfrm>
          <a:prstGeom prst="rect">
            <a:avLst/>
          </a:prstGeom>
          <a:ln>
            <a:solidFill>
              <a:schemeClr val="accent4">
                <a:lumMod val="60000"/>
                <a:lumOff val="40000"/>
              </a:schemeClr>
            </a:solidFill>
          </a:ln>
          <a:effectLst>
            <a:outerShdw blurRad="50800" dist="38100" dir="10800000" algn="r" rotWithShape="0">
              <a:prstClr val="black">
                <a:alpha val="40000"/>
              </a:prstClr>
            </a:outerShdw>
          </a:effectLst>
        </p:spPr>
      </p:pic>
      <p:pic>
        <p:nvPicPr>
          <p:cNvPr id="5" name="Image 4">
            <a:extLst>
              <a:ext uri="{FF2B5EF4-FFF2-40B4-BE49-F238E27FC236}">
                <a16:creationId xmlns:a16="http://schemas.microsoft.com/office/drawing/2014/main" id="{C392B701-CCDF-4B12-A9CD-685A7B34E402}"/>
              </a:ext>
            </a:extLst>
          </p:cNvPr>
          <p:cNvPicPr>
            <a:picLocks noChangeAspect="1"/>
          </p:cNvPicPr>
          <p:nvPr>
            <p:custDataLst>
              <p:tags r:id="rId4"/>
            </p:custDataLst>
          </p:nvPr>
        </p:nvPicPr>
        <p:blipFill>
          <a:blip r:embed="rId9"/>
          <a:stretch>
            <a:fillRect/>
          </a:stretch>
        </p:blipFill>
        <p:spPr>
          <a:xfrm rot="316867">
            <a:off x="509139" y="2992517"/>
            <a:ext cx="3595285" cy="2638654"/>
          </a:xfrm>
          <a:prstGeom prst="rect">
            <a:avLst/>
          </a:prstGeom>
          <a:ln>
            <a:solidFill>
              <a:schemeClr val="accent4">
                <a:lumMod val="60000"/>
                <a:lumOff val="40000"/>
              </a:schemeClr>
            </a:solidFill>
          </a:ln>
          <a:effectLst>
            <a:outerShdw blurRad="50800" dist="38100" dir="10800000" algn="r" rotWithShape="0">
              <a:prstClr val="black">
                <a:alpha val="40000"/>
              </a:prstClr>
            </a:outerShdw>
          </a:effectLst>
        </p:spPr>
      </p:pic>
      <p:pic>
        <p:nvPicPr>
          <p:cNvPr id="7" name="Image 6">
            <a:extLst>
              <a:ext uri="{FF2B5EF4-FFF2-40B4-BE49-F238E27FC236}">
                <a16:creationId xmlns:a16="http://schemas.microsoft.com/office/drawing/2014/main" id="{DE720DC5-0138-406C-8D0E-D3939E9ACA1E}"/>
              </a:ext>
            </a:extLst>
          </p:cNvPr>
          <p:cNvPicPr>
            <a:picLocks noChangeAspect="1"/>
          </p:cNvPicPr>
          <p:nvPr>
            <p:custDataLst>
              <p:tags r:id="rId5"/>
            </p:custDataLst>
          </p:nvPr>
        </p:nvPicPr>
        <p:blipFill>
          <a:blip r:embed="rId10"/>
          <a:stretch>
            <a:fillRect/>
          </a:stretch>
        </p:blipFill>
        <p:spPr>
          <a:xfrm rot="20144236">
            <a:off x="3768007" y="3603596"/>
            <a:ext cx="3166912" cy="2472516"/>
          </a:xfrm>
          <a:prstGeom prst="rect">
            <a:avLst/>
          </a:prstGeom>
          <a:ln>
            <a:solidFill>
              <a:schemeClr val="accent4">
                <a:lumMod val="60000"/>
                <a:lumOff val="4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9774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93FEFEB-E339-3F7E-5A9D-40F4E4329484}"/>
              </a:ext>
            </a:extLst>
          </p:cNvPr>
          <p:cNvGrpSpPr/>
          <p:nvPr/>
        </p:nvGrpSpPr>
        <p:grpSpPr>
          <a:xfrm>
            <a:off x="415953" y="1245803"/>
            <a:ext cx="5810676" cy="3502410"/>
            <a:chOff x="4419601" y="2396066"/>
            <a:chExt cx="7992532" cy="4817533"/>
          </a:xfrm>
        </p:grpSpPr>
        <p:pic>
          <p:nvPicPr>
            <p:cNvPr id="32" name="Image 27">
              <a:extLst>
                <a:ext uri="{FF2B5EF4-FFF2-40B4-BE49-F238E27FC236}">
                  <a16:creationId xmlns:a16="http://schemas.microsoft.com/office/drawing/2014/main" id="{630C4B6B-D674-0CFF-8623-A46BE3A4ECE7}"/>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23345725-B4A6-63D0-6ADE-F24A3B17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2" name="Groupe 17">
            <a:extLst>
              <a:ext uri="{FF2B5EF4-FFF2-40B4-BE49-F238E27FC236}">
                <a16:creationId xmlns:a16="http://schemas.microsoft.com/office/drawing/2014/main" id="{FB55D7DC-3FA7-0F7E-62A7-5AEE6EB4C5FA}"/>
              </a:ext>
            </a:extLst>
          </p:cNvPr>
          <p:cNvGrpSpPr>
            <a:grpSpLocks noChangeAspect="1"/>
          </p:cNvGrpSpPr>
          <p:nvPr/>
        </p:nvGrpSpPr>
        <p:grpSpPr>
          <a:xfrm>
            <a:off x="3011649" y="4669730"/>
            <a:ext cx="630976" cy="630936"/>
            <a:chOff x="8915400" y="2747719"/>
            <a:chExt cx="1689500" cy="1689393"/>
          </a:xfrm>
        </p:grpSpPr>
        <p:sp>
          <p:nvSpPr>
            <p:cNvPr id="3" name="Oval 24">
              <a:hlinkClick r:id="rId5"/>
              <a:extLst>
                <a:ext uri="{FF2B5EF4-FFF2-40B4-BE49-F238E27FC236}">
                  <a16:creationId xmlns:a16="http://schemas.microsoft.com/office/drawing/2014/main" id="{EA15BA4A-5E69-6638-7D78-D8E9C2E2D310}"/>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16">
              <a:extLst>
                <a:ext uri="{FF2B5EF4-FFF2-40B4-BE49-F238E27FC236}">
                  <a16:creationId xmlns:a16="http://schemas.microsoft.com/office/drawing/2014/main" id="{D2A8D8C4-0114-7C6A-821A-3E400FD55E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5" name="Image 5">
            <a:extLst>
              <a:ext uri="{FF2B5EF4-FFF2-40B4-BE49-F238E27FC236}">
                <a16:creationId xmlns:a16="http://schemas.microsoft.com/office/drawing/2014/main" id="{305981C8-12BE-B0D0-1B92-56D5F95426D6}"/>
              </a:ext>
            </a:extLst>
          </p:cNvPr>
          <p:cNvPicPr>
            <a:picLocks noChangeAspect="1"/>
          </p:cNvPicPr>
          <p:nvPr/>
        </p:nvPicPr>
        <p:blipFill rotWithShape="1">
          <a:blip r:embed="rId8"/>
          <a:srcRect l="642" r="857"/>
          <a:stretch/>
        </p:blipFill>
        <p:spPr>
          <a:xfrm>
            <a:off x="6547661" y="1302558"/>
            <a:ext cx="1506886" cy="1280160"/>
          </a:xfrm>
          <a:prstGeom prst="rect">
            <a:avLst/>
          </a:prstGeom>
          <a:ln w="38100">
            <a:solidFill>
              <a:srgbClr val="333F48"/>
            </a:solidFill>
            <a:miter lim="800000"/>
          </a:ln>
        </p:spPr>
      </p:pic>
      <p:pic>
        <p:nvPicPr>
          <p:cNvPr id="6" name="Image 21">
            <a:extLst>
              <a:ext uri="{FF2B5EF4-FFF2-40B4-BE49-F238E27FC236}">
                <a16:creationId xmlns:a16="http://schemas.microsoft.com/office/drawing/2014/main" id="{555751F6-D5B1-CA6B-A012-9442473176C3}"/>
              </a:ext>
            </a:extLst>
          </p:cNvPr>
          <p:cNvPicPr>
            <a:picLocks noChangeAspect="1"/>
          </p:cNvPicPr>
          <p:nvPr/>
        </p:nvPicPr>
        <p:blipFill>
          <a:blip r:embed="rId9"/>
          <a:stretch>
            <a:fillRect/>
          </a:stretch>
        </p:blipFill>
        <p:spPr>
          <a:xfrm>
            <a:off x="6547661" y="2910624"/>
            <a:ext cx="1508760" cy="1159542"/>
          </a:xfrm>
          <a:prstGeom prst="rect">
            <a:avLst/>
          </a:prstGeom>
          <a:ln w="38100">
            <a:solidFill>
              <a:srgbClr val="333F48"/>
            </a:solidFill>
            <a:miter lim="800000"/>
          </a:ln>
        </p:spPr>
      </p:pic>
      <p:pic>
        <p:nvPicPr>
          <p:cNvPr id="7" name="Image 23">
            <a:extLst>
              <a:ext uri="{FF2B5EF4-FFF2-40B4-BE49-F238E27FC236}">
                <a16:creationId xmlns:a16="http://schemas.microsoft.com/office/drawing/2014/main" id="{F967E11E-DB99-EE10-AAC1-927D03D6435E}"/>
              </a:ext>
            </a:extLst>
          </p:cNvPr>
          <p:cNvPicPr>
            <a:picLocks noChangeAspect="1"/>
          </p:cNvPicPr>
          <p:nvPr/>
        </p:nvPicPr>
        <p:blipFill>
          <a:blip r:embed="rId10"/>
          <a:stretch>
            <a:fillRect/>
          </a:stretch>
        </p:blipFill>
        <p:spPr>
          <a:xfrm>
            <a:off x="6547661" y="4398071"/>
            <a:ext cx="1508760" cy="1443298"/>
          </a:xfrm>
          <a:prstGeom prst="rect">
            <a:avLst/>
          </a:prstGeom>
          <a:ln w="38100">
            <a:solidFill>
              <a:srgbClr val="333F48"/>
            </a:solidFill>
            <a:miter lim="800000"/>
          </a:ln>
        </p:spPr>
      </p:pic>
      <p:grpSp>
        <p:nvGrpSpPr>
          <p:cNvPr id="12" name="Groupe 13">
            <a:extLst>
              <a:ext uri="{FF2B5EF4-FFF2-40B4-BE49-F238E27FC236}">
                <a16:creationId xmlns:a16="http://schemas.microsoft.com/office/drawing/2014/main" id="{7D702F6D-6AB4-037E-926D-AA1739DBAE41}"/>
              </a:ext>
            </a:extLst>
          </p:cNvPr>
          <p:cNvGrpSpPr/>
          <p:nvPr/>
        </p:nvGrpSpPr>
        <p:grpSpPr>
          <a:xfrm>
            <a:off x="7767364" y="3173803"/>
            <a:ext cx="633224" cy="633184"/>
            <a:chOff x="539551" y="2747719"/>
            <a:chExt cx="1689499" cy="1689393"/>
          </a:xfrm>
        </p:grpSpPr>
        <p:sp>
          <p:nvSpPr>
            <p:cNvPr id="13" name="Oval 18">
              <a:hlinkClick r:id="rId11"/>
              <a:extLst>
                <a:ext uri="{FF2B5EF4-FFF2-40B4-BE49-F238E27FC236}">
                  <a16:creationId xmlns:a16="http://schemas.microsoft.com/office/drawing/2014/main" id="{1FB6DA87-F78E-9F84-D546-DEA386A26DA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4" name="AutoShape 19">
              <a:extLst>
                <a:ext uri="{FF2B5EF4-FFF2-40B4-BE49-F238E27FC236}">
                  <a16:creationId xmlns:a16="http://schemas.microsoft.com/office/drawing/2014/main" id="{79770AAF-526F-0C1E-68CC-0E5DE75EBDD6}"/>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5" name="Groupe 15">
            <a:extLst>
              <a:ext uri="{FF2B5EF4-FFF2-40B4-BE49-F238E27FC236}">
                <a16:creationId xmlns:a16="http://schemas.microsoft.com/office/drawing/2014/main" id="{E8E19A43-23B5-DD0C-77B8-95C124559AB8}"/>
              </a:ext>
            </a:extLst>
          </p:cNvPr>
          <p:cNvGrpSpPr/>
          <p:nvPr/>
        </p:nvGrpSpPr>
        <p:grpSpPr>
          <a:xfrm>
            <a:off x="7767364" y="1626046"/>
            <a:ext cx="633224" cy="633184"/>
            <a:chOff x="2675683" y="2747719"/>
            <a:chExt cx="1689500" cy="1689393"/>
          </a:xfrm>
        </p:grpSpPr>
        <p:sp>
          <p:nvSpPr>
            <p:cNvPr id="16" name="Oval 24">
              <a:hlinkClick r:id="rId12"/>
              <a:extLst>
                <a:ext uri="{FF2B5EF4-FFF2-40B4-BE49-F238E27FC236}">
                  <a16:creationId xmlns:a16="http://schemas.microsoft.com/office/drawing/2014/main" id="{60321606-C3A1-0DD0-E819-E4906B59C5D9}"/>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7" name="AutoShape 25">
              <a:extLst>
                <a:ext uri="{FF2B5EF4-FFF2-40B4-BE49-F238E27FC236}">
                  <a16:creationId xmlns:a16="http://schemas.microsoft.com/office/drawing/2014/main" id="{BC434F21-A96E-1AFC-20C4-C78DECED9101}"/>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8" name="Groupe 49">
            <a:extLst>
              <a:ext uri="{FF2B5EF4-FFF2-40B4-BE49-F238E27FC236}">
                <a16:creationId xmlns:a16="http://schemas.microsoft.com/office/drawing/2014/main" id="{734D9C46-C036-E90A-20A9-59245A4F06F3}"/>
              </a:ext>
            </a:extLst>
          </p:cNvPr>
          <p:cNvGrpSpPr/>
          <p:nvPr/>
        </p:nvGrpSpPr>
        <p:grpSpPr>
          <a:xfrm>
            <a:off x="7767364" y="4803128"/>
            <a:ext cx="633224" cy="633184"/>
            <a:chOff x="7305431" y="4396728"/>
            <a:chExt cx="633224" cy="633184"/>
          </a:xfrm>
        </p:grpSpPr>
        <p:sp>
          <p:nvSpPr>
            <p:cNvPr id="19" name="Oval 24">
              <a:hlinkClick r:id="rId13"/>
              <a:extLst>
                <a:ext uri="{FF2B5EF4-FFF2-40B4-BE49-F238E27FC236}">
                  <a16:creationId xmlns:a16="http://schemas.microsoft.com/office/drawing/2014/main" id="{2518984A-E4F0-AB17-F477-C3E1A19F1D93}"/>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0" name="AutoShape 4">
              <a:extLst>
                <a:ext uri="{FF2B5EF4-FFF2-40B4-BE49-F238E27FC236}">
                  <a16:creationId xmlns:a16="http://schemas.microsoft.com/office/drawing/2014/main" id="{145CCA70-7A3B-715B-50FA-76D55C9A1D54}"/>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7" name="Rectangle 26">
            <a:extLst>
              <a:ext uri="{FF2B5EF4-FFF2-40B4-BE49-F238E27FC236}">
                <a16:creationId xmlns:a16="http://schemas.microsoft.com/office/drawing/2014/main" id="{564F501F-3520-BAE4-4501-CFDFD7204B5C}"/>
              </a:ext>
            </a:extLst>
          </p:cNvPr>
          <p:cNvSpPr/>
          <p:nvPr/>
        </p:nvSpPr>
        <p:spPr>
          <a:xfrm>
            <a:off x="2307246" y="5391528"/>
            <a:ext cx="2039783" cy="338554"/>
          </a:xfrm>
          <a:prstGeom prst="rect">
            <a:avLst/>
          </a:prstGeom>
        </p:spPr>
        <p:txBody>
          <a:bodyPr wrap="square" lIns="91440" tIns="45720" rIns="91440" bIns="45720" anchor="t">
            <a:spAutoFit/>
          </a:bodyPr>
          <a:lstStyle/>
          <a:p>
            <a:pPr algn="ctr"/>
            <a:r>
              <a:rPr lang="fr-CA" sz="1600">
                <a:solidFill>
                  <a:schemeClr val="tx1">
                    <a:lumMod val="75000"/>
                    <a:lumOff val="25000"/>
                  </a:schemeClr>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tx1">
                  <a:lumMod val="75000"/>
                  <a:lumOff val="25000"/>
                </a:schemeClr>
              </a:solidFill>
              <a:latin typeface="Arial"/>
              <a:ea typeface="+mn-lt"/>
              <a:cs typeface="Arial"/>
            </a:endParaRPr>
          </a:p>
        </p:txBody>
      </p:sp>
      <p:sp>
        <p:nvSpPr>
          <p:cNvPr id="28" name="Rectangle 27">
            <a:extLst>
              <a:ext uri="{FF2B5EF4-FFF2-40B4-BE49-F238E27FC236}">
                <a16:creationId xmlns:a16="http://schemas.microsoft.com/office/drawing/2014/main" id="{98E5FB66-3BA6-BE04-B9DE-420ED68FD511}"/>
              </a:ext>
            </a:extLst>
          </p:cNvPr>
          <p:cNvSpPr/>
          <p:nvPr/>
        </p:nvSpPr>
        <p:spPr>
          <a:xfrm>
            <a:off x="8504846" y="3327399"/>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YouTube/</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sp>
        <p:nvSpPr>
          <p:cNvPr id="29" name="Rectangle 28">
            <a:extLst>
              <a:ext uri="{FF2B5EF4-FFF2-40B4-BE49-F238E27FC236}">
                <a16:creationId xmlns:a16="http://schemas.microsoft.com/office/drawing/2014/main" id="{2044B66D-A22F-000B-AECA-73895C6E23F9}"/>
              </a:ext>
            </a:extLst>
          </p:cNvPr>
          <p:cNvSpPr/>
          <p:nvPr/>
        </p:nvSpPr>
        <p:spPr>
          <a:xfrm>
            <a:off x="8504846" y="177229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Instagram/</a:t>
            </a:r>
            <a:r>
              <a:rPr lang="fr-CA" sz="1600" u="sng" err="1">
                <a:solidFill>
                  <a:schemeClr val="tx1">
                    <a:lumMod val="75000"/>
                    <a:lumOff val="25000"/>
                  </a:schemeClr>
                </a:solidFill>
                <a:latin typeface="Arial"/>
                <a:ea typeface="+mn-lt"/>
                <a:cs typeface="Arial"/>
              </a:rPr>
              <a:t>educaloi_en</a:t>
            </a:r>
            <a:endParaRPr lang="fr-CA" sz="1600" u="sng">
              <a:solidFill>
                <a:schemeClr val="tx1">
                  <a:lumMod val="75000"/>
                  <a:lumOff val="25000"/>
                </a:schemeClr>
              </a:solidFill>
              <a:latin typeface="Arial"/>
              <a:ea typeface="+mn-lt"/>
              <a:cs typeface="Arial"/>
            </a:endParaRPr>
          </a:p>
        </p:txBody>
      </p:sp>
      <p:sp>
        <p:nvSpPr>
          <p:cNvPr id="30" name="Rectangle 29">
            <a:extLst>
              <a:ext uri="{FF2B5EF4-FFF2-40B4-BE49-F238E27FC236}">
                <a16:creationId xmlns:a16="http://schemas.microsoft.com/office/drawing/2014/main" id="{B4BFD311-5DB2-2A39-6E32-EC35C6DAF363}"/>
              </a:ext>
            </a:extLst>
          </p:cNvPr>
          <p:cNvSpPr/>
          <p:nvPr/>
        </p:nvSpPr>
        <p:spPr>
          <a:xfrm>
            <a:off x="8504846" y="495141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Facebook/</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pic>
        <p:nvPicPr>
          <p:cNvPr id="9" name="Picture 8">
            <a:extLst>
              <a:ext uri="{FF2B5EF4-FFF2-40B4-BE49-F238E27FC236}">
                <a16:creationId xmlns:a16="http://schemas.microsoft.com/office/drawing/2014/main" id="{4CB6099B-7289-01B9-A21F-0A88A3428188}"/>
              </a:ext>
            </a:extLst>
          </p:cNvPr>
          <p:cNvPicPr>
            <a:picLocks noChangeAspect="1"/>
          </p:cNvPicPr>
          <p:nvPr/>
        </p:nvPicPr>
        <p:blipFill>
          <a:blip r:embed="rId15"/>
          <a:stretch>
            <a:fillRect/>
          </a:stretch>
        </p:blipFill>
        <p:spPr>
          <a:xfrm>
            <a:off x="9646898" y="5730082"/>
            <a:ext cx="2332667" cy="734056"/>
          </a:xfrm>
          <a:prstGeom prst="rect">
            <a:avLst/>
          </a:prstGeom>
        </p:spPr>
      </p:pic>
    </p:spTree>
    <p:extLst>
      <p:ext uri="{BB962C8B-B14F-4D97-AF65-F5344CB8AC3E}">
        <p14:creationId xmlns:p14="http://schemas.microsoft.com/office/powerpoint/2010/main" val="149745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69B16-8FA5-49C8-BED2-1783CED1508A}"/>
              </a:ext>
            </a:extLst>
          </p:cNvPr>
          <p:cNvSpPr>
            <a:spLocks noGrp="1"/>
          </p:cNvSpPr>
          <p:nvPr>
            <p:ph type="title"/>
            <p:custDataLst>
              <p:tags r:id="rId1"/>
            </p:custDataLst>
          </p:nvPr>
        </p:nvSpPr>
        <p:spPr>
          <a:xfrm>
            <a:off x="180838" y="339213"/>
            <a:ext cx="6820479" cy="914400"/>
          </a:xfrm>
        </p:spPr>
        <p:txBody>
          <a:bodyPr/>
          <a:lstStyle/>
          <a:p>
            <a:pPr algn="l" rtl="0"/>
            <a:r>
              <a:rPr lang="en-ca" sz="4000" b="1" i="0" u="none" baseline="0" dirty="0"/>
              <a:t>I create laws.</a:t>
            </a:r>
            <a:br>
              <a:rPr lang="en-ca" sz="4000" dirty="0"/>
            </a:br>
            <a:endParaRPr lang="en-ca" dirty="0"/>
          </a:p>
        </p:txBody>
      </p:sp>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2"/>
            </p:custDataLst>
          </p:nvPr>
        </p:nvSpPr>
        <p:spPr>
          <a:xfrm>
            <a:off x="4681843" y="1901837"/>
            <a:ext cx="6824028" cy="4114800"/>
          </a:xfrm>
        </p:spPr>
        <p:txBody>
          <a:bodyPr vert="horz" lIns="0" tIns="0" rIns="0" bIns="0" rtlCol="0" anchor="t">
            <a:noAutofit/>
          </a:bodyPr>
          <a:lstStyle/>
          <a:p>
            <a:pPr algn="l" rtl="0"/>
            <a:r>
              <a:rPr lang="en-ca" sz="2400" b="0" i="0" u="none" baseline="0" dirty="0"/>
              <a:t>MPs and MNAs are elected to represent the people who live in their riding (</a:t>
            </a:r>
            <a:r>
              <a:rPr lang="en-CA" sz="2400" b="0" i="0" u="none" baseline="0" dirty="0"/>
              <a:t>electoral division)</a:t>
            </a:r>
            <a:r>
              <a:rPr lang="en-ca" sz="2400" b="0" i="0" u="none" baseline="0" dirty="0"/>
              <a:t>. They have a lot of duties, including:</a:t>
            </a:r>
            <a:endParaRPr lang="en-ca" sz="1800" dirty="0">
              <a:cs typeface="Arial" panose="020B0604020202020204"/>
            </a:endParaRPr>
          </a:p>
          <a:p>
            <a:endParaRPr lang="en-ca" sz="1600" dirty="0"/>
          </a:p>
          <a:p>
            <a:pPr marL="285750" indent="-285750" algn="l" rtl="0">
              <a:buChar char="•"/>
            </a:pPr>
            <a:r>
              <a:rPr lang="en-ca" sz="2000" b="0" i="0" u="none" baseline="0" dirty="0"/>
              <a:t>voting for or against bills (proposed laws) to determine whether they will become law </a:t>
            </a:r>
            <a:endParaRPr lang="en-ca" sz="2000" dirty="0">
              <a:cs typeface="Arial"/>
            </a:endParaRPr>
          </a:p>
          <a:p>
            <a:pPr marL="285750" indent="-285750" algn="l" rtl="0">
              <a:buFont typeface="Arial" panose="020B0604020202020204" pitchFamily="34" charset="0"/>
              <a:buChar char="•"/>
            </a:pPr>
            <a:r>
              <a:rPr lang="en-ca" sz="2000" b="0" i="0" u="none" baseline="0" dirty="0"/>
              <a:t>doing work in their riding offices </a:t>
            </a:r>
            <a:r>
              <a:rPr lang="en-ca" sz="2000" b="0" i="0" u="none" baseline="0" dirty="0">
                <a:ea typeface="+mn-lt"/>
                <a:cs typeface="+mn-lt"/>
              </a:rPr>
              <a:t>(when they are not at the Quebec National Assembly or the Canadian Parliament)</a:t>
            </a:r>
            <a:endParaRPr lang="en-ca" sz="2000" dirty="0">
              <a:cs typeface="Arial"/>
            </a:endParaRPr>
          </a:p>
          <a:p>
            <a:pPr marL="285750" indent="-285750" algn="l" rtl="0">
              <a:buFont typeface="Arial" panose="020B0604020202020204" pitchFamily="34" charset="0"/>
              <a:buChar char="•"/>
            </a:pPr>
            <a:r>
              <a:rPr lang="en-ca" sz="2000" b="0" i="0" u="none" baseline="0" dirty="0"/>
              <a:t>meeting with groups and individuals to discuss their requests</a:t>
            </a:r>
            <a:endParaRPr lang="en-ca" sz="2000" dirty="0">
              <a:cs typeface="Arial"/>
            </a:endParaRPr>
          </a:p>
          <a:p>
            <a:pPr marL="285750" indent="-285750" algn="l" rtl="0">
              <a:buFont typeface="Arial" panose="020B0604020202020204" pitchFamily="34" charset="0"/>
              <a:buChar char="•"/>
            </a:pPr>
            <a:r>
              <a:rPr lang="en-ca" sz="2000" b="0" i="0" u="none" baseline="0" dirty="0"/>
              <a:t>making sure that their community has what it needs, like jobs, education, government programs, etc.</a:t>
            </a:r>
            <a:endParaRPr lang="en-ca" sz="1800" dirty="0">
              <a:cs typeface="Arial"/>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3"/>
            </p:custDataLst>
          </p:nvPr>
        </p:nvSpPr>
        <p:spPr>
          <a:xfrm>
            <a:off x="5653377" y="339214"/>
            <a:ext cx="5259788" cy="14498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200" b="0" i="0" u="none" baseline="0" dirty="0">
                <a:solidFill>
                  <a:schemeClr val="bg1"/>
                </a:solidFill>
              </a:rPr>
              <a:t>Member of Parliament (MP) </a:t>
            </a:r>
          </a:p>
          <a:p>
            <a:pPr algn="ctr" rtl="0"/>
            <a:r>
              <a:rPr lang="en-ca" sz="2200" b="0" i="0" u="none" baseline="0" dirty="0">
                <a:solidFill>
                  <a:schemeClr val="bg1"/>
                </a:solidFill>
              </a:rPr>
              <a:t>and</a:t>
            </a:r>
          </a:p>
          <a:p>
            <a:pPr algn="ctr" rtl="0"/>
            <a:r>
              <a:rPr lang="en-ca" sz="2200" b="0" i="0" u="none" baseline="0" dirty="0">
                <a:solidFill>
                  <a:schemeClr val="bg1"/>
                </a:solidFill>
              </a:rPr>
              <a:t>Member of the National Assembly (MNA)</a:t>
            </a:r>
          </a:p>
        </p:txBody>
      </p:sp>
      <p:sp>
        <p:nvSpPr>
          <p:cNvPr id="8" name="Rectangle : coins arrondis 7">
            <a:hlinkClick r:id="rId6" action="ppaction://hlinksldjump"/>
            <a:extLst>
              <a:ext uri="{FF2B5EF4-FFF2-40B4-BE49-F238E27FC236}">
                <a16:creationId xmlns:a16="http://schemas.microsoft.com/office/drawing/2014/main" id="{7376DE7F-9B8C-4354-83A6-6DDAA8653475}"/>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hlinkClick r:id="rId7" action="ppaction://hlinksldjump">
                  <a:extLst>
                    <a:ext uri="{A12FA001-AC4F-418D-AE19-62706E023703}">
                      <ahyp:hlinkClr xmlns:ahyp="http://schemas.microsoft.com/office/drawing/2018/hyperlinkcolor" val="tx"/>
                    </a:ext>
                  </a:extLst>
                </a:hlinkClick>
              </a:rPr>
              <a:t>Back</a:t>
            </a:r>
            <a:endParaRPr lang="en-ca" dirty="0">
              <a:solidFill>
                <a:schemeClr val="bg1"/>
              </a:solidFill>
            </a:endParaRPr>
          </a:p>
        </p:txBody>
      </p:sp>
      <p:pic>
        <p:nvPicPr>
          <p:cNvPr id="10" name="Image 9" descr="Une image contenant texte&#10;&#10;Description générée automatiquement">
            <a:extLst>
              <a:ext uri="{FF2B5EF4-FFF2-40B4-BE49-F238E27FC236}">
                <a16:creationId xmlns:a16="http://schemas.microsoft.com/office/drawing/2014/main" id="{D9449F99-BE20-4109-A145-56C33382F1AF}"/>
              </a:ext>
            </a:extLst>
          </p:cNvPr>
          <p:cNvPicPr>
            <a:picLocks noChangeAspect="1"/>
          </p:cNvPicPr>
          <p:nvPr/>
        </p:nvPicPr>
        <p:blipFill>
          <a:blip r:embed="rId8"/>
          <a:stretch>
            <a:fillRect/>
          </a:stretch>
        </p:blipFill>
        <p:spPr>
          <a:xfrm>
            <a:off x="-188451" y="1530085"/>
            <a:ext cx="3779528" cy="5327915"/>
          </a:xfrm>
          <a:prstGeom prst="rect">
            <a:avLst/>
          </a:prstGeom>
        </p:spPr>
      </p:pic>
    </p:spTree>
    <p:extLst>
      <p:ext uri="{BB962C8B-B14F-4D97-AF65-F5344CB8AC3E}">
        <p14:creationId xmlns:p14="http://schemas.microsoft.com/office/powerpoint/2010/main" val="311018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69B16-8FA5-49C8-BED2-1783CED1508A}"/>
              </a:ext>
            </a:extLst>
          </p:cNvPr>
          <p:cNvSpPr>
            <a:spLocks noGrp="1"/>
          </p:cNvSpPr>
          <p:nvPr>
            <p:ph type="title"/>
            <p:custDataLst>
              <p:tags r:id="rId1"/>
            </p:custDataLst>
          </p:nvPr>
        </p:nvSpPr>
        <p:spPr>
          <a:xfrm>
            <a:off x="219912" y="365760"/>
            <a:ext cx="6820479" cy="914400"/>
          </a:xfrm>
        </p:spPr>
        <p:txBody>
          <a:bodyPr/>
          <a:lstStyle/>
          <a:p>
            <a:pPr algn="l" rtl="0"/>
            <a:r>
              <a:rPr lang="en-ca" sz="4000" b="1" i="0" u="none" baseline="0" dirty="0"/>
              <a:t>I enforce laws.</a:t>
            </a:r>
            <a:br>
              <a:rPr lang="en-ca" sz="4000" dirty="0"/>
            </a:br>
            <a:endParaRPr lang="en-ca" dirty="0"/>
          </a:p>
        </p:txBody>
      </p:sp>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2"/>
            </p:custDataLst>
          </p:nvPr>
        </p:nvSpPr>
        <p:spPr>
          <a:xfrm>
            <a:off x="460071" y="2216683"/>
            <a:ext cx="6824028" cy="4114800"/>
          </a:xfrm>
        </p:spPr>
        <p:txBody>
          <a:bodyPr vert="horz" lIns="0" tIns="0" rIns="0" bIns="0" rtlCol="0" anchor="t">
            <a:noAutofit/>
          </a:bodyPr>
          <a:lstStyle/>
          <a:p>
            <a:pPr algn="l" rtl="0"/>
            <a:r>
              <a:rPr lang="en-ca" sz="2400" b="0" i="0" u="none" baseline="0" dirty="0">
                <a:latin typeface="Arial"/>
                <a:cs typeface="Arial"/>
              </a:rPr>
              <a:t>Police officers play an important role in society. They are responsible for:</a:t>
            </a:r>
          </a:p>
          <a:p>
            <a:endParaRPr lang="en-ca" sz="1600" b="1" dirty="0">
              <a:latin typeface="Arial" panose="020B0604020202020204" pitchFamily="34" charset="0"/>
              <a:cs typeface="Arial" panose="020B0604020202020204" pitchFamily="34" charset="0"/>
            </a:endParaRPr>
          </a:p>
          <a:p>
            <a:pPr marL="256540" indent="-256540" algn="l" rtl="0">
              <a:buFont typeface="Arial" panose="020B0604020202020204" pitchFamily="34" charset="0"/>
              <a:buChar char="•"/>
            </a:pPr>
            <a:r>
              <a:rPr lang="en-ca" sz="2000" b="1" i="0" u="none" baseline="0" dirty="0">
                <a:latin typeface="Arial"/>
                <a:cs typeface="Arial"/>
              </a:rPr>
              <a:t>protecting</a:t>
            </a:r>
            <a:r>
              <a:rPr lang="en-ca" sz="2000" b="0" i="0" u="none" baseline="0" dirty="0">
                <a:latin typeface="Arial"/>
                <a:cs typeface="Arial"/>
              </a:rPr>
              <a:t> the public and </a:t>
            </a:r>
            <a:r>
              <a:rPr lang="en-ca" sz="2000" b="1" i="0" u="none" baseline="0" dirty="0">
                <a:latin typeface="Arial"/>
                <a:cs typeface="Arial"/>
              </a:rPr>
              <a:t>preventing</a:t>
            </a:r>
            <a:r>
              <a:rPr lang="en-ca" sz="2000" b="0" i="0" u="none" baseline="0" dirty="0">
                <a:latin typeface="Arial"/>
                <a:cs typeface="Arial"/>
              </a:rPr>
              <a:t> crimes</a:t>
            </a:r>
          </a:p>
          <a:p>
            <a:pPr marL="256540" indent="-256540" algn="l" rtl="0">
              <a:buFont typeface="Arial" panose="020B0604020202020204" pitchFamily="34" charset="0"/>
              <a:buChar char="•"/>
            </a:pPr>
            <a:r>
              <a:rPr lang="en-ca" sz="2000" b="1" i="0" u="none" baseline="0" dirty="0">
                <a:latin typeface="Arial"/>
                <a:cs typeface="Arial"/>
              </a:rPr>
              <a:t>arresting</a:t>
            </a:r>
            <a:r>
              <a:rPr lang="en-ca" sz="2000" b="0" i="0" u="none" baseline="0" dirty="0">
                <a:latin typeface="Arial"/>
                <a:cs typeface="Arial"/>
              </a:rPr>
              <a:t> people who commit crimes</a:t>
            </a:r>
            <a:endParaRPr lang="en-ca" sz="2000" b="1" dirty="0">
              <a:latin typeface="Arial"/>
              <a:cs typeface="Arial"/>
            </a:endParaRPr>
          </a:p>
          <a:p>
            <a:pPr marL="256540" indent="-256540" algn="l" rtl="0">
              <a:buFont typeface="Arial" panose="020B0604020202020204" pitchFamily="34" charset="0"/>
              <a:buChar char="•"/>
            </a:pPr>
            <a:r>
              <a:rPr lang="en-ca" sz="2000" b="1" i="0" u="none" baseline="0" dirty="0">
                <a:latin typeface="Arial"/>
                <a:cs typeface="Arial"/>
              </a:rPr>
              <a:t>gathering evidence</a:t>
            </a:r>
            <a:r>
              <a:rPr lang="en-ca" sz="2000" b="0" i="0" u="none" baseline="0" dirty="0">
                <a:latin typeface="Arial"/>
                <a:cs typeface="Arial"/>
              </a:rPr>
              <a:t> to use in court against people accused of crimes</a:t>
            </a:r>
          </a:p>
          <a:p>
            <a:endParaRPr lang="en-ca" sz="2000" dirty="0">
              <a:latin typeface="Arial" panose="020B0604020202020204" pitchFamily="34" charset="0"/>
              <a:cs typeface="Arial" panose="020B0604020202020204" pitchFamily="34" charset="0"/>
            </a:endParaRPr>
          </a:p>
          <a:p>
            <a:pPr algn="l" rtl="0"/>
            <a:r>
              <a:rPr lang="en-ca" sz="2000" b="0" i="0" u="none" baseline="0" dirty="0">
                <a:latin typeface="Arial"/>
                <a:cs typeface="Arial"/>
              </a:rPr>
              <a:t>Police officers </a:t>
            </a:r>
            <a:r>
              <a:rPr lang="en-ca" sz="2000" b="1" i="0" u="none" baseline="0" dirty="0">
                <a:latin typeface="Arial"/>
                <a:cs typeface="Arial"/>
              </a:rPr>
              <a:t>must</a:t>
            </a:r>
            <a:r>
              <a:rPr lang="en-ca" sz="2000" b="0" i="0" u="none" baseline="0" dirty="0">
                <a:latin typeface="Arial"/>
                <a:cs typeface="Arial"/>
              </a:rPr>
              <a:t> respect people’s rights, especially the rights of people they arrest!</a:t>
            </a: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3"/>
            </p:custDataLst>
          </p:nvPr>
        </p:nvSpPr>
        <p:spPr>
          <a:xfrm>
            <a:off x="2159464" y="1202644"/>
            <a:ext cx="2993922"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Police Officer</a:t>
            </a:r>
          </a:p>
        </p:txBody>
      </p:sp>
      <p:sp>
        <p:nvSpPr>
          <p:cNvPr id="8" name="Rectangle : coins arrondis 7">
            <a:hlinkClick r:id="rId6" action="ppaction://hlinksldjump"/>
            <a:extLst>
              <a:ext uri="{FF2B5EF4-FFF2-40B4-BE49-F238E27FC236}">
                <a16:creationId xmlns:a16="http://schemas.microsoft.com/office/drawing/2014/main" id="{30FBA3DD-7AC8-413D-BE44-B545934D481A}"/>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hlinkClick r:id="rId7" action="ppaction://hlinksldjump">
                  <a:extLst>
                    <a:ext uri="{A12FA001-AC4F-418D-AE19-62706E023703}">
                      <ahyp:hlinkClr xmlns:ahyp="http://schemas.microsoft.com/office/drawing/2018/hyperlinkcolor" val="tx"/>
                    </a:ext>
                  </a:extLst>
                </a:hlinkClick>
              </a:rPr>
              <a:t>Back</a:t>
            </a:r>
            <a:endParaRPr lang="en-ca" dirty="0">
              <a:solidFill>
                <a:schemeClr val="bg1"/>
              </a:solidFill>
            </a:endParaRPr>
          </a:p>
        </p:txBody>
      </p:sp>
      <p:pic>
        <p:nvPicPr>
          <p:cNvPr id="6" name="Image 5" descr="Une image contenant texte&#10;&#10;Description générée automatiquement">
            <a:extLst>
              <a:ext uri="{FF2B5EF4-FFF2-40B4-BE49-F238E27FC236}">
                <a16:creationId xmlns:a16="http://schemas.microsoft.com/office/drawing/2014/main" id="{B19C9255-0DB6-4F7F-B521-A0BAD9DAE414}"/>
              </a:ext>
            </a:extLst>
          </p:cNvPr>
          <p:cNvPicPr>
            <a:picLocks noChangeAspect="1"/>
          </p:cNvPicPr>
          <p:nvPr/>
        </p:nvPicPr>
        <p:blipFill>
          <a:blip r:embed="rId8"/>
          <a:stretch>
            <a:fillRect/>
          </a:stretch>
        </p:blipFill>
        <p:spPr>
          <a:xfrm>
            <a:off x="7092938" y="1645096"/>
            <a:ext cx="3779528" cy="5327915"/>
          </a:xfrm>
          <a:prstGeom prst="rect">
            <a:avLst/>
          </a:prstGeom>
        </p:spPr>
      </p:pic>
    </p:spTree>
    <p:extLst>
      <p:ext uri="{BB962C8B-B14F-4D97-AF65-F5344CB8AC3E}">
        <p14:creationId xmlns:p14="http://schemas.microsoft.com/office/powerpoint/2010/main" val="341075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 différent, divers, éléments&#10;&#10;Description générée automatiquement">
            <a:extLst>
              <a:ext uri="{FF2B5EF4-FFF2-40B4-BE49-F238E27FC236}">
                <a16:creationId xmlns:a16="http://schemas.microsoft.com/office/drawing/2014/main" id="{B89AF14F-47BD-4834-9250-3B3BB6C91590}"/>
              </a:ext>
            </a:extLst>
          </p:cNvPr>
          <p:cNvPicPr>
            <a:picLocks noChangeAspect="1"/>
          </p:cNvPicPr>
          <p:nvPr/>
        </p:nvPicPr>
        <p:blipFill>
          <a:blip r:embed="rId4"/>
          <a:stretch>
            <a:fillRect/>
          </a:stretch>
        </p:blipFill>
        <p:spPr>
          <a:xfrm>
            <a:off x="1483416" y="448379"/>
            <a:ext cx="9429749" cy="6858000"/>
          </a:xfrm>
          <a:prstGeom prst="rect">
            <a:avLst/>
          </a:prstGeom>
        </p:spPr>
      </p:pic>
      <p:sp>
        <p:nvSpPr>
          <p:cNvPr id="2" name="ZoneTexte 1">
            <a:extLst>
              <a:ext uri="{FF2B5EF4-FFF2-40B4-BE49-F238E27FC236}">
                <a16:creationId xmlns:a16="http://schemas.microsoft.com/office/drawing/2014/main" id="{5B8FDAD6-390E-43F6-9116-2772822F2803}"/>
              </a:ext>
            </a:extLst>
          </p:cNvPr>
          <p:cNvSpPr txBox="1"/>
          <p:nvPr>
            <p:custDataLst>
              <p:tags r:id="rId1"/>
            </p:custDataLst>
          </p:nvPr>
        </p:nvSpPr>
        <p:spPr>
          <a:xfrm>
            <a:off x="171483" y="125214"/>
            <a:ext cx="11818956" cy="646331"/>
          </a:xfrm>
          <a:prstGeom prst="rect">
            <a:avLst/>
          </a:prstGeom>
          <a:noFill/>
        </p:spPr>
        <p:txBody>
          <a:bodyPr wrap="square" lIns="91440" tIns="45720" rIns="91440" bIns="45720" rtlCol="0" anchor="t">
            <a:spAutoFit/>
          </a:bodyPr>
          <a:lstStyle/>
          <a:p>
            <a:pPr algn="ctr" rtl="0"/>
            <a:r>
              <a:rPr lang="en-ca" sz="3600" b="0" i="0" u="none" baseline="0" dirty="0">
                <a:solidFill>
                  <a:schemeClr val="accent1"/>
                </a:solidFill>
              </a:rPr>
              <a:t>The courts: </a:t>
            </a:r>
            <a:r>
              <a:rPr lang="en-ca" b="0" i="0" u="none" baseline="0" dirty="0"/>
              <a:t> </a:t>
            </a:r>
            <a:r>
              <a:rPr lang="en-ca" sz="2800" dirty="0"/>
              <a:t>A</a:t>
            </a:r>
            <a:r>
              <a:rPr lang="en-ca" sz="2800" b="0" i="0" u="none" baseline="0" dirty="0"/>
              <a:t> key part of the administration of justice</a:t>
            </a:r>
            <a:endParaRPr lang="en-ca" sz="3600" dirty="0">
              <a:solidFill>
                <a:schemeClr val="accent1"/>
              </a:solidFill>
              <a:cs typeface="Calibri"/>
            </a:endParaRPr>
          </a:p>
        </p:txBody>
      </p:sp>
      <p:sp>
        <p:nvSpPr>
          <p:cNvPr id="4" name="Ellipse 3">
            <a:hlinkClick r:id="rId5" action="ppaction://hlinksldjump"/>
            <a:extLst>
              <a:ext uri="{FF2B5EF4-FFF2-40B4-BE49-F238E27FC236}">
                <a16:creationId xmlns:a16="http://schemas.microsoft.com/office/drawing/2014/main" id="{24178351-E081-4288-9DF2-99881EB126D0}"/>
              </a:ext>
            </a:extLst>
          </p:cNvPr>
          <p:cNvSpPr/>
          <p:nvPr/>
        </p:nvSpPr>
        <p:spPr>
          <a:xfrm>
            <a:off x="5521784" y="1606101"/>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1</a:t>
            </a:r>
            <a:endParaRPr lang="en-ca" dirty="0">
              <a:solidFill>
                <a:schemeClr val="tx1"/>
              </a:solidFill>
            </a:endParaRPr>
          </a:p>
        </p:txBody>
      </p:sp>
      <p:sp>
        <p:nvSpPr>
          <p:cNvPr id="5" name="Ellipse 4">
            <a:hlinkClick r:id="rId6" action="ppaction://hlinksldjump"/>
            <a:extLst>
              <a:ext uri="{FF2B5EF4-FFF2-40B4-BE49-F238E27FC236}">
                <a16:creationId xmlns:a16="http://schemas.microsoft.com/office/drawing/2014/main" id="{49952DAB-CF32-49BA-9609-32A3CC58DC6A}"/>
              </a:ext>
            </a:extLst>
          </p:cNvPr>
          <p:cNvSpPr/>
          <p:nvPr/>
        </p:nvSpPr>
        <p:spPr>
          <a:xfrm>
            <a:off x="8053460" y="3232843"/>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2</a:t>
            </a:r>
            <a:endParaRPr lang="en-ca" dirty="0">
              <a:solidFill>
                <a:schemeClr val="tx1"/>
              </a:solidFill>
            </a:endParaRPr>
          </a:p>
        </p:txBody>
      </p:sp>
      <p:sp>
        <p:nvSpPr>
          <p:cNvPr id="6" name="Ellipse 5">
            <a:hlinkClick r:id="rId7" action="ppaction://hlinksldjump"/>
            <a:extLst>
              <a:ext uri="{FF2B5EF4-FFF2-40B4-BE49-F238E27FC236}">
                <a16:creationId xmlns:a16="http://schemas.microsoft.com/office/drawing/2014/main" id="{A5A1227B-82DA-45AA-8BDC-7859BC6E39C6}"/>
              </a:ext>
            </a:extLst>
          </p:cNvPr>
          <p:cNvSpPr/>
          <p:nvPr/>
        </p:nvSpPr>
        <p:spPr>
          <a:xfrm>
            <a:off x="9485297" y="4971004"/>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3</a:t>
            </a:r>
            <a:endParaRPr lang="en-ca" dirty="0">
              <a:solidFill>
                <a:schemeClr val="tx1"/>
              </a:solidFill>
            </a:endParaRPr>
          </a:p>
        </p:txBody>
      </p:sp>
      <p:sp>
        <p:nvSpPr>
          <p:cNvPr id="7" name="Ellipse 6">
            <a:hlinkClick r:id="rId8" action="ppaction://hlinksldjump"/>
            <a:extLst>
              <a:ext uri="{FF2B5EF4-FFF2-40B4-BE49-F238E27FC236}">
                <a16:creationId xmlns:a16="http://schemas.microsoft.com/office/drawing/2014/main" id="{35C5A814-A316-4B2F-9D6A-9F29E404789B}"/>
              </a:ext>
            </a:extLst>
          </p:cNvPr>
          <p:cNvSpPr/>
          <p:nvPr/>
        </p:nvSpPr>
        <p:spPr>
          <a:xfrm>
            <a:off x="9525920" y="1606102"/>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4</a:t>
            </a:r>
            <a:endParaRPr lang="en-ca" dirty="0">
              <a:solidFill>
                <a:schemeClr val="tx1"/>
              </a:solidFill>
            </a:endParaRPr>
          </a:p>
        </p:txBody>
      </p:sp>
      <p:sp>
        <p:nvSpPr>
          <p:cNvPr id="8" name="Ellipse 7">
            <a:hlinkClick r:id="rId9" action="ppaction://hlinksldjump"/>
            <a:extLst>
              <a:ext uri="{FF2B5EF4-FFF2-40B4-BE49-F238E27FC236}">
                <a16:creationId xmlns:a16="http://schemas.microsoft.com/office/drawing/2014/main" id="{F1277A18-855C-43EA-9678-82A7E3D94922}"/>
              </a:ext>
            </a:extLst>
          </p:cNvPr>
          <p:cNvSpPr/>
          <p:nvPr/>
        </p:nvSpPr>
        <p:spPr>
          <a:xfrm>
            <a:off x="10204816" y="3399098"/>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5</a:t>
            </a:r>
            <a:endParaRPr lang="en-ca" dirty="0">
              <a:solidFill>
                <a:schemeClr val="tx1"/>
              </a:solidFill>
            </a:endParaRPr>
          </a:p>
        </p:txBody>
      </p:sp>
      <p:sp>
        <p:nvSpPr>
          <p:cNvPr id="9" name="Ellipse 8">
            <a:hlinkClick r:id="rId10" action="ppaction://hlinksldjump"/>
            <a:extLst>
              <a:ext uri="{FF2B5EF4-FFF2-40B4-BE49-F238E27FC236}">
                <a16:creationId xmlns:a16="http://schemas.microsoft.com/office/drawing/2014/main" id="{C2F6934F-A299-47A0-9BAE-FB47DAD14C2E}"/>
              </a:ext>
            </a:extLst>
          </p:cNvPr>
          <p:cNvSpPr/>
          <p:nvPr/>
        </p:nvSpPr>
        <p:spPr>
          <a:xfrm>
            <a:off x="6824655" y="5520348"/>
            <a:ext cx="332509" cy="3325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rtl="0"/>
            <a:r>
              <a:rPr lang="en-ca" b="0" i="0" u="none" baseline="0" dirty="0">
                <a:solidFill>
                  <a:schemeClr val="tx1"/>
                </a:solidFill>
              </a:rPr>
              <a:t>6</a:t>
            </a:r>
            <a:endParaRPr lang="en-ca" dirty="0">
              <a:solidFill>
                <a:schemeClr val="tx1"/>
              </a:solidFill>
            </a:endParaRPr>
          </a:p>
        </p:txBody>
      </p:sp>
      <p:sp>
        <p:nvSpPr>
          <p:cNvPr id="11" name="Rectangle : coins arrondis 10">
            <a:hlinkClick r:id="rId11" action="ppaction://hlinksldjump"/>
            <a:extLst>
              <a:ext uri="{FF2B5EF4-FFF2-40B4-BE49-F238E27FC236}">
                <a16:creationId xmlns:a16="http://schemas.microsoft.com/office/drawing/2014/main" id="{E53394C2-9540-4F31-A828-FC5E0E670074}"/>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Next</a:t>
            </a:r>
          </a:p>
        </p:txBody>
      </p:sp>
    </p:spTree>
    <p:extLst>
      <p:ext uri="{BB962C8B-B14F-4D97-AF65-F5344CB8AC3E}">
        <p14:creationId xmlns:p14="http://schemas.microsoft.com/office/powerpoint/2010/main" val="149554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466183" y="1714931"/>
            <a:ext cx="7355422" cy="4114800"/>
          </a:xfrm>
        </p:spPr>
        <p:txBody>
          <a:bodyPr vert="horz" lIns="0" tIns="0" rIns="0" bIns="0" rtlCol="0" anchor="t">
            <a:noAutofit/>
          </a:bodyPr>
          <a:lstStyle/>
          <a:p>
            <a:pPr algn="l" rtl="0"/>
            <a:r>
              <a:rPr lang="en-ca" sz="2400" b="0" i="0" u="none" baseline="0" dirty="0"/>
              <a:t>Judges conduct civil and criminal court cases. They decide who “wins” the case. Judges have many duties, including:</a:t>
            </a:r>
            <a:endParaRPr lang="en-ca" sz="2400" dirty="0">
              <a:cs typeface="Arial" panose="020B0604020202020204"/>
            </a:endParaRPr>
          </a:p>
          <a:p>
            <a:pPr marL="285750" indent="-285750" algn="l" rtl="0">
              <a:buFont typeface="Arial" panose="020B0604020202020204" pitchFamily="34" charset="0"/>
              <a:buChar char="•"/>
            </a:pPr>
            <a:endParaRPr lang="en-ca" sz="1600" dirty="0"/>
          </a:p>
          <a:p>
            <a:pPr marL="285750" indent="-285750" algn="l" rtl="0">
              <a:buFont typeface="Arial" panose="020B0604020202020204" pitchFamily="34" charset="0"/>
              <a:buChar char="•"/>
            </a:pPr>
            <a:r>
              <a:rPr lang="en-ca" sz="2000" b="0" i="0" u="none" baseline="0" dirty="0"/>
              <a:t>managing cases from beginning to end</a:t>
            </a:r>
            <a:endParaRPr lang="en-ca" sz="2000" dirty="0">
              <a:cs typeface="Arial"/>
            </a:endParaRPr>
          </a:p>
          <a:p>
            <a:pPr marL="285750" indent="-285750" algn="l" rtl="0">
              <a:buFont typeface="Arial" panose="020B0604020202020204" pitchFamily="34" charset="0"/>
              <a:buChar char="•"/>
            </a:pPr>
            <a:r>
              <a:rPr lang="en-ca" sz="2000" b="0" i="0" u="none" baseline="0" dirty="0"/>
              <a:t>directing court hearings to make sure everyone follows the rules</a:t>
            </a:r>
            <a:endParaRPr lang="en-ca" sz="2000" dirty="0">
              <a:cs typeface="Arial"/>
            </a:endParaRPr>
          </a:p>
          <a:p>
            <a:pPr marL="285750" indent="-285750" algn="l" rtl="0">
              <a:buFont typeface="Arial" panose="020B0604020202020204" pitchFamily="34" charset="0"/>
              <a:buChar char="•"/>
            </a:pPr>
            <a:r>
              <a:rPr lang="en-ca" sz="2000" b="0" i="0" u="none" baseline="0" dirty="0"/>
              <a:t>listening to what is said in court by lawyers, experts and other witnesses</a:t>
            </a:r>
            <a:endParaRPr lang="en-ca" sz="2000" dirty="0">
              <a:cs typeface="Arial"/>
            </a:endParaRPr>
          </a:p>
          <a:p>
            <a:pPr marL="285750" indent="-285750" algn="l" rtl="0">
              <a:buFont typeface="Arial" panose="020B0604020202020204" pitchFamily="34" charset="0"/>
              <a:buChar char="•"/>
            </a:pPr>
            <a:r>
              <a:rPr lang="en-ca" sz="2000" b="0" i="0" u="none" baseline="0" dirty="0"/>
              <a:t>analyzing evidence (the proof presented during the court case)</a:t>
            </a:r>
            <a:endParaRPr lang="en-ca" sz="2000" dirty="0">
              <a:cs typeface="Arial"/>
            </a:endParaRPr>
          </a:p>
          <a:p>
            <a:pPr marL="285750" indent="-285750" algn="l" rtl="0">
              <a:buFont typeface="Arial" panose="020B0604020202020204" pitchFamily="34" charset="0"/>
              <a:buChar char="•"/>
            </a:pPr>
            <a:r>
              <a:rPr lang="en-ca" sz="2000" b="0" i="0" u="none" baseline="0" dirty="0"/>
              <a:t>making a decision and explaining how it was made</a:t>
            </a:r>
            <a:endParaRPr lang="en-ca" sz="1800" dirty="0">
              <a:cs typeface="Arial"/>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6434989" y="585817"/>
            <a:ext cx="2993922"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i="0" u="none" baseline="0" dirty="0">
                <a:solidFill>
                  <a:schemeClr val="bg1"/>
                </a:solidFill>
              </a:rPr>
              <a:t>Judge</a:t>
            </a:r>
            <a:endParaRPr lang="en-ca" i="0" u="none" baseline="0" dirty="0">
              <a:solidFill>
                <a:schemeClr val="bg1"/>
              </a:solidFill>
            </a:endParaRPr>
          </a:p>
        </p:txBody>
      </p:sp>
      <p:sp>
        <p:nvSpPr>
          <p:cNvPr id="2" name="Rectangle : coins arrondis 1">
            <a:hlinkClick r:id="rId5" action="ppaction://hlinksldjump"/>
            <a:extLst>
              <a:ext uri="{FF2B5EF4-FFF2-40B4-BE49-F238E27FC236}">
                <a16:creationId xmlns:a16="http://schemas.microsoft.com/office/drawing/2014/main" id="{F94805B2-4397-4365-B74C-A945C6D07BE8}"/>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6" name="Image 6">
            <a:extLst>
              <a:ext uri="{FF2B5EF4-FFF2-40B4-BE49-F238E27FC236}">
                <a16:creationId xmlns:a16="http://schemas.microsoft.com/office/drawing/2014/main" id="{81560B33-38FB-470C-9B8E-1ED4455D94D8}"/>
              </a:ext>
            </a:extLst>
          </p:cNvPr>
          <p:cNvPicPr>
            <a:picLocks noChangeAspect="1"/>
          </p:cNvPicPr>
          <p:nvPr/>
        </p:nvPicPr>
        <p:blipFill>
          <a:blip r:embed="rId6"/>
          <a:stretch>
            <a:fillRect/>
          </a:stretch>
        </p:blipFill>
        <p:spPr>
          <a:xfrm>
            <a:off x="783026" y="1497042"/>
            <a:ext cx="3005945" cy="4093951"/>
          </a:xfrm>
          <a:prstGeom prst="rect">
            <a:avLst/>
          </a:prstGeom>
        </p:spPr>
      </p:pic>
    </p:spTree>
    <p:extLst>
      <p:ext uri="{BB962C8B-B14F-4D97-AF65-F5344CB8AC3E}">
        <p14:creationId xmlns:p14="http://schemas.microsoft.com/office/powerpoint/2010/main" val="1395978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431317" y="1986645"/>
            <a:ext cx="7068443" cy="4114800"/>
          </a:xfrm>
        </p:spPr>
        <p:txBody>
          <a:bodyPr vert="horz" lIns="0" tIns="0" rIns="0" bIns="0" rtlCol="0" anchor="t">
            <a:noAutofit/>
          </a:bodyPr>
          <a:lstStyle/>
          <a:p>
            <a:pPr algn="l" rtl="0"/>
            <a:r>
              <a:rPr lang="en-ca" sz="2400" b="0" i="0" u="none" baseline="0" dirty="0">
                <a:latin typeface="Arial"/>
                <a:cs typeface="Arial"/>
              </a:rPr>
              <a:t>Court ushers make sure court hearings run smoothly. </a:t>
            </a:r>
          </a:p>
          <a:p>
            <a:pPr algn="l" rtl="0"/>
            <a:r>
              <a:rPr lang="en-ca" sz="2400" b="0" i="0" u="none" baseline="0" dirty="0">
                <a:latin typeface="Arial"/>
                <a:cs typeface="Arial"/>
              </a:rPr>
              <a:t>They:</a:t>
            </a:r>
            <a:endParaRPr lang="en-ca" sz="2000" dirty="0">
              <a:latin typeface="Arial"/>
              <a:cs typeface="Arial"/>
            </a:endParaRPr>
          </a:p>
          <a:p>
            <a:pPr marL="342900" indent="-342900" algn="l" rtl="0">
              <a:buChar char="•"/>
            </a:pPr>
            <a:r>
              <a:rPr lang="en-ca" sz="2000" b="0" i="0" u="none" baseline="0" dirty="0">
                <a:latin typeface="Arial"/>
                <a:cs typeface="Arial"/>
              </a:rPr>
              <a:t>make sure everything is in order for the hearing</a:t>
            </a:r>
          </a:p>
          <a:p>
            <a:pPr marL="342900" indent="-342900" algn="l" rtl="0">
              <a:buChar char="•"/>
            </a:pPr>
            <a:r>
              <a:rPr lang="en-ca" sz="2000" b="0" i="0" u="none" baseline="0" dirty="0">
                <a:latin typeface="Arial"/>
                <a:cs typeface="Arial"/>
              </a:rPr>
              <a:t>accompany judges between their offices and the courtroom</a:t>
            </a:r>
            <a:endParaRPr lang="en-ca" sz="1800" dirty="0">
              <a:latin typeface="Arial"/>
              <a:cs typeface="Arial"/>
            </a:endParaRPr>
          </a:p>
          <a:p>
            <a:pPr marL="342900" indent="-342900" algn="l" rtl="0">
              <a:buChar char="•"/>
            </a:pPr>
            <a:r>
              <a:rPr lang="en-ca" sz="2000" b="0" i="0" u="none" baseline="0" dirty="0">
                <a:latin typeface="Arial"/>
                <a:cs typeface="Arial"/>
              </a:rPr>
              <a:t>make sure everyone in the courtroom behaves properly</a:t>
            </a:r>
            <a:endParaRPr lang="en-ca" sz="1800" dirty="0">
              <a:latin typeface="Arial"/>
              <a:cs typeface="Arial"/>
            </a:endParaRPr>
          </a:p>
          <a:p>
            <a:pPr marL="342900" indent="-342900" algn="l" rtl="0">
              <a:buChar char="•"/>
            </a:pPr>
            <a:r>
              <a:rPr lang="en-ca" sz="2000" b="0" i="0" u="none" baseline="0" dirty="0">
                <a:latin typeface="Arial"/>
                <a:cs typeface="Arial"/>
              </a:rPr>
              <a:t>show witnesses where to stand and do jobs for judges,</a:t>
            </a:r>
            <a:r>
              <a:rPr lang="en-ca" sz="1800" dirty="0">
                <a:latin typeface="Arial"/>
                <a:cs typeface="Arial"/>
              </a:rPr>
              <a:t> </a:t>
            </a:r>
            <a:r>
              <a:rPr lang="en-ca" sz="2000" b="0" i="0" u="none" baseline="0" dirty="0">
                <a:latin typeface="Arial"/>
                <a:cs typeface="Arial"/>
              </a:rPr>
              <a:t>such as making photocopies</a:t>
            </a:r>
            <a:endParaRPr lang="en-ca" sz="1800" dirty="0">
              <a:cs typeface="Arial" panose="020B0604020202020204"/>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794349" y="1117671"/>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Court Usher </a:t>
            </a:r>
          </a:p>
        </p:txBody>
      </p:sp>
      <p:sp>
        <p:nvSpPr>
          <p:cNvPr id="6" name="Rectangle : coins arrondis 5">
            <a:hlinkClick r:id="rId5" action="ppaction://hlinksldjump"/>
            <a:extLst>
              <a:ext uri="{FF2B5EF4-FFF2-40B4-BE49-F238E27FC236}">
                <a16:creationId xmlns:a16="http://schemas.microsoft.com/office/drawing/2014/main" id="{20629547-E0E9-4DBF-9C50-315F56B93D50}"/>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descr="Une image contenant texte&#10;&#10;Description générée automatiquement">
            <a:extLst>
              <a:ext uri="{FF2B5EF4-FFF2-40B4-BE49-F238E27FC236}">
                <a16:creationId xmlns:a16="http://schemas.microsoft.com/office/drawing/2014/main" id="{38979EA0-83F6-4BA4-AAA7-40B9936E6FE2}"/>
              </a:ext>
            </a:extLst>
          </p:cNvPr>
          <p:cNvPicPr>
            <a:picLocks noChangeAspect="1"/>
          </p:cNvPicPr>
          <p:nvPr/>
        </p:nvPicPr>
        <p:blipFill>
          <a:blip r:embed="rId6"/>
          <a:stretch>
            <a:fillRect/>
          </a:stretch>
        </p:blipFill>
        <p:spPr>
          <a:xfrm>
            <a:off x="8198689" y="1560123"/>
            <a:ext cx="3198962" cy="3723376"/>
          </a:xfrm>
          <a:prstGeom prst="rect">
            <a:avLst/>
          </a:prstGeom>
        </p:spPr>
      </p:pic>
    </p:spTree>
    <p:extLst>
      <p:ext uri="{BB962C8B-B14F-4D97-AF65-F5344CB8AC3E}">
        <p14:creationId xmlns:p14="http://schemas.microsoft.com/office/powerpoint/2010/main" val="2783551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CDE5A79-1792-46F4-875E-8F61E41A4C2A}"/>
              </a:ext>
            </a:extLst>
          </p:cNvPr>
          <p:cNvSpPr>
            <a:spLocks noGrp="1"/>
          </p:cNvSpPr>
          <p:nvPr>
            <p:ph type="body" sz="quarter" idx="14"/>
            <p:custDataLst>
              <p:tags r:id="rId1"/>
            </p:custDataLst>
          </p:nvPr>
        </p:nvSpPr>
        <p:spPr>
          <a:xfrm>
            <a:off x="377147" y="1634169"/>
            <a:ext cx="6824028" cy="4627838"/>
          </a:xfrm>
        </p:spPr>
        <p:txBody>
          <a:bodyPr vert="horz" lIns="0" tIns="0" rIns="0" bIns="0" rtlCol="0" anchor="t">
            <a:noAutofit/>
          </a:bodyPr>
          <a:lstStyle/>
          <a:p>
            <a:pPr algn="l" rtl="0"/>
            <a:r>
              <a:rPr lang="en-ca" sz="2400" b="0" i="0" u="none" baseline="0" dirty="0">
                <a:latin typeface="Arial"/>
                <a:cs typeface="Arial"/>
              </a:rPr>
              <a:t>Court clerks manage the administrative part of the court hearing.</a:t>
            </a:r>
          </a:p>
          <a:p>
            <a:pPr algn="l" rtl="0"/>
            <a:r>
              <a:rPr lang="en-ca" sz="2400" b="0" i="0" u="none" baseline="0" dirty="0">
                <a:latin typeface="Arial"/>
                <a:cs typeface="Arial"/>
              </a:rPr>
              <a:t>They:</a:t>
            </a:r>
            <a:endParaRPr lang="en-ca" sz="16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prepare and organize the court record</a:t>
            </a:r>
          </a:p>
          <a:p>
            <a:pPr marL="285750" indent="-285750" algn="l" rtl="0">
              <a:buChar char="•"/>
            </a:pPr>
            <a:r>
              <a:rPr lang="en-ca" sz="2000" b="0" i="0" u="none" baseline="0" dirty="0">
                <a:latin typeface="Arial"/>
                <a:cs typeface="Arial"/>
              </a:rPr>
              <a:t>write the minutes, which is a document detailing everything that happens during a hearing</a:t>
            </a:r>
            <a:endParaRPr lang="en-ca" sz="2000" dirty="0">
              <a:cs typeface="Arial"/>
            </a:endParaRPr>
          </a:p>
          <a:p>
            <a:pPr marL="285750" indent="-285750" algn="l" rtl="0">
              <a:buChar char="•"/>
            </a:pPr>
            <a:r>
              <a:rPr lang="en-ca" sz="2000" b="0" i="0" u="none" baseline="0" dirty="0">
                <a:latin typeface="Arial"/>
                <a:cs typeface="Arial"/>
              </a:rPr>
              <a:t>swear in witnesses, which means asking them to promise to tell the truth</a:t>
            </a:r>
            <a:endParaRPr lang="en-ca" sz="20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make sure lawyers and witnesses are in the courtroom at the beginning of the hearing</a:t>
            </a:r>
            <a:endParaRPr lang="en-ca" sz="2000" dirty="0">
              <a:latin typeface="Arial" panose="020B0604020202020204" pitchFamily="34" charset="0"/>
              <a:cs typeface="Arial" panose="020B0604020202020204" pitchFamily="34" charset="0"/>
            </a:endParaRPr>
          </a:p>
          <a:p>
            <a:pPr marL="285750" indent="-285750" algn="l" rtl="0">
              <a:buChar char="•"/>
            </a:pPr>
            <a:r>
              <a:rPr lang="en-ca" sz="2000" b="0" i="0" u="none" baseline="0" dirty="0">
                <a:latin typeface="Arial"/>
                <a:cs typeface="Arial"/>
              </a:rPr>
              <a:t>schedule hearing dates according to when the lawyers are available</a:t>
            </a:r>
            <a:endParaRPr lang="en-ca" sz="1800" dirty="0">
              <a:latin typeface="Arial" panose="020B0604020202020204" pitchFamily="34" charset="0"/>
              <a:cs typeface="Arial" panose="020B0604020202020204" pitchFamily="34" charset="0"/>
            </a:endParaRPr>
          </a:p>
          <a:p>
            <a:endParaRPr lang="en-ca" dirty="0"/>
          </a:p>
        </p:txBody>
      </p:sp>
      <p:sp>
        <p:nvSpPr>
          <p:cNvPr id="5" name="Rectangle 4">
            <a:extLst>
              <a:ext uri="{FF2B5EF4-FFF2-40B4-BE49-F238E27FC236}">
                <a16:creationId xmlns:a16="http://schemas.microsoft.com/office/drawing/2014/main" id="{B4498EDC-855F-4774-A5FA-17187AC9D932}"/>
              </a:ext>
            </a:extLst>
          </p:cNvPr>
          <p:cNvSpPr/>
          <p:nvPr>
            <p:custDataLst>
              <p:tags r:id="rId2"/>
            </p:custDataLst>
          </p:nvPr>
        </p:nvSpPr>
        <p:spPr>
          <a:xfrm>
            <a:off x="377244" y="455085"/>
            <a:ext cx="5869858" cy="442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sz="2400" b="0" i="0" u="none" baseline="0" dirty="0">
                <a:solidFill>
                  <a:schemeClr val="bg1"/>
                </a:solidFill>
              </a:rPr>
              <a:t>Court Clerk </a:t>
            </a:r>
          </a:p>
        </p:txBody>
      </p:sp>
      <p:sp>
        <p:nvSpPr>
          <p:cNvPr id="6" name="Rectangle : coins arrondis 5">
            <a:hlinkClick r:id="rId5" action="ppaction://hlinksldjump"/>
            <a:extLst>
              <a:ext uri="{FF2B5EF4-FFF2-40B4-BE49-F238E27FC236}">
                <a16:creationId xmlns:a16="http://schemas.microsoft.com/office/drawing/2014/main" id="{F25DFABE-725C-4AA4-A1F3-0181E382B221}"/>
              </a:ext>
            </a:extLst>
          </p:cNvPr>
          <p:cNvSpPr/>
          <p:nvPr/>
        </p:nvSpPr>
        <p:spPr>
          <a:xfrm>
            <a:off x="10913165" y="6321287"/>
            <a:ext cx="1103244" cy="3938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ca" b="0" i="0" u="none" baseline="0" dirty="0">
                <a:solidFill>
                  <a:schemeClr val="bg1"/>
                </a:solidFill>
              </a:rPr>
              <a:t>Back</a:t>
            </a:r>
          </a:p>
        </p:txBody>
      </p:sp>
      <p:pic>
        <p:nvPicPr>
          <p:cNvPr id="2" name="Image 6">
            <a:extLst>
              <a:ext uri="{FF2B5EF4-FFF2-40B4-BE49-F238E27FC236}">
                <a16:creationId xmlns:a16="http://schemas.microsoft.com/office/drawing/2014/main" id="{06044425-12E9-4D22-9436-F8D15F538A33}"/>
              </a:ext>
            </a:extLst>
          </p:cNvPr>
          <p:cNvPicPr>
            <a:picLocks noChangeAspect="1"/>
          </p:cNvPicPr>
          <p:nvPr/>
        </p:nvPicPr>
        <p:blipFill>
          <a:blip r:embed="rId6"/>
          <a:stretch>
            <a:fillRect/>
          </a:stretch>
        </p:blipFill>
        <p:spPr>
          <a:xfrm>
            <a:off x="7556740" y="1935795"/>
            <a:ext cx="4094671" cy="3000788"/>
          </a:xfrm>
          <a:prstGeom prst="rect">
            <a:avLst/>
          </a:prstGeom>
        </p:spPr>
      </p:pic>
    </p:spTree>
    <p:extLst>
      <p:ext uri="{BB962C8B-B14F-4D97-AF65-F5344CB8AC3E}">
        <p14:creationId xmlns:p14="http://schemas.microsoft.com/office/powerpoint/2010/main" val="9866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éducaloi - Atelier 2021 - Anglais">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true</EnLigneEN>
    <Type_x0020_d_x0027_activité xmlns="26cc9b95-bf92-4103-b8de-0e6845ac7fa9">Trousse pédagogique</Type_x0020_d_x0027_activité>
    <Titre_x0020_anglais xmlns="26cc9b95-bf92-4103-b8de-0e6845ac7fa9">Legal careers</Titre_x0020_anglais>
    <MiseAJour xmlns="26cc9b95-bf92-4103-b8de-0e6845ac7fa9">2021-09-01T04:00:00+00:00</MiseAJour>
    <Notes1 xmlns="26cc9b95-bf92-4103-b8de-0e6845ac7fa9" xsi:nil="true"/>
    <EnLigneFR xmlns="26cc9b95-bf92-4103-b8de-0e6845ac7fa9">true</EnLigneFR>
    <Date xmlns="580a2e17-f139-49de-a9ea-8883fe6eb758" xsi:nil="true"/>
    <Bilingue xmlns="26cc9b95-bf92-4103-b8de-0e6845ac7fa9">non</Bilingue>
    <Disciplines_x0020_scolaires xmlns="26cc9b95-bf92-4103-b8de-0e6845ac7fa9" xsi:nil="true"/>
    <Niveau_x0020_suggéré xmlns="26cc9b95-bf92-4103-b8de-0e6845ac7f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22" ma:contentTypeDescription="Crée un document." ma:contentTypeScope="" ma:versionID="2a90a7d543790f5e7d35d8ca0a75cce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5072e1084472b07420617fcb0cc818bc"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element ref="ns3:MediaServiceObjectDetectorVersions" minOccurs="0"/>
                <xsd:element ref="ns2:Disciplines_x0020_scolaires" minOccurs="0"/>
                <xsd:element ref="ns2:Bilingue" minOccurs="0"/>
                <xsd:element ref="ns2:Niveau_x0020_suggéré"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format="Dropdown" ma:indexed="true" ma:internalName="Type_x0020_d_x0027_activit_x00e9_">
      <xsd:simpleType>
        <xsd:restriction base="dms:Choice">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element name="Disciplines_x0020_scolaires" ma:index="28" nillable="true" ma:displayName="Disciplines scolaires" ma:description="Disciplines scolaires affichés sur Educationjuridique.ca" ma:format="Dropdown" ma:internalName="Disciplines_x0020_scolaires">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Bilingue" ma:index="29" nillable="true" ma:displayName="Bilingue" ma:default="non" ma:description="Contenu bilingue?" ma:format="Dropdown" ma:internalName="Bilingue">
      <xsd:simpleType>
        <xsd:restriction base="dms:Choice">
          <xsd:enumeration value="non"/>
          <xsd:enumeration value="oui"/>
        </xsd:restriction>
      </xsd:simpleType>
    </xsd:element>
    <xsd:element name="Niveau_x0020_suggéré" ma:index="30" nillable="true" ma:displayName="Niveau suggéré" ma:description="Métadonnée qui appraît sur la page de la ressource sur le site EJ.ca (pas comme public-cible)" ma:format="Dropdown" ma:internalName="Niveau_x0020_sugg_x00e9_r_x00e9_">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D90B93-9FC9-4801-B18B-422DE607BB60}">
  <ds:schemaRefs>
    <ds:schemaRef ds:uri="http://schemas.microsoft.com/sharepoint/v3/contenttype/forms"/>
  </ds:schemaRefs>
</ds:datastoreItem>
</file>

<file path=customXml/itemProps2.xml><?xml version="1.0" encoding="utf-8"?>
<ds:datastoreItem xmlns:ds="http://schemas.openxmlformats.org/officeDocument/2006/customXml" ds:itemID="{CDCC5A95-6AA8-4BED-9482-7FA8D6AE3717}">
  <ds:schemaRefs>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580a2e17-f139-49de-a9ea-8883fe6eb758"/>
    <ds:schemaRef ds:uri="26cc9b95-bf92-4103-b8de-0e6845ac7fa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51BEB7BE-5E44-4E2C-9A07-C7DB061AD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975</TotalTime>
  <Words>6786</Words>
  <Application>Microsoft Office PowerPoint</Application>
  <PresentationFormat>Widescreen</PresentationFormat>
  <Paragraphs>752</Paragraphs>
  <Slides>40</Slides>
  <Notes>40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Calibri</vt:lpstr>
      <vt:lpstr>Calibri Light</vt:lpstr>
      <vt:lpstr>Helvetica Light</vt:lpstr>
      <vt:lpstr>Police système</vt:lpstr>
      <vt:lpstr>Wingdings</vt:lpstr>
      <vt:lpstr>éducaloi - Atelier 2021</vt:lpstr>
      <vt:lpstr>Thème Office</vt:lpstr>
      <vt:lpstr>éducaloi - Atelier 2021 - Anglais</vt:lpstr>
      <vt:lpstr>Let’s Learn About  Careers in Law! </vt:lpstr>
      <vt:lpstr>What do we mean by  careers “in law”?</vt:lpstr>
      <vt:lpstr>PowerPoint Presentation</vt:lpstr>
      <vt:lpstr>I create laws. </vt:lpstr>
      <vt:lpstr>I enforce laws.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the winning team is...</vt:lpstr>
      <vt:lpstr>For more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Thais Cattani Perroni</cp:lastModifiedBy>
  <cp:revision>24</cp:revision>
  <dcterms:created xsi:type="dcterms:W3CDTF">2021-02-22T16:21:34Z</dcterms:created>
  <dcterms:modified xsi:type="dcterms:W3CDTF">2023-08-17T17:52:06Z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6db90605-8d58-4ba6-ad8a-f437e5d0ce0a</vt:lpwstr>
  </property>
  <property fmtid="{D5CDD505-2E9C-101B-9397-08002B2CF9AE}" pid="4" name="Order">
    <vt:r8>203843100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_docset_NoMedatataSyncRequired">
    <vt:lpwstr>False</vt:lpwstr>
  </property>
  <property fmtid="{D5CDD505-2E9C-101B-9397-08002B2CF9AE}" pid="11" name="MediaServiceImageTags">
    <vt:lpwstr/>
  </property>
</Properties>
</file>